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3"/>
  </p:sldMasterIdLst>
  <p:notesMasterIdLst>
    <p:notesMasterId r:id="rId5"/>
  </p:notesMasterIdLst>
  <p:sldIdLst>
    <p:sldId id="256" r:id="rId4"/>
  </p:sldIdLst>
  <p:sldSz cx="51206400" cy="384048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p15:clr>
            <a:srgbClr val="A4A3A4"/>
          </p15:clr>
        </p15:guide>
        <p15:guide id="2"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22" autoAdjust="0"/>
    <p:restoredTop sz="94595" autoAdjust="0"/>
  </p:normalViewPr>
  <p:slideViewPr>
    <p:cSldViewPr snapToGrid="0">
      <p:cViewPr>
        <p:scale>
          <a:sx n="20" d="100"/>
          <a:sy n="20" d="100"/>
        </p:scale>
        <p:origin x="1230" y="24"/>
      </p:cViewPr>
      <p:guideLst>
        <p:guide orient="horz" pos="12096"/>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FBA02BF8-36EF-44AD-B592-44816EE57656}" type="datetimeFigureOut">
              <a:rPr lang="en-US" smtClean="0"/>
              <a:t>4/26/2021</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99486592-3F87-477A-A2EF-2418DC89E0D7}" type="slidenum">
              <a:rPr lang="en-US" smtClean="0"/>
              <a:t>‹#›</a:t>
            </a:fld>
            <a:endParaRPr lang="en-US"/>
          </a:p>
        </p:txBody>
      </p:sp>
    </p:spTree>
    <p:extLst>
      <p:ext uri="{BB962C8B-B14F-4D97-AF65-F5344CB8AC3E}">
        <p14:creationId xmlns:p14="http://schemas.microsoft.com/office/powerpoint/2010/main" val="2471712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6592-3F87-477A-A2EF-2418DC89E0D7}" type="slidenum">
              <a:rPr lang="en-US" smtClean="0"/>
              <a:t>1</a:t>
            </a:fld>
            <a:endParaRPr lang="en-US"/>
          </a:p>
        </p:txBody>
      </p:sp>
    </p:spTree>
    <p:extLst>
      <p:ext uri="{BB962C8B-B14F-4D97-AF65-F5344CB8AC3E}">
        <p14:creationId xmlns:p14="http://schemas.microsoft.com/office/powerpoint/2010/main" val="1991768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6285235"/>
            <a:ext cx="43525440" cy="13370560"/>
          </a:xfrm>
        </p:spPr>
        <p:txBody>
          <a:bodyPr anchor="b"/>
          <a:lstStyle>
            <a:lvl1pPr algn="ctr">
              <a:defRPr sz="29400"/>
            </a:lvl1pPr>
          </a:lstStyle>
          <a:p>
            <a:r>
              <a:rPr lang="en-US"/>
              <a:t>Click to edit Master title style</a:t>
            </a:r>
            <a:endParaRPr lang="en-US" dirty="0"/>
          </a:p>
        </p:txBody>
      </p:sp>
      <p:sp>
        <p:nvSpPr>
          <p:cNvPr id="3" name="Subtitle 2"/>
          <p:cNvSpPr>
            <a:spLocks noGrp="1"/>
          </p:cNvSpPr>
          <p:nvPr>
            <p:ph type="subTitle" idx="1"/>
          </p:nvPr>
        </p:nvSpPr>
        <p:spPr>
          <a:xfrm>
            <a:off x="6400800" y="20171415"/>
            <a:ext cx="38404800" cy="9272267"/>
          </a:xfrm>
        </p:spPr>
        <p:txBody>
          <a:bodyPr/>
          <a:lstStyle>
            <a:lvl1pPr marL="0" indent="0" algn="ctr">
              <a:buNone/>
              <a:defRPr sz="11800"/>
            </a:lvl1pPr>
            <a:lvl2pPr marL="2240152" indent="0" algn="ctr">
              <a:buNone/>
              <a:defRPr sz="9800"/>
            </a:lvl2pPr>
            <a:lvl3pPr marL="4480304" indent="0" algn="ctr">
              <a:buNone/>
              <a:defRPr sz="8800"/>
            </a:lvl3pPr>
            <a:lvl4pPr marL="6720456" indent="0" algn="ctr">
              <a:buNone/>
              <a:defRPr sz="7800"/>
            </a:lvl4pPr>
            <a:lvl5pPr marL="8960608" indent="0" algn="ctr">
              <a:buNone/>
              <a:defRPr sz="7800"/>
            </a:lvl5pPr>
            <a:lvl6pPr marL="11200760" indent="0" algn="ctr">
              <a:buNone/>
              <a:defRPr sz="7800"/>
            </a:lvl6pPr>
            <a:lvl7pPr marL="13440912" indent="0" algn="ctr">
              <a:buNone/>
              <a:defRPr sz="7800"/>
            </a:lvl7pPr>
            <a:lvl8pPr marL="15681064" indent="0" algn="ctr">
              <a:buNone/>
              <a:defRPr sz="7800"/>
            </a:lvl8pPr>
            <a:lvl9pPr marL="17921216" indent="0" algn="ctr">
              <a:buNone/>
              <a:defRPr sz="7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2" y="2044702"/>
            <a:ext cx="11041380" cy="32546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2" y="2044702"/>
            <a:ext cx="32484060" cy="32546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2" y="9574544"/>
            <a:ext cx="44165520" cy="15975327"/>
          </a:xfrm>
        </p:spPr>
        <p:txBody>
          <a:bodyPr anchor="b"/>
          <a:lstStyle>
            <a:lvl1pPr>
              <a:defRPr sz="29400"/>
            </a:lvl1pPr>
          </a:lstStyle>
          <a:p>
            <a:r>
              <a:rPr lang="en-US"/>
              <a:t>Click to edit Master title style</a:t>
            </a:r>
            <a:endParaRPr lang="en-US" dirty="0"/>
          </a:p>
        </p:txBody>
      </p:sp>
      <p:sp>
        <p:nvSpPr>
          <p:cNvPr id="3" name="Text Placeholder 2"/>
          <p:cNvSpPr>
            <a:spLocks noGrp="1"/>
          </p:cNvSpPr>
          <p:nvPr>
            <p:ph type="body" idx="1"/>
          </p:nvPr>
        </p:nvSpPr>
        <p:spPr>
          <a:xfrm>
            <a:off x="3493772" y="25701005"/>
            <a:ext cx="44165520" cy="8401047"/>
          </a:xfrm>
        </p:spPr>
        <p:txBody>
          <a:bodyPr/>
          <a:lstStyle>
            <a:lvl1pPr marL="0" indent="0">
              <a:buNone/>
              <a:defRPr sz="11800">
                <a:solidFill>
                  <a:schemeClr val="tx1"/>
                </a:solidFill>
              </a:defRPr>
            </a:lvl1pPr>
            <a:lvl2pPr marL="2240152" indent="0">
              <a:buNone/>
              <a:defRPr sz="9800">
                <a:solidFill>
                  <a:schemeClr val="tx1">
                    <a:tint val="75000"/>
                  </a:schemeClr>
                </a:solidFill>
              </a:defRPr>
            </a:lvl2pPr>
            <a:lvl3pPr marL="4480304" indent="0">
              <a:buNone/>
              <a:defRPr sz="8800">
                <a:solidFill>
                  <a:schemeClr val="tx1">
                    <a:tint val="75000"/>
                  </a:schemeClr>
                </a:solidFill>
              </a:defRPr>
            </a:lvl3pPr>
            <a:lvl4pPr marL="6720456" indent="0">
              <a:buNone/>
              <a:defRPr sz="7800">
                <a:solidFill>
                  <a:schemeClr val="tx1">
                    <a:tint val="75000"/>
                  </a:schemeClr>
                </a:solidFill>
              </a:defRPr>
            </a:lvl4pPr>
            <a:lvl5pPr marL="8960608" indent="0">
              <a:buNone/>
              <a:defRPr sz="7800">
                <a:solidFill>
                  <a:schemeClr val="tx1">
                    <a:tint val="75000"/>
                  </a:schemeClr>
                </a:solidFill>
              </a:defRPr>
            </a:lvl5pPr>
            <a:lvl6pPr marL="11200760" indent="0">
              <a:buNone/>
              <a:defRPr sz="7800">
                <a:solidFill>
                  <a:schemeClr val="tx1">
                    <a:tint val="75000"/>
                  </a:schemeClr>
                </a:solidFill>
              </a:defRPr>
            </a:lvl6pPr>
            <a:lvl7pPr marL="13440912" indent="0">
              <a:buNone/>
              <a:defRPr sz="7800">
                <a:solidFill>
                  <a:schemeClr val="tx1">
                    <a:tint val="75000"/>
                  </a:schemeClr>
                </a:solidFill>
              </a:defRPr>
            </a:lvl7pPr>
            <a:lvl8pPr marL="15681064" indent="0">
              <a:buNone/>
              <a:defRPr sz="7800">
                <a:solidFill>
                  <a:schemeClr val="tx1">
                    <a:tint val="75000"/>
                  </a:schemeClr>
                </a:solidFill>
              </a:defRPr>
            </a:lvl8pPr>
            <a:lvl9pPr marL="17921216" indent="0">
              <a:buNone/>
              <a:defRPr sz="7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10223503"/>
            <a:ext cx="21762720" cy="243674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10223503"/>
            <a:ext cx="21762720" cy="243674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81BC7-D5A5-445F-BF4D-797F02B50EB4}"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044709"/>
            <a:ext cx="44165520" cy="7423154"/>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6" y="9414517"/>
            <a:ext cx="21662704" cy="461390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4" name="Content Placeholder 3"/>
          <p:cNvSpPr>
            <a:spLocks noGrp="1"/>
          </p:cNvSpPr>
          <p:nvPr>
            <p:ph sz="half" idx="2"/>
          </p:nvPr>
        </p:nvSpPr>
        <p:spPr>
          <a:xfrm>
            <a:off x="3527116" y="14028420"/>
            <a:ext cx="21662704" cy="206336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3" y="9414517"/>
            <a:ext cx="21769390" cy="461390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6" name="Content Placeholder 5"/>
          <p:cNvSpPr>
            <a:spLocks noGrp="1"/>
          </p:cNvSpPr>
          <p:nvPr>
            <p:ph sz="quarter" idx="4"/>
          </p:nvPr>
        </p:nvSpPr>
        <p:spPr>
          <a:xfrm>
            <a:off x="25923243" y="14028420"/>
            <a:ext cx="21769390" cy="206336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81BC7-D5A5-445F-BF4D-797F02B50EB4}" type="datetimeFigureOut">
              <a:rPr lang="en-US" smtClean="0"/>
              <a:t>4/25/2021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81BC7-D5A5-445F-BF4D-797F02B50EB4}" type="datetimeFigureOut">
              <a:rPr lang="en-US" smtClean="0"/>
              <a:t>4/25/2021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6" cy="8961120"/>
          </a:xfrm>
        </p:spPr>
        <p:txBody>
          <a:bodyPr anchor="b"/>
          <a:lstStyle>
            <a:lvl1pPr>
              <a:defRPr sz="15700"/>
            </a:lvl1pPr>
          </a:lstStyle>
          <a:p>
            <a:r>
              <a:rPr lang="en-US"/>
              <a:t>Click to edit Master title style</a:t>
            </a:r>
            <a:endParaRPr lang="en-US" dirty="0"/>
          </a:p>
        </p:txBody>
      </p:sp>
      <p:sp>
        <p:nvSpPr>
          <p:cNvPr id="3" name="Content Placeholder 2"/>
          <p:cNvSpPr>
            <a:spLocks noGrp="1"/>
          </p:cNvSpPr>
          <p:nvPr>
            <p:ph idx="1"/>
          </p:nvPr>
        </p:nvSpPr>
        <p:spPr>
          <a:xfrm>
            <a:off x="21769390" y="5529589"/>
            <a:ext cx="25923240" cy="27292300"/>
          </a:xfrm>
        </p:spPr>
        <p:txBody>
          <a:bodyPr/>
          <a:lstStyle>
            <a:lvl1pPr>
              <a:defRPr sz="15700"/>
            </a:lvl1pPr>
            <a:lvl2pPr>
              <a:defRPr sz="13700"/>
            </a:lvl2pPr>
            <a:lvl3pPr>
              <a:defRPr sz="11800"/>
            </a:lvl3pPr>
            <a:lvl4pPr>
              <a:defRPr sz="9800"/>
            </a:lvl4pPr>
            <a:lvl5pPr>
              <a:defRPr sz="9800"/>
            </a:lvl5pPr>
            <a:lvl6pPr>
              <a:defRPr sz="9800"/>
            </a:lvl6pPr>
            <a:lvl7pPr>
              <a:defRPr sz="9800"/>
            </a:lvl7pPr>
            <a:lvl8pPr>
              <a:defRPr sz="9800"/>
            </a:lvl8pPr>
            <a:lvl9pPr>
              <a:defRPr sz="9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0" y="11521441"/>
            <a:ext cx="16515396" cy="21344894"/>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6" cy="8961120"/>
          </a:xfrm>
        </p:spPr>
        <p:txBody>
          <a:bodyPr anchor="b"/>
          <a:lstStyle>
            <a:lvl1pPr>
              <a:defRPr sz="157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5529589"/>
            <a:ext cx="25923240" cy="27292300"/>
          </a:xfrm>
        </p:spPr>
        <p:txBody>
          <a:bodyPr anchor="t"/>
          <a:lstStyle>
            <a:lvl1pPr marL="0" indent="0">
              <a:buNone/>
              <a:defRPr sz="15700"/>
            </a:lvl1pPr>
            <a:lvl2pPr marL="2240152" indent="0">
              <a:buNone/>
              <a:defRPr sz="13700"/>
            </a:lvl2pPr>
            <a:lvl3pPr marL="4480304" indent="0">
              <a:buNone/>
              <a:defRPr sz="11800"/>
            </a:lvl3pPr>
            <a:lvl4pPr marL="6720456" indent="0">
              <a:buNone/>
              <a:defRPr sz="9800"/>
            </a:lvl4pPr>
            <a:lvl5pPr marL="8960608" indent="0">
              <a:buNone/>
              <a:defRPr sz="9800"/>
            </a:lvl5pPr>
            <a:lvl6pPr marL="11200760" indent="0">
              <a:buNone/>
              <a:defRPr sz="9800"/>
            </a:lvl6pPr>
            <a:lvl7pPr marL="13440912" indent="0">
              <a:buNone/>
              <a:defRPr sz="9800"/>
            </a:lvl7pPr>
            <a:lvl8pPr marL="15681064" indent="0">
              <a:buNone/>
              <a:defRPr sz="9800"/>
            </a:lvl8pPr>
            <a:lvl9pPr marL="17921216" indent="0">
              <a:buNone/>
              <a:defRPr sz="9800"/>
            </a:lvl9pPr>
          </a:lstStyle>
          <a:p>
            <a:r>
              <a:rPr lang="en-US"/>
              <a:t>Click icon to add picture</a:t>
            </a:r>
            <a:endParaRPr lang="en-US" dirty="0"/>
          </a:p>
        </p:txBody>
      </p:sp>
      <p:sp>
        <p:nvSpPr>
          <p:cNvPr id="4" name="Text Placeholder 3"/>
          <p:cNvSpPr>
            <a:spLocks noGrp="1"/>
          </p:cNvSpPr>
          <p:nvPr>
            <p:ph type="body" sz="half" idx="2"/>
          </p:nvPr>
        </p:nvSpPr>
        <p:spPr>
          <a:xfrm>
            <a:off x="3527110" y="11521441"/>
            <a:ext cx="16515396" cy="21344894"/>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2044709"/>
            <a:ext cx="44165520" cy="7423154"/>
          </a:xfrm>
          <a:prstGeom prst="rect">
            <a:avLst/>
          </a:prstGeom>
        </p:spPr>
        <p:txBody>
          <a:bodyPr vert="horz" lIns="106674" tIns="53337" rIns="106674" bIns="53337"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10223503"/>
            <a:ext cx="44165520" cy="24367494"/>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5595569"/>
            <a:ext cx="11521440" cy="2044700"/>
          </a:xfrm>
          <a:prstGeom prst="rect">
            <a:avLst/>
          </a:prstGeom>
        </p:spPr>
        <p:txBody>
          <a:bodyPr vert="horz" lIns="106674" tIns="53337" rIns="106674" bIns="53337" rtlCol="0" anchor="ctr"/>
          <a:lstStyle>
            <a:lvl1pPr algn="l">
              <a:defRPr sz="5900">
                <a:solidFill>
                  <a:schemeClr val="tx1">
                    <a:tint val="75000"/>
                  </a:schemeClr>
                </a:solidFill>
              </a:defRPr>
            </a:lvl1pPr>
          </a:lstStyle>
          <a:p>
            <a:fld id="{08E81BC7-D5A5-445F-BF4D-797F02B50EB4}" type="datetimeFigureOut">
              <a:rPr lang="en-US" smtClean="0"/>
              <a:t>4/25/2021</a:t>
            </a:fld>
            <a:endParaRPr lang="en-US"/>
          </a:p>
        </p:txBody>
      </p:sp>
      <p:sp>
        <p:nvSpPr>
          <p:cNvPr id="5" name="Footer Placeholder 4"/>
          <p:cNvSpPr>
            <a:spLocks noGrp="1"/>
          </p:cNvSpPr>
          <p:nvPr>
            <p:ph type="ftr" sz="quarter" idx="3"/>
          </p:nvPr>
        </p:nvSpPr>
        <p:spPr>
          <a:xfrm>
            <a:off x="16962120" y="35595569"/>
            <a:ext cx="17282160" cy="2044700"/>
          </a:xfrm>
          <a:prstGeom prst="rect">
            <a:avLst/>
          </a:prstGeom>
        </p:spPr>
        <p:txBody>
          <a:bodyPr vert="horz" lIns="106674" tIns="53337" rIns="106674" bIns="53337" rtlCol="0" anchor="ctr"/>
          <a:lstStyle>
            <a:lvl1pPr algn="ctr">
              <a:defRPr sz="5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5595569"/>
            <a:ext cx="11521440" cy="2044700"/>
          </a:xfrm>
          <a:prstGeom prst="rect">
            <a:avLst/>
          </a:prstGeom>
        </p:spPr>
        <p:txBody>
          <a:bodyPr vert="horz" lIns="106674" tIns="53337" rIns="106674" bIns="53337" rtlCol="0" anchor="ctr"/>
          <a:lstStyle>
            <a:lvl1pPr algn="r">
              <a:defRPr sz="590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480304" rtl="0" eaLnBrk="1" latinLnBrk="0" hangingPunct="1">
        <a:lnSpc>
          <a:spcPct val="90000"/>
        </a:lnSpc>
        <a:spcBef>
          <a:spcPct val="0"/>
        </a:spcBef>
        <a:buNone/>
        <a:defRPr sz="21600" kern="1200">
          <a:solidFill>
            <a:schemeClr val="tx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13700" kern="1200">
          <a:solidFill>
            <a:schemeClr val="tx1"/>
          </a:solidFill>
          <a:latin typeface="+mn-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11800" kern="1200">
          <a:solidFill>
            <a:schemeClr val="tx1"/>
          </a:solidFill>
          <a:latin typeface="+mn-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9800" kern="1200">
          <a:solidFill>
            <a:schemeClr val="tx1"/>
          </a:solidFill>
          <a:latin typeface="+mn-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1197" y="609601"/>
            <a:ext cx="50326026" cy="4605867"/>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8400" dirty="0">
                <a:solidFill>
                  <a:schemeClr val="bg1"/>
                </a:solidFill>
                <a:latin typeface="Cambria" panose="02040503050406030204" pitchFamily="18" charset="0"/>
                <a:cs typeface="Arial" panose="020B0604020202020204" pitchFamily="34" charset="0"/>
              </a:rPr>
              <a:t>CO</a:t>
            </a:r>
            <a:r>
              <a:rPr lang="en-US" sz="8400" baseline="-25000" dirty="0">
                <a:solidFill>
                  <a:schemeClr val="bg1"/>
                </a:solidFill>
                <a:latin typeface="Cambria" panose="02040503050406030204" pitchFamily="18" charset="0"/>
                <a:cs typeface="Arial" panose="020B0604020202020204" pitchFamily="34" charset="0"/>
              </a:rPr>
              <a:t>2 </a:t>
            </a:r>
            <a:r>
              <a:rPr lang="en-US" sz="8400" dirty="0">
                <a:solidFill>
                  <a:schemeClr val="bg1"/>
                </a:solidFill>
                <a:latin typeface="Cambria" panose="02040503050406030204" pitchFamily="18" charset="0"/>
                <a:cs typeface="Arial" panose="020B0604020202020204" pitchFamily="34" charset="0"/>
              </a:rPr>
              <a:t>Sensor  Software</a:t>
            </a:r>
            <a:br>
              <a:rPr lang="en-US" sz="8400" dirty="0">
                <a:solidFill>
                  <a:schemeClr val="bg1"/>
                </a:solidFill>
                <a:latin typeface="Cambria" panose="02040503050406030204" pitchFamily="18" charset="0"/>
                <a:cs typeface="Arial" panose="020B0604020202020204" pitchFamily="34" charset="0"/>
              </a:rPr>
            </a:br>
            <a:r>
              <a:rPr lang="en-US" sz="5600" u="sng" dirty="0">
                <a:solidFill>
                  <a:schemeClr val="bg1"/>
                </a:solidFill>
                <a:latin typeface="Cambria" panose="02040503050406030204" pitchFamily="18" charset="0"/>
                <a:cs typeface="Arial" panose="020B0604020202020204" pitchFamily="34" charset="0"/>
              </a:rPr>
              <a:t>Aurora Desmarais, Jordan Felt, Uri-Jaun Hall</a:t>
            </a:r>
            <a:br>
              <a:rPr lang="en-US" sz="5600" dirty="0">
                <a:solidFill>
                  <a:schemeClr val="bg1"/>
                </a:solidFill>
                <a:latin typeface="Cambria" panose="02040503050406030204" pitchFamily="18" charset="0"/>
                <a:cs typeface="Arial" panose="020B0604020202020204" pitchFamily="34" charset="0"/>
              </a:rPr>
            </a:br>
            <a:endParaRPr lang="en-US" sz="9300" i="1" dirty="0">
              <a:solidFill>
                <a:schemeClr val="bg1"/>
              </a:solidFill>
              <a:latin typeface="Cambria" panose="02040503050406030204" pitchFamily="18" charset="0"/>
              <a:cs typeface="Arial" panose="020B0604020202020204" pitchFamily="34" charset="0"/>
            </a:endParaRPr>
          </a:p>
        </p:txBody>
      </p:sp>
      <p:sp>
        <p:nvSpPr>
          <p:cNvPr id="6" name="Subtitle 2"/>
          <p:cNvSpPr txBox="1">
            <a:spLocks/>
          </p:cNvSpPr>
          <p:nvPr/>
        </p:nvSpPr>
        <p:spPr>
          <a:xfrm>
            <a:off x="494804" y="7435610"/>
            <a:ext cx="12733867" cy="8639859"/>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00000"/>
              </a:lnSpc>
            </a:pPr>
            <a:r>
              <a:rPr lang="en-US" sz="3600" dirty="0">
                <a:latin typeface="Cambria" panose="02040503050406030204" pitchFamily="18" charset="0"/>
              </a:rPr>
              <a:t>This project supports a mechanical engineering research experiment that is measuring the transport of aerosol particles indoors to simulate airborne travel of the COVID-19 virus. The experiment includes releasing CO</a:t>
            </a:r>
            <a:r>
              <a:rPr lang="en-US" sz="3600" baseline="-25000" dirty="0">
                <a:latin typeface="Cambria" panose="02040503050406030204" pitchFamily="18" charset="0"/>
              </a:rPr>
              <a:t>2</a:t>
            </a:r>
            <a:r>
              <a:rPr lang="en-US" sz="3600" dirty="0">
                <a:latin typeface="Cambria" panose="02040503050406030204" pitchFamily="18" charset="0"/>
              </a:rPr>
              <a:t> through masks in a room and gathering data with CO</a:t>
            </a:r>
            <a:r>
              <a:rPr lang="en-US" sz="3600" baseline="-25000" dirty="0">
                <a:latin typeface="Cambria" panose="02040503050406030204" pitchFamily="18" charset="0"/>
              </a:rPr>
              <a:t>2</a:t>
            </a:r>
            <a:r>
              <a:rPr lang="en-US" sz="3600" dirty="0">
                <a:latin typeface="Cambria" panose="02040503050406030204" pitchFamily="18" charset="0"/>
              </a:rPr>
              <a:t> sensors placed at various locations. Our project is to improve the setup and develop a similar application to </a:t>
            </a:r>
            <a:r>
              <a:rPr lang="en-US" sz="3600" dirty="0" err="1">
                <a:latin typeface="Cambria" panose="02040503050406030204" pitchFamily="18" charset="0"/>
              </a:rPr>
              <a:t>GasLab</a:t>
            </a:r>
            <a:r>
              <a:rPr lang="en-US" sz="3600" dirty="0">
                <a:latin typeface="Cambria" panose="02040503050406030204" pitchFamily="18" charset="0"/>
              </a:rPr>
              <a:t>. The </a:t>
            </a:r>
            <a:r>
              <a:rPr lang="en-US" sz="3600" dirty="0" err="1">
                <a:latin typeface="Cambria" panose="02040503050406030204" pitchFamily="18" charset="0"/>
              </a:rPr>
              <a:t>GasLab</a:t>
            </a:r>
            <a:r>
              <a:rPr lang="en-US" sz="3600" dirty="0">
                <a:latin typeface="Cambria" panose="02040503050406030204" pitchFamily="18" charset="0"/>
              </a:rPr>
              <a:t> software collects data from the CO</a:t>
            </a:r>
            <a:r>
              <a:rPr lang="en-US" sz="3600" baseline="-25000" dirty="0">
                <a:latin typeface="Cambria" panose="02040503050406030204" pitchFamily="18" charset="0"/>
              </a:rPr>
              <a:t>2</a:t>
            </a:r>
            <a:r>
              <a:rPr lang="en-US" sz="3600" dirty="0">
                <a:latin typeface="Cambria" panose="02040503050406030204" pitchFamily="18" charset="0"/>
              </a:rPr>
              <a:t> sensors at specified intervals and displays it in real time. Currently, the sensors are connected via USB and are synchronized on the host computer which is running </a:t>
            </a:r>
            <a:r>
              <a:rPr lang="en-US" sz="3600" dirty="0" err="1">
                <a:latin typeface="Cambria" panose="02040503050406030204" pitchFamily="18" charset="0"/>
              </a:rPr>
              <a:t>GasLab</a:t>
            </a:r>
            <a:r>
              <a:rPr lang="en-US" sz="3600" dirty="0">
                <a:latin typeface="Cambria" panose="02040503050406030204" pitchFamily="18" charset="0"/>
              </a:rPr>
              <a:t>. </a:t>
            </a:r>
          </a:p>
          <a:p>
            <a:pPr algn="l">
              <a:lnSpc>
                <a:spcPct val="100000"/>
              </a:lnSpc>
            </a:pPr>
            <a:r>
              <a:rPr lang="en-US" sz="3600" dirty="0">
                <a:latin typeface="Cambria" panose="02040503050406030204" pitchFamily="18" charset="0"/>
              </a:rPr>
              <a:t>The goal is to increase the efficiency of data collection by decreasing setup time due to the sensors and creating software that can be used easily for synchronizing the sensors together and taking data at specified intervals.</a:t>
            </a:r>
          </a:p>
        </p:txBody>
      </p:sp>
      <p:sp>
        <p:nvSpPr>
          <p:cNvPr id="7" name="Subtitle 2"/>
          <p:cNvSpPr txBox="1">
            <a:spLocks/>
          </p:cNvSpPr>
          <p:nvPr/>
        </p:nvSpPr>
        <p:spPr>
          <a:xfrm>
            <a:off x="529025" y="16622954"/>
            <a:ext cx="12733867" cy="1124712"/>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Software Design</a:t>
            </a:r>
          </a:p>
        </p:txBody>
      </p:sp>
      <p:sp>
        <p:nvSpPr>
          <p:cNvPr id="9" name="Subtitle 2"/>
          <p:cNvSpPr txBox="1">
            <a:spLocks/>
          </p:cNvSpPr>
          <p:nvPr/>
        </p:nvSpPr>
        <p:spPr>
          <a:xfrm>
            <a:off x="14185417" y="5793029"/>
            <a:ext cx="22915412" cy="1124712"/>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Software Design and Flow</a:t>
            </a:r>
          </a:p>
        </p:txBody>
      </p:sp>
      <p:sp>
        <p:nvSpPr>
          <p:cNvPr id="13" name="Subtitle 2"/>
          <p:cNvSpPr txBox="1">
            <a:spLocks/>
          </p:cNvSpPr>
          <p:nvPr/>
        </p:nvSpPr>
        <p:spPr>
          <a:xfrm>
            <a:off x="494805" y="5763413"/>
            <a:ext cx="12733867" cy="1124712"/>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Introduction</a:t>
            </a:r>
          </a:p>
        </p:txBody>
      </p:sp>
      <p:sp>
        <p:nvSpPr>
          <p:cNvPr id="15" name="Subtitle 2"/>
          <p:cNvSpPr txBox="1">
            <a:spLocks/>
          </p:cNvSpPr>
          <p:nvPr/>
        </p:nvSpPr>
        <p:spPr>
          <a:xfrm>
            <a:off x="38057574" y="5792758"/>
            <a:ext cx="12733867" cy="1124712"/>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Status</a:t>
            </a:r>
          </a:p>
        </p:txBody>
      </p:sp>
      <p:sp>
        <p:nvSpPr>
          <p:cNvPr id="16" name="Subtitle 2"/>
          <p:cNvSpPr txBox="1">
            <a:spLocks/>
          </p:cNvSpPr>
          <p:nvPr/>
        </p:nvSpPr>
        <p:spPr>
          <a:xfrm>
            <a:off x="14185417" y="7438697"/>
            <a:ext cx="22915412" cy="13593789"/>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sp>
        <p:nvSpPr>
          <p:cNvPr id="18" name="Subtitle 2"/>
          <p:cNvSpPr txBox="1">
            <a:spLocks/>
          </p:cNvSpPr>
          <p:nvPr/>
        </p:nvSpPr>
        <p:spPr>
          <a:xfrm>
            <a:off x="38057574" y="30504738"/>
            <a:ext cx="12733867" cy="1124712"/>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Acknowledgements</a:t>
            </a:r>
          </a:p>
        </p:txBody>
      </p:sp>
      <p:sp>
        <p:nvSpPr>
          <p:cNvPr id="19" name="Subtitle 2"/>
          <p:cNvSpPr txBox="1">
            <a:spLocks/>
          </p:cNvSpPr>
          <p:nvPr/>
        </p:nvSpPr>
        <p:spPr>
          <a:xfrm>
            <a:off x="38049084" y="7435610"/>
            <a:ext cx="12733867" cy="14009273"/>
          </a:xfrm>
          <a:prstGeom prst="rect">
            <a:avLst/>
          </a:prstGeom>
          <a:noFill/>
          <a:ln>
            <a:solidFill>
              <a:srgbClr val="002060"/>
            </a:solid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20000"/>
              </a:lnSpc>
              <a:spcBef>
                <a:spcPts val="0"/>
              </a:spcBef>
            </a:pPr>
            <a:r>
              <a:rPr lang="en-US" sz="3600" b="1" dirty="0">
                <a:latin typeface="Cambria" panose="02040503050406030204" pitchFamily="18" charset="0"/>
              </a:rPr>
              <a:t>Completed product features</a:t>
            </a:r>
          </a:p>
          <a:p>
            <a:pPr algn="l">
              <a:lnSpc>
                <a:spcPct val="120000"/>
              </a:lnSpc>
              <a:spcBef>
                <a:spcPts val="0"/>
              </a:spcBef>
            </a:pPr>
            <a:r>
              <a:rPr lang="en-US" sz="3600" dirty="0">
                <a:latin typeface="Cambria" panose="02040503050406030204" pitchFamily="18" charset="0"/>
              </a:rPr>
              <a:t>The user will be able to:</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Interact with the CO</a:t>
            </a:r>
            <a:r>
              <a:rPr lang="en-US" sz="3600" baseline="-25000" dirty="0">
                <a:latin typeface="Cambria" panose="02040503050406030204" pitchFamily="18" charset="0"/>
              </a:rPr>
              <a:t>2</a:t>
            </a:r>
            <a:r>
              <a:rPr lang="en-US" sz="3600" dirty="0">
                <a:latin typeface="Cambria" panose="02040503050406030204" pitchFamily="18" charset="0"/>
              </a:rPr>
              <a:t> sensors through the GUI</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Wirelessly connect all sensors to the host system</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Start and stop polling the sensors</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Request the data to be exported to .CSV</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Change the polling interval for the sensor</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See in real-time graphing of each sensor’s collected data</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Connect multiple sensors </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Specify the COM port that the Wi-Fi access point is connected to</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Have the ability to disconnect and rename connected sensors</a:t>
            </a:r>
            <a:endParaRPr lang="en-US" sz="3600" b="1" dirty="0">
              <a:latin typeface="Cambria" panose="02040503050406030204" pitchFamily="18" charset="0"/>
            </a:endParaRPr>
          </a:p>
          <a:p>
            <a:pPr algn="l">
              <a:lnSpc>
                <a:spcPct val="120000"/>
              </a:lnSpc>
              <a:spcBef>
                <a:spcPts val="0"/>
              </a:spcBef>
            </a:pPr>
            <a:r>
              <a:rPr lang="en-US" sz="3600" b="1" dirty="0">
                <a:latin typeface="Cambria" panose="02040503050406030204" pitchFamily="18" charset="0"/>
              </a:rPr>
              <a:t>Future Work</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Scaling the number of connected sensors to more than 20</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3D printing module holsters for the hardware</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Sensor identification with LED pulse</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Dynamic resizing of GUI button spacing</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Additional options for .CSV exports</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Restoring previous sessions</a:t>
            </a:r>
          </a:p>
          <a:p>
            <a:pPr marL="571500" indent="-571500" algn="l">
              <a:lnSpc>
                <a:spcPct val="120000"/>
              </a:lnSpc>
              <a:spcBef>
                <a:spcPts val="0"/>
              </a:spcBef>
              <a:buFont typeface="Arial" panose="020B0604020202020204" pitchFamily="34" charset="0"/>
              <a:buChar char="•"/>
            </a:pPr>
            <a:r>
              <a:rPr lang="en-US" sz="3600" dirty="0">
                <a:latin typeface="Cambria" panose="02040503050406030204" pitchFamily="18" charset="0"/>
              </a:rPr>
              <a:t>Extending the software to be compatible with multiple types sensors</a:t>
            </a:r>
          </a:p>
          <a:p>
            <a:pPr marL="571500" indent="-571500" algn="l">
              <a:lnSpc>
                <a:spcPct val="120000"/>
              </a:lnSpc>
              <a:spcBef>
                <a:spcPts val="0"/>
              </a:spcBef>
              <a:buFont typeface="Arial" panose="020B0604020202020204" pitchFamily="34" charset="0"/>
              <a:buChar char="•"/>
            </a:pPr>
            <a:endParaRPr lang="en-US" sz="3600" dirty="0">
              <a:latin typeface="Cambria" panose="02040503050406030204" pitchFamily="18" charset="0"/>
            </a:endParaRPr>
          </a:p>
          <a:p>
            <a:pPr marL="571500" indent="-571500" algn="l">
              <a:lnSpc>
                <a:spcPct val="120000"/>
              </a:lnSpc>
              <a:spcBef>
                <a:spcPts val="0"/>
              </a:spcBef>
              <a:buFont typeface="Arial" panose="020B0604020202020204" pitchFamily="34" charset="0"/>
              <a:buChar char="•"/>
            </a:pPr>
            <a:endParaRPr lang="en-US" sz="3600" dirty="0">
              <a:latin typeface="Cambria" panose="02040503050406030204" pitchFamily="18" charset="0"/>
            </a:endParaRPr>
          </a:p>
        </p:txBody>
      </p:sp>
      <p:sp>
        <p:nvSpPr>
          <p:cNvPr id="33" name="Subtitle 2"/>
          <p:cNvSpPr txBox="1">
            <a:spLocks/>
          </p:cNvSpPr>
          <p:nvPr/>
        </p:nvSpPr>
        <p:spPr>
          <a:xfrm>
            <a:off x="14136504" y="23202168"/>
            <a:ext cx="22915412" cy="14528259"/>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sp>
        <p:nvSpPr>
          <p:cNvPr id="99" name="Subtitle 2"/>
          <p:cNvSpPr txBox="1">
            <a:spLocks/>
          </p:cNvSpPr>
          <p:nvPr/>
        </p:nvSpPr>
        <p:spPr>
          <a:xfrm>
            <a:off x="529025" y="18295612"/>
            <a:ext cx="12733867" cy="7481455"/>
          </a:xfrm>
          <a:prstGeom prst="rect">
            <a:avLst/>
          </a:prstGeom>
          <a:ln>
            <a:solidFill>
              <a:srgbClr val="002060"/>
            </a:solidFill>
          </a:ln>
        </p:spPr>
        <p:txBody>
          <a:bodyPr vert="horz" lIns="106674" tIns="53337" rIns="106674" bIns="53337" rtlCol="0" anchor="t">
            <a:normAutofit fontScale="925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20000"/>
              </a:lnSpc>
              <a:spcBef>
                <a:spcPts val="0"/>
              </a:spcBef>
            </a:pPr>
            <a:r>
              <a:rPr lang="en-US" sz="3900" dirty="0">
                <a:latin typeface="Cambria" panose="02040503050406030204" pitchFamily="18" charset="0"/>
                <a:ea typeface="Cambria" panose="02040503050406030204" pitchFamily="18" charset="0"/>
              </a:rPr>
              <a:t>Our current model of the host system consists of three main classes: </a:t>
            </a:r>
            <a:r>
              <a:rPr lang="en-US" sz="3900" dirty="0" err="1">
                <a:latin typeface="Cambria" panose="02040503050406030204" pitchFamily="18" charset="0"/>
                <a:ea typeface="Cambria" panose="02040503050406030204" pitchFamily="18" charset="0"/>
              </a:rPr>
              <a:t>SensorCenter</a:t>
            </a:r>
            <a:r>
              <a:rPr lang="en-US" sz="3900" dirty="0">
                <a:latin typeface="Cambria" panose="02040503050406030204" pitchFamily="18" charset="0"/>
                <a:ea typeface="Cambria" panose="02040503050406030204" pitchFamily="18" charset="0"/>
              </a:rPr>
              <a:t>, </a:t>
            </a:r>
            <a:r>
              <a:rPr lang="en-US" sz="3900" dirty="0" err="1">
                <a:latin typeface="Cambria" panose="02040503050406030204" pitchFamily="18" charset="0"/>
                <a:ea typeface="Cambria" panose="02040503050406030204" pitchFamily="18" charset="0"/>
              </a:rPr>
              <a:t>SerialTransmitter</a:t>
            </a:r>
            <a:r>
              <a:rPr lang="en-US" sz="3900" dirty="0">
                <a:latin typeface="Cambria" panose="02040503050406030204" pitchFamily="18" charset="0"/>
                <a:ea typeface="Cambria" panose="02040503050406030204" pitchFamily="18" charset="0"/>
              </a:rPr>
              <a:t>, and </a:t>
            </a:r>
            <a:r>
              <a:rPr lang="en-US" sz="3900" dirty="0" err="1">
                <a:latin typeface="Cambria" panose="02040503050406030204" pitchFamily="18" charset="0"/>
                <a:ea typeface="Cambria" panose="02040503050406030204" pitchFamily="18" charset="0"/>
              </a:rPr>
              <a:t>GraphicsCenter</a:t>
            </a:r>
            <a:r>
              <a:rPr lang="en-US" sz="3900" dirty="0">
                <a:latin typeface="Cambria" panose="02040503050406030204" pitchFamily="18" charset="0"/>
                <a:ea typeface="Cambria" panose="02040503050406030204" pitchFamily="18" charset="0"/>
              </a:rPr>
              <a:t>. </a:t>
            </a:r>
            <a:r>
              <a:rPr lang="en-US" sz="3900" dirty="0" err="1">
                <a:latin typeface="Cambria" panose="02040503050406030204" pitchFamily="18" charset="0"/>
                <a:ea typeface="Cambria" panose="02040503050406030204" pitchFamily="18" charset="0"/>
              </a:rPr>
              <a:t>SensorCenter</a:t>
            </a:r>
            <a:r>
              <a:rPr lang="en-US" sz="3900" dirty="0">
                <a:latin typeface="Cambria" panose="02040503050406030204" pitchFamily="18" charset="0"/>
                <a:ea typeface="Cambria" panose="02040503050406030204" pitchFamily="18" charset="0"/>
              </a:rPr>
              <a:t> is the main application which handles the basic functionality of retrieving and storing the data received from the sensors.</a:t>
            </a:r>
          </a:p>
          <a:p>
            <a:pPr algn="l">
              <a:lnSpc>
                <a:spcPct val="120000"/>
              </a:lnSpc>
              <a:spcBef>
                <a:spcPts val="0"/>
              </a:spcBef>
            </a:pPr>
            <a:endParaRPr lang="en-US" sz="3900" dirty="0">
              <a:latin typeface="Cambria" panose="02040503050406030204" pitchFamily="18" charset="0"/>
              <a:ea typeface="Cambria" panose="02040503050406030204" pitchFamily="18" charset="0"/>
            </a:endParaRPr>
          </a:p>
          <a:p>
            <a:pPr algn="l">
              <a:lnSpc>
                <a:spcPct val="120000"/>
              </a:lnSpc>
              <a:spcBef>
                <a:spcPts val="0"/>
              </a:spcBef>
            </a:pPr>
            <a:r>
              <a:rPr lang="en-US" sz="3900" dirty="0">
                <a:latin typeface="Cambria" panose="02040503050406030204" pitchFamily="18" charset="0"/>
                <a:ea typeface="Cambria" panose="02040503050406030204" pitchFamily="18" charset="0"/>
              </a:rPr>
              <a:t>The </a:t>
            </a:r>
            <a:r>
              <a:rPr lang="en-US" sz="3900" dirty="0" err="1">
                <a:latin typeface="Cambria" panose="02040503050406030204" pitchFamily="18" charset="0"/>
                <a:ea typeface="Cambria" panose="02040503050406030204" pitchFamily="18" charset="0"/>
              </a:rPr>
              <a:t>SerialTransmitter</a:t>
            </a:r>
            <a:r>
              <a:rPr lang="en-US" sz="3900" dirty="0">
                <a:latin typeface="Cambria" panose="02040503050406030204" pitchFamily="18" charset="0"/>
                <a:ea typeface="Cambria" panose="02040503050406030204" pitchFamily="18" charset="0"/>
              </a:rPr>
              <a:t> Class alongside some Arduino code  handles setting up and maintaining a socket server for the sensor modules to connect to and receive raw data.</a:t>
            </a:r>
          </a:p>
          <a:p>
            <a:pPr algn="l">
              <a:lnSpc>
                <a:spcPct val="120000"/>
              </a:lnSpc>
              <a:spcBef>
                <a:spcPts val="0"/>
              </a:spcBef>
            </a:pPr>
            <a:endParaRPr lang="en-US" sz="3900" dirty="0">
              <a:latin typeface="Cambria" panose="02040503050406030204" pitchFamily="18" charset="0"/>
              <a:ea typeface="Cambria" panose="02040503050406030204" pitchFamily="18" charset="0"/>
            </a:endParaRPr>
          </a:p>
          <a:p>
            <a:pPr algn="l">
              <a:lnSpc>
                <a:spcPct val="120000"/>
              </a:lnSpc>
              <a:spcBef>
                <a:spcPts val="0"/>
              </a:spcBef>
            </a:pPr>
            <a:r>
              <a:rPr lang="en-US" sz="3900" dirty="0">
                <a:latin typeface="Cambria" panose="02040503050406030204" pitchFamily="18" charset="0"/>
                <a:ea typeface="Cambria" panose="02040503050406030204" pitchFamily="18" charset="0"/>
              </a:rPr>
              <a:t>The </a:t>
            </a:r>
            <a:r>
              <a:rPr lang="en-US" sz="3900" dirty="0" err="1">
                <a:latin typeface="Cambria" panose="02040503050406030204" pitchFamily="18" charset="0"/>
                <a:ea typeface="Cambria" panose="02040503050406030204" pitchFamily="18" charset="0"/>
              </a:rPr>
              <a:t>GraphicsCenter</a:t>
            </a:r>
            <a:r>
              <a:rPr lang="en-US" sz="3900" dirty="0">
                <a:latin typeface="Cambria" panose="02040503050406030204" pitchFamily="18" charset="0"/>
                <a:ea typeface="Cambria" panose="02040503050406030204" pitchFamily="18" charset="0"/>
              </a:rPr>
              <a:t> class is responsible for creating the GUI. It graphs the data in real-time and allows for the user to create data logging sessions.</a:t>
            </a:r>
            <a:endParaRPr lang="en-US" sz="3700" dirty="0">
              <a:latin typeface="Cambria" panose="02040503050406030204" pitchFamily="18" charset="0"/>
              <a:ea typeface="Cambria" panose="02040503050406030204" pitchFamily="18" charset="0"/>
            </a:endParaRPr>
          </a:p>
          <a:p>
            <a:pPr algn="l">
              <a:lnSpc>
                <a:spcPct val="120000"/>
              </a:lnSpc>
              <a:spcBef>
                <a:spcPts val="0"/>
              </a:spcBef>
            </a:pPr>
            <a:endParaRPr lang="en-US" sz="3700" dirty="0">
              <a:latin typeface="Cambria" panose="02040503050406030204" pitchFamily="18" charset="0"/>
              <a:ea typeface="Cambria" panose="02040503050406030204" pitchFamily="18" charset="0"/>
            </a:endParaRPr>
          </a:p>
        </p:txBody>
      </p:sp>
      <p:sp>
        <p:nvSpPr>
          <p:cNvPr id="108" name="Subtitle 2"/>
          <p:cNvSpPr txBox="1">
            <a:spLocks/>
          </p:cNvSpPr>
          <p:nvPr/>
        </p:nvSpPr>
        <p:spPr>
          <a:xfrm>
            <a:off x="38049082" y="32098115"/>
            <a:ext cx="12733867" cy="5632312"/>
          </a:xfrm>
          <a:prstGeom prst="rect">
            <a:avLst/>
          </a:prstGeom>
          <a:noFill/>
          <a:ln>
            <a:solidFill>
              <a:srgbClr val="002060"/>
            </a:solidFill>
          </a:ln>
        </p:spPr>
        <p:txBody>
          <a:bodyPr vert="horz" lIns="106674" tIns="53337" rIns="106674" bIns="53337"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00000"/>
              </a:lnSpc>
              <a:spcBef>
                <a:spcPts val="0"/>
              </a:spcBef>
            </a:pPr>
            <a:r>
              <a:rPr lang="en-US" sz="3600" dirty="0">
                <a:latin typeface="Cambria" panose="02040503050406030204" pitchFamily="18" charset="0"/>
              </a:rPr>
              <a:t>Sponsor: 	Todd Gross </a:t>
            </a:r>
          </a:p>
          <a:p>
            <a:pPr algn="l">
              <a:lnSpc>
                <a:spcPct val="100000"/>
              </a:lnSpc>
              <a:spcBef>
                <a:spcPts val="0"/>
              </a:spcBef>
            </a:pPr>
            <a:r>
              <a:rPr lang="en-US" sz="3600" dirty="0">
                <a:latin typeface="Cambria" panose="02040503050406030204" pitchFamily="18" charset="0"/>
              </a:rPr>
              <a:t>	Mechanical Engineering</a:t>
            </a:r>
          </a:p>
          <a:p>
            <a:pPr algn="l">
              <a:lnSpc>
                <a:spcPct val="100000"/>
              </a:lnSpc>
              <a:spcBef>
                <a:spcPts val="0"/>
              </a:spcBef>
            </a:pPr>
            <a:endParaRPr lang="en-US" sz="3600" dirty="0">
              <a:latin typeface="Cambria" panose="02040503050406030204" pitchFamily="18" charset="0"/>
            </a:endParaRPr>
          </a:p>
          <a:p>
            <a:pPr algn="l">
              <a:lnSpc>
                <a:spcPct val="100000"/>
              </a:lnSpc>
              <a:spcBef>
                <a:spcPts val="0"/>
              </a:spcBef>
            </a:pPr>
            <a:r>
              <a:rPr lang="en-US" sz="3600" dirty="0">
                <a:latin typeface="Cambria" panose="02040503050406030204" pitchFamily="18" charset="0"/>
              </a:rPr>
              <a:t>Advisor Prof:	David </a:t>
            </a:r>
            <a:r>
              <a:rPr lang="en-US" sz="3600" dirty="0" err="1">
                <a:latin typeface="Cambria" panose="02040503050406030204" pitchFamily="18" charset="0"/>
              </a:rPr>
              <a:t>Bennedetto</a:t>
            </a:r>
            <a:endParaRPr lang="en-US" sz="3600" dirty="0">
              <a:latin typeface="Cambria" panose="02040503050406030204" pitchFamily="18" charset="0"/>
            </a:endParaRPr>
          </a:p>
          <a:p>
            <a:pPr algn="l">
              <a:lnSpc>
                <a:spcPct val="100000"/>
              </a:lnSpc>
              <a:spcBef>
                <a:spcPts val="0"/>
              </a:spcBef>
            </a:pPr>
            <a:endParaRPr lang="en-US" sz="3600" dirty="0">
              <a:latin typeface="Cambria" panose="02040503050406030204" pitchFamily="18" charset="0"/>
            </a:endParaRPr>
          </a:p>
          <a:p>
            <a:pPr algn="l">
              <a:lnSpc>
                <a:spcPct val="100000"/>
              </a:lnSpc>
              <a:spcBef>
                <a:spcPts val="0"/>
              </a:spcBef>
            </a:pPr>
            <a:r>
              <a:rPr lang="en-US" sz="3600" dirty="0">
                <a:latin typeface="Cambria" panose="02040503050406030204" pitchFamily="18" charset="0"/>
              </a:rPr>
              <a:t>Team:</a:t>
            </a:r>
          </a:p>
          <a:p>
            <a:pPr algn="l">
              <a:lnSpc>
                <a:spcPct val="100000"/>
              </a:lnSpc>
              <a:spcBef>
                <a:spcPts val="0"/>
              </a:spcBef>
            </a:pPr>
            <a:r>
              <a:rPr lang="en-US" sz="3600" dirty="0">
                <a:latin typeface="Cambria" panose="02040503050406030204" pitchFamily="18" charset="0"/>
              </a:rPr>
              <a:t>Aurora Desmarais   Computer Science</a:t>
            </a:r>
          </a:p>
          <a:p>
            <a:pPr algn="l">
              <a:lnSpc>
                <a:spcPct val="100000"/>
              </a:lnSpc>
              <a:spcBef>
                <a:spcPts val="0"/>
              </a:spcBef>
            </a:pPr>
            <a:r>
              <a:rPr lang="en-US" sz="3600" dirty="0">
                <a:latin typeface="Cambria" panose="02040503050406030204" pitchFamily="18" charset="0"/>
              </a:rPr>
              <a:t>Jordan Felt  	Computer Science</a:t>
            </a:r>
          </a:p>
          <a:p>
            <a:pPr algn="l">
              <a:lnSpc>
                <a:spcPct val="100000"/>
              </a:lnSpc>
              <a:spcBef>
                <a:spcPts val="0"/>
              </a:spcBef>
            </a:pPr>
            <a:r>
              <a:rPr lang="en-US" sz="3600" dirty="0">
                <a:latin typeface="Cambria" panose="02040503050406030204" pitchFamily="18" charset="0"/>
              </a:rPr>
              <a:t>Uri-</a:t>
            </a:r>
            <a:r>
              <a:rPr lang="en-US" sz="3600" dirty="0" err="1">
                <a:latin typeface="Cambria" panose="02040503050406030204" pitchFamily="18" charset="0"/>
              </a:rPr>
              <a:t>Jaun</a:t>
            </a:r>
            <a:r>
              <a:rPr lang="en-US" sz="3600" dirty="0">
                <a:latin typeface="Cambria" panose="02040503050406030204" pitchFamily="18" charset="0"/>
              </a:rPr>
              <a:t> Hall	Computer Science</a:t>
            </a:r>
          </a:p>
          <a:p>
            <a:pPr algn="l">
              <a:lnSpc>
                <a:spcPct val="100000"/>
              </a:lnSpc>
              <a:spcBef>
                <a:spcPts val="0"/>
              </a:spcBef>
            </a:pPr>
            <a:endParaRPr lang="en-US" sz="3600" dirty="0">
              <a:latin typeface="Cambria" panose="02040503050406030204" pitchFamily="18" charset="0"/>
            </a:endParaRPr>
          </a:p>
          <a:p>
            <a:pPr algn="l">
              <a:lnSpc>
                <a:spcPct val="100000"/>
              </a:lnSpc>
              <a:spcBef>
                <a:spcPts val="0"/>
              </a:spcBef>
            </a:pPr>
            <a:r>
              <a:rPr lang="en-US" sz="3600" dirty="0">
                <a:latin typeface="Cambria" panose="02040503050406030204" pitchFamily="18" charset="0"/>
              </a:rPr>
              <a:t>In Collaboration with: Mechanical Engineering Students</a:t>
            </a:r>
          </a:p>
        </p:txBody>
      </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00543" y="1363833"/>
            <a:ext cx="2478029" cy="2983998"/>
          </a:xfrm>
          <a:prstGeom prst="rect">
            <a:avLst/>
          </a:prstGeom>
        </p:spPr>
      </p:pic>
      <p:pic>
        <p:nvPicPr>
          <p:cNvPr id="48" name="Picture 47">
            <a:extLst>
              <a:ext uri="{FF2B5EF4-FFF2-40B4-BE49-F238E27FC236}">
                <a16:creationId xmlns:a16="http://schemas.microsoft.com/office/drawing/2014/main" id="{25186396-8182-4A94-9962-BFA3ED4F5B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547860" y="1363833"/>
            <a:ext cx="2478029" cy="2983998"/>
          </a:xfrm>
          <a:prstGeom prst="rect">
            <a:avLst/>
          </a:prstGeom>
        </p:spPr>
      </p:pic>
      <p:sp>
        <p:nvSpPr>
          <p:cNvPr id="52" name="Subtitle 2">
            <a:extLst>
              <a:ext uri="{FF2B5EF4-FFF2-40B4-BE49-F238E27FC236}">
                <a16:creationId xmlns:a16="http://schemas.microsoft.com/office/drawing/2014/main" id="{69A53BE9-447A-408C-B593-A0B05BF8D9B2}"/>
              </a:ext>
            </a:extLst>
          </p:cNvPr>
          <p:cNvSpPr txBox="1">
            <a:spLocks/>
          </p:cNvSpPr>
          <p:nvPr/>
        </p:nvSpPr>
        <p:spPr>
          <a:xfrm>
            <a:off x="14211147" y="21554576"/>
            <a:ext cx="22915412" cy="1124712"/>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Hardware Diagram and GUI </a:t>
            </a:r>
          </a:p>
        </p:txBody>
      </p:sp>
      <p:sp>
        <p:nvSpPr>
          <p:cNvPr id="65" name="Subtitle 2">
            <a:extLst>
              <a:ext uri="{FF2B5EF4-FFF2-40B4-BE49-F238E27FC236}">
                <a16:creationId xmlns:a16="http://schemas.microsoft.com/office/drawing/2014/main" id="{4C49ABF6-F130-4755-A906-CF493795514D}"/>
              </a:ext>
            </a:extLst>
          </p:cNvPr>
          <p:cNvSpPr txBox="1">
            <a:spLocks/>
          </p:cNvSpPr>
          <p:nvPr/>
        </p:nvSpPr>
        <p:spPr>
          <a:xfrm>
            <a:off x="529025" y="28010504"/>
            <a:ext cx="12733867" cy="9719923"/>
          </a:xfrm>
          <a:prstGeom prst="rect">
            <a:avLst/>
          </a:prstGeom>
          <a:ln>
            <a:solidFill>
              <a:srgbClr val="002060"/>
            </a:solidFill>
          </a:ln>
        </p:spPr>
        <p:txBody>
          <a:bodyPr vert="horz" lIns="106674" tIns="53337" rIns="106674" bIns="53337" rtlCol="0" anchor="t">
            <a:normAutofit fontScale="925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00000"/>
              </a:lnSpc>
              <a:spcBef>
                <a:spcPts val="0"/>
              </a:spcBef>
            </a:pPr>
            <a:r>
              <a:rPr lang="en-US" sz="3900" dirty="0">
                <a:latin typeface="Cambria" panose="02040503050406030204" pitchFamily="18" charset="0"/>
                <a:ea typeface="Cambria" panose="02040503050406030204" pitchFamily="18" charset="0"/>
              </a:rPr>
              <a:t> An Arduino UNO </a:t>
            </a:r>
            <a:r>
              <a:rPr lang="en-US" sz="3900" dirty="0" err="1">
                <a:latin typeface="Cambria" panose="02040503050406030204" pitchFamily="18" charset="0"/>
                <a:ea typeface="Cambria" panose="02040503050406030204" pitchFamily="18" charset="0"/>
              </a:rPr>
              <a:t>WiFi</a:t>
            </a:r>
            <a:r>
              <a:rPr lang="en-US" sz="3900" dirty="0">
                <a:latin typeface="Cambria" panose="02040503050406030204" pitchFamily="18" charset="0"/>
                <a:ea typeface="Cambria" panose="02040503050406030204" pitchFamily="18" charset="0"/>
              </a:rPr>
              <a:t> Rev.2 connected to the host system acts as an access point for all ESP8266 Wi-Fi modules. The CO</a:t>
            </a:r>
            <a:r>
              <a:rPr lang="en-US" sz="3900" baseline="-25000" dirty="0">
                <a:latin typeface="Cambria" panose="02040503050406030204" pitchFamily="18" charset="0"/>
                <a:ea typeface="Cambria" panose="02040503050406030204" pitchFamily="18" charset="0"/>
              </a:rPr>
              <a:t>2</a:t>
            </a:r>
            <a:r>
              <a:rPr lang="en-US" sz="3900" dirty="0">
                <a:latin typeface="Cambria" panose="02040503050406030204" pitchFamily="18" charset="0"/>
                <a:ea typeface="Cambria" panose="02040503050406030204" pitchFamily="18" charset="0"/>
              </a:rPr>
              <a:t> K30 Sensor emits data over the Wi-Fi module to the Arduino. The sensor, </a:t>
            </a:r>
            <a:r>
              <a:rPr lang="en-US" sz="3900" dirty="0" err="1">
                <a:latin typeface="Cambria" panose="02040503050406030204" pitchFamily="18" charset="0"/>
                <a:ea typeface="Cambria" panose="02040503050406030204" pitchFamily="18" charset="0"/>
              </a:rPr>
              <a:t>WiFi</a:t>
            </a:r>
            <a:r>
              <a:rPr lang="en-US" sz="3900" dirty="0">
                <a:latin typeface="Cambria" panose="02040503050406030204" pitchFamily="18" charset="0"/>
                <a:ea typeface="Cambria" panose="02040503050406030204" pitchFamily="18" charset="0"/>
              </a:rPr>
              <a:t> module, and a power supply are configured as a modular unit. An additional Arduino can be connected to each unit for debugging purposes(as shown in Figure 3).</a:t>
            </a:r>
          </a:p>
          <a:p>
            <a:pPr algn="l">
              <a:lnSpc>
                <a:spcPct val="100000"/>
              </a:lnSpc>
              <a:spcBef>
                <a:spcPts val="0"/>
              </a:spcBef>
            </a:pPr>
            <a:endParaRPr lang="en-US" sz="3900" dirty="0">
              <a:latin typeface="Cambria" panose="02040503050406030204" pitchFamily="18" charset="0"/>
              <a:ea typeface="Cambria" panose="02040503050406030204" pitchFamily="18" charset="0"/>
            </a:endParaRPr>
          </a:p>
          <a:p>
            <a:pPr algn="l">
              <a:lnSpc>
                <a:spcPct val="100000"/>
              </a:lnSpc>
              <a:spcBef>
                <a:spcPts val="0"/>
              </a:spcBef>
            </a:pPr>
            <a:r>
              <a:rPr lang="en-US" sz="3900" dirty="0">
                <a:latin typeface="Cambria" panose="02040503050406030204" pitchFamily="18" charset="0"/>
                <a:ea typeface="Cambria" panose="02040503050406030204" pitchFamily="18" charset="0"/>
              </a:rPr>
              <a:t>The ESP8266 Wi-Fi module has two I/O pins which serve to read and write to the Rx and Tx pins of the K30 CO</a:t>
            </a:r>
            <a:r>
              <a:rPr lang="en-US" sz="3900" baseline="-25000" dirty="0">
                <a:latin typeface="Cambria" panose="02040503050406030204" pitchFamily="18" charset="0"/>
                <a:ea typeface="Cambria" panose="02040503050406030204" pitchFamily="18" charset="0"/>
              </a:rPr>
              <a:t>2</a:t>
            </a:r>
            <a:r>
              <a:rPr lang="en-US" sz="3900" dirty="0">
                <a:latin typeface="Cambria" panose="02040503050406030204" pitchFamily="18" charset="0"/>
                <a:ea typeface="Cambria" panose="02040503050406030204" pitchFamily="18" charset="0"/>
              </a:rPr>
              <a:t> sensor. The microcontroller on the module is used to store the code that collects and sends the data to the access point.</a:t>
            </a:r>
          </a:p>
          <a:p>
            <a:pPr algn="l">
              <a:lnSpc>
                <a:spcPct val="100000"/>
              </a:lnSpc>
              <a:spcBef>
                <a:spcPts val="0"/>
              </a:spcBef>
            </a:pPr>
            <a:endParaRPr lang="en-US" sz="3900" dirty="0">
              <a:latin typeface="Cambria" panose="02040503050406030204" pitchFamily="18" charset="0"/>
              <a:ea typeface="Cambria" panose="02040503050406030204" pitchFamily="18" charset="0"/>
            </a:endParaRPr>
          </a:p>
          <a:p>
            <a:pPr algn="l">
              <a:lnSpc>
                <a:spcPct val="100000"/>
              </a:lnSpc>
              <a:spcBef>
                <a:spcPts val="0"/>
              </a:spcBef>
            </a:pPr>
            <a:r>
              <a:rPr lang="en-US" sz="3900" dirty="0">
                <a:latin typeface="Cambria" panose="02040503050406030204" pitchFamily="18" charset="0"/>
                <a:ea typeface="Cambria" panose="02040503050406030204" pitchFamily="18" charset="0"/>
              </a:rPr>
              <a:t>The power supply in use is the HW-131 which is connected via a barrel connector to an AC adapter or a battery setup. The K30 has an operating voltage of 5V and the ESP8266 has one of 3.3V, so any power supply that can meet those requirements would work for this system. </a:t>
            </a:r>
          </a:p>
          <a:p>
            <a:pPr algn="l">
              <a:lnSpc>
                <a:spcPct val="120000"/>
              </a:lnSpc>
              <a:spcBef>
                <a:spcPts val="0"/>
              </a:spcBef>
            </a:pPr>
            <a:endParaRPr lang="en-US" sz="2000" dirty="0">
              <a:latin typeface="Cambria" panose="02040503050406030204" pitchFamily="18" charset="0"/>
              <a:ea typeface="Cambria" panose="02040503050406030204" pitchFamily="18" charset="0"/>
            </a:endParaRPr>
          </a:p>
        </p:txBody>
      </p:sp>
      <p:sp>
        <p:nvSpPr>
          <p:cNvPr id="66" name="Subtitle 2">
            <a:extLst>
              <a:ext uri="{FF2B5EF4-FFF2-40B4-BE49-F238E27FC236}">
                <a16:creationId xmlns:a16="http://schemas.microsoft.com/office/drawing/2014/main" id="{2019CD09-0B62-4A02-B354-75242920D80A}"/>
              </a:ext>
            </a:extLst>
          </p:cNvPr>
          <p:cNvSpPr txBox="1">
            <a:spLocks/>
          </p:cNvSpPr>
          <p:nvPr/>
        </p:nvSpPr>
        <p:spPr>
          <a:xfrm>
            <a:off x="529025" y="26329637"/>
            <a:ext cx="12733867" cy="1128297"/>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Hardware Overview</a:t>
            </a:r>
          </a:p>
        </p:txBody>
      </p:sp>
      <p:sp>
        <p:nvSpPr>
          <p:cNvPr id="27" name="Subtitle 2">
            <a:extLst>
              <a:ext uri="{FF2B5EF4-FFF2-40B4-BE49-F238E27FC236}">
                <a16:creationId xmlns:a16="http://schemas.microsoft.com/office/drawing/2014/main" id="{CE5A7445-C0E4-40B3-BA38-50FFFF04BD5C}"/>
              </a:ext>
            </a:extLst>
          </p:cNvPr>
          <p:cNvSpPr txBox="1">
            <a:spLocks/>
          </p:cNvSpPr>
          <p:nvPr/>
        </p:nvSpPr>
        <p:spPr>
          <a:xfrm>
            <a:off x="38049084" y="23634451"/>
            <a:ext cx="12733867" cy="6349061"/>
          </a:xfrm>
          <a:prstGeom prst="rect">
            <a:avLst/>
          </a:prstGeom>
          <a:noFill/>
          <a:ln>
            <a:solidFill>
              <a:srgbClr val="002060"/>
            </a:solidFill>
          </a:ln>
        </p:spPr>
        <p:txBody>
          <a:bodyPr vert="horz" lIns="106674" tIns="53337" rIns="106674" bIns="53337"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10000"/>
              </a:lnSpc>
              <a:spcBef>
                <a:spcPts val="0"/>
              </a:spcBef>
            </a:pPr>
            <a:r>
              <a:rPr lang="en-US" sz="3600" dirty="0">
                <a:latin typeface="Cambria" panose="02040503050406030204" pitchFamily="18" charset="0"/>
              </a:rPr>
              <a:t>Our ideal outcome is that  90% of users - Mechanical Engineering students in particular - will find our software and setup much easier to use than the </a:t>
            </a:r>
            <a:r>
              <a:rPr lang="en-US" sz="3600" dirty="0" err="1">
                <a:latin typeface="Cambria" panose="02040503050406030204" pitchFamily="18" charset="0"/>
              </a:rPr>
              <a:t>GasLab</a:t>
            </a:r>
            <a:r>
              <a:rPr lang="en-US" sz="3600" dirty="0">
                <a:latin typeface="Cambria" panose="02040503050406030204" pitchFamily="18" charset="0"/>
              </a:rPr>
              <a:t> software. </a:t>
            </a:r>
          </a:p>
          <a:p>
            <a:pPr algn="l">
              <a:lnSpc>
                <a:spcPct val="110000"/>
              </a:lnSpc>
              <a:spcBef>
                <a:spcPts val="0"/>
              </a:spcBef>
            </a:pPr>
            <a:endParaRPr lang="en-US" sz="3600" dirty="0">
              <a:latin typeface="Cambria" panose="02040503050406030204" pitchFamily="18" charset="0"/>
            </a:endParaRPr>
          </a:p>
          <a:p>
            <a:pPr algn="l">
              <a:lnSpc>
                <a:spcPct val="110000"/>
              </a:lnSpc>
              <a:spcBef>
                <a:spcPts val="0"/>
              </a:spcBef>
            </a:pPr>
            <a:r>
              <a:rPr lang="en-US" sz="3600" dirty="0">
                <a:latin typeface="Cambria" panose="02040503050406030204" pitchFamily="18" charset="0"/>
              </a:rPr>
              <a:t>We aim to have this software readily available for future projects needing CO</a:t>
            </a:r>
            <a:r>
              <a:rPr lang="en-US" sz="3600" baseline="-25000" dirty="0">
                <a:latin typeface="Cambria" panose="02040503050406030204" pitchFamily="18" charset="0"/>
              </a:rPr>
              <a:t>2</a:t>
            </a:r>
            <a:r>
              <a:rPr lang="en-US" sz="3600" dirty="0">
                <a:latin typeface="Cambria" panose="02040503050406030204" pitchFamily="18" charset="0"/>
              </a:rPr>
              <a:t> data collection. </a:t>
            </a:r>
          </a:p>
          <a:p>
            <a:pPr algn="l">
              <a:lnSpc>
                <a:spcPct val="110000"/>
              </a:lnSpc>
              <a:spcBef>
                <a:spcPts val="0"/>
              </a:spcBef>
            </a:pPr>
            <a:endParaRPr lang="en-US" sz="3600" dirty="0">
              <a:latin typeface="Cambria" panose="02040503050406030204" pitchFamily="18" charset="0"/>
            </a:endParaRPr>
          </a:p>
          <a:p>
            <a:pPr algn="l">
              <a:lnSpc>
                <a:spcPct val="110000"/>
              </a:lnSpc>
              <a:spcBef>
                <a:spcPts val="0"/>
              </a:spcBef>
            </a:pPr>
            <a:r>
              <a:rPr lang="en-US" sz="3600" dirty="0">
                <a:latin typeface="Cambria" panose="02040503050406030204" pitchFamily="18" charset="0"/>
              </a:rPr>
              <a:t>We plan on presenting our software to the </a:t>
            </a:r>
            <a:r>
              <a:rPr lang="en-US" sz="3600" dirty="0" err="1">
                <a:latin typeface="Cambria" panose="02040503050406030204" pitchFamily="18" charset="0"/>
              </a:rPr>
              <a:t>GasLab</a:t>
            </a:r>
            <a:r>
              <a:rPr lang="en-US" sz="3600" dirty="0">
                <a:latin typeface="Cambria" panose="02040503050406030204" pitchFamily="18" charset="0"/>
              </a:rPr>
              <a:t> developers to demonstrate on how we expanded on their current design. The purpose is to gain experience with software collaboration and receive feedback from professional developers. </a:t>
            </a:r>
          </a:p>
        </p:txBody>
      </p:sp>
      <p:sp>
        <p:nvSpPr>
          <p:cNvPr id="29" name="Subtitle 2">
            <a:extLst>
              <a:ext uri="{FF2B5EF4-FFF2-40B4-BE49-F238E27FC236}">
                <a16:creationId xmlns:a16="http://schemas.microsoft.com/office/drawing/2014/main" id="{97685220-C363-46D0-ABD9-0EDBE37123A9}"/>
              </a:ext>
            </a:extLst>
          </p:cNvPr>
          <p:cNvSpPr txBox="1">
            <a:spLocks/>
          </p:cNvSpPr>
          <p:nvPr/>
        </p:nvSpPr>
        <p:spPr>
          <a:xfrm>
            <a:off x="38049082" y="21988513"/>
            <a:ext cx="12733867" cy="1124712"/>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000" dirty="0">
                <a:solidFill>
                  <a:schemeClr val="bg1"/>
                </a:solidFill>
                <a:latin typeface="Cambria" panose="02040503050406030204" pitchFamily="18" charset="0"/>
              </a:rPr>
              <a:t>Conclusion</a:t>
            </a:r>
          </a:p>
        </p:txBody>
      </p:sp>
      <p:pic>
        <p:nvPicPr>
          <p:cNvPr id="1026" name="Picture 2">
            <a:extLst>
              <a:ext uri="{FF2B5EF4-FFF2-40B4-BE49-F238E27FC236}">
                <a16:creationId xmlns:a16="http://schemas.microsoft.com/office/drawing/2014/main" id="{B8F55AE9-D73E-4EC0-AA72-98EF6F0DDB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15283" y="9978007"/>
            <a:ext cx="9853091" cy="536867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a:extLst>
              <a:ext uri="{FF2B5EF4-FFF2-40B4-BE49-F238E27FC236}">
                <a16:creationId xmlns:a16="http://schemas.microsoft.com/office/drawing/2014/main" id="{6739E0B7-F544-4897-8CFD-A4F627D9EC21}"/>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23885"/>
          <a:stretch/>
        </p:blipFill>
        <p:spPr bwMode="auto">
          <a:xfrm>
            <a:off x="14481537" y="7747406"/>
            <a:ext cx="12533746" cy="1267420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a:extLst>
              <a:ext uri="{FF2B5EF4-FFF2-40B4-BE49-F238E27FC236}">
                <a16:creationId xmlns:a16="http://schemas.microsoft.com/office/drawing/2014/main" id="{07F70256-E617-4371-AB7A-1A208CF19E0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528145" y="23584623"/>
            <a:ext cx="10294214" cy="787204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a:extLst>
              <a:ext uri="{FF2B5EF4-FFF2-40B4-BE49-F238E27FC236}">
                <a16:creationId xmlns:a16="http://schemas.microsoft.com/office/drawing/2014/main" id="{C39AE926-2EE6-4F5D-8B04-FA19DB1C552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987575" y="23444962"/>
            <a:ext cx="11899125" cy="8151369"/>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2BE08135-0C7D-4F81-8937-CFCE3945F213}"/>
              </a:ext>
            </a:extLst>
          </p:cNvPr>
          <p:cNvSpPr txBox="1"/>
          <p:nvPr/>
        </p:nvSpPr>
        <p:spPr>
          <a:xfrm>
            <a:off x="28629792" y="15379438"/>
            <a:ext cx="6856527" cy="1200329"/>
          </a:xfrm>
          <a:prstGeom prst="rect">
            <a:avLst/>
          </a:prstGeom>
          <a:noFill/>
        </p:spPr>
        <p:txBody>
          <a:bodyPr wrap="square" rtlCol="0">
            <a:spAutoFit/>
          </a:bodyPr>
          <a:lstStyle/>
          <a:p>
            <a:r>
              <a:rPr lang="en-US" sz="3600" b="1" dirty="0">
                <a:latin typeface="Cambria" panose="02040503050406030204" pitchFamily="18" charset="0"/>
                <a:ea typeface="Cambria" panose="02040503050406030204" pitchFamily="18" charset="0"/>
              </a:rPr>
              <a:t>Figure 2 </a:t>
            </a:r>
            <a:r>
              <a:rPr lang="en-US" sz="3600" dirty="0">
                <a:latin typeface="Cambria" panose="02040503050406030204" pitchFamily="18" charset="0"/>
                <a:ea typeface="Cambria" panose="02040503050406030204" pitchFamily="18" charset="0"/>
              </a:rPr>
              <a:t>UML Class Diagram</a:t>
            </a:r>
          </a:p>
          <a:p>
            <a:endParaRPr lang="en-US" sz="3600" dirty="0">
              <a:latin typeface="Cambria" panose="02040503050406030204" pitchFamily="18" charset="0"/>
              <a:ea typeface="Cambria" panose="02040503050406030204" pitchFamily="18" charset="0"/>
            </a:endParaRPr>
          </a:p>
        </p:txBody>
      </p:sp>
      <p:sp>
        <p:nvSpPr>
          <p:cNvPr id="42" name="TextBox 41">
            <a:extLst>
              <a:ext uri="{FF2B5EF4-FFF2-40B4-BE49-F238E27FC236}">
                <a16:creationId xmlns:a16="http://schemas.microsoft.com/office/drawing/2014/main" id="{5E7D0BAD-8443-4203-A97C-F994CF163A08}"/>
              </a:ext>
            </a:extLst>
          </p:cNvPr>
          <p:cNvSpPr txBox="1"/>
          <p:nvPr/>
        </p:nvSpPr>
        <p:spPr>
          <a:xfrm>
            <a:off x="26478218" y="19482260"/>
            <a:ext cx="6123831" cy="646331"/>
          </a:xfrm>
          <a:prstGeom prst="rect">
            <a:avLst/>
          </a:prstGeom>
          <a:noFill/>
        </p:spPr>
        <p:txBody>
          <a:bodyPr wrap="square" rtlCol="0">
            <a:spAutoFit/>
          </a:bodyPr>
          <a:lstStyle/>
          <a:p>
            <a:r>
              <a:rPr lang="en-US" sz="3600" b="1" dirty="0">
                <a:latin typeface="Cambria" panose="02040503050406030204" pitchFamily="18" charset="0"/>
                <a:ea typeface="Cambria" panose="02040503050406030204" pitchFamily="18" charset="0"/>
              </a:rPr>
              <a:t>Figure 1 </a:t>
            </a:r>
            <a:r>
              <a:rPr lang="en-US" sz="3600" dirty="0">
                <a:latin typeface="Cambria" panose="02040503050406030204" pitchFamily="18" charset="0"/>
                <a:ea typeface="Cambria" panose="02040503050406030204" pitchFamily="18" charset="0"/>
              </a:rPr>
              <a:t>Sequence Diagram</a:t>
            </a:r>
            <a:endParaRPr lang="en-US" sz="3600" b="1" dirty="0">
              <a:latin typeface="Cambria" panose="02040503050406030204" pitchFamily="18" charset="0"/>
              <a:ea typeface="Cambria" panose="02040503050406030204" pitchFamily="18" charset="0"/>
            </a:endParaRPr>
          </a:p>
        </p:txBody>
      </p:sp>
      <p:sp>
        <p:nvSpPr>
          <p:cNvPr id="43" name="TextBox 42">
            <a:extLst>
              <a:ext uri="{FF2B5EF4-FFF2-40B4-BE49-F238E27FC236}">
                <a16:creationId xmlns:a16="http://schemas.microsoft.com/office/drawing/2014/main" id="{4107E054-DC76-4767-8C33-219D2EA730EE}"/>
              </a:ext>
            </a:extLst>
          </p:cNvPr>
          <p:cNvSpPr txBox="1"/>
          <p:nvPr/>
        </p:nvSpPr>
        <p:spPr>
          <a:xfrm>
            <a:off x="15672703" y="32098115"/>
            <a:ext cx="7842391" cy="4524315"/>
          </a:xfrm>
          <a:prstGeom prst="rect">
            <a:avLst/>
          </a:prstGeom>
          <a:noFill/>
        </p:spPr>
        <p:txBody>
          <a:bodyPr wrap="square" rtlCol="0">
            <a:spAutoFit/>
          </a:bodyPr>
          <a:lstStyle/>
          <a:p>
            <a:r>
              <a:rPr lang="en-US" sz="3600" b="1" dirty="0">
                <a:latin typeface="Cambria" panose="02040503050406030204" pitchFamily="18" charset="0"/>
                <a:ea typeface="Cambria" panose="02040503050406030204" pitchFamily="18" charset="0"/>
              </a:rPr>
              <a:t>Figure 3 </a:t>
            </a:r>
            <a:r>
              <a:rPr lang="en-US" sz="3600" dirty="0">
                <a:latin typeface="Cambria" panose="02040503050406030204" pitchFamily="18" charset="0"/>
                <a:ea typeface="Cambria" panose="02040503050406030204" pitchFamily="18" charset="0"/>
              </a:rPr>
              <a:t>Hardware Diagram</a:t>
            </a:r>
          </a:p>
          <a:p>
            <a:endParaRPr lang="en-US" sz="3600" b="1" dirty="0">
              <a:latin typeface="Cambria" panose="02040503050406030204" pitchFamily="18" charset="0"/>
              <a:ea typeface="Cambria" panose="02040503050406030204" pitchFamily="18" charset="0"/>
            </a:endParaRPr>
          </a:p>
          <a:p>
            <a:r>
              <a:rPr lang="en-US" sz="3600" dirty="0">
                <a:latin typeface="Cambria" panose="02040503050406030204" pitchFamily="18" charset="0"/>
                <a:ea typeface="Cambria" panose="02040503050406030204" pitchFamily="18" charset="0"/>
              </a:rPr>
              <a:t>[1] Arduino UNO: Allows serial monitor output for debugging </a:t>
            </a:r>
          </a:p>
          <a:p>
            <a:r>
              <a:rPr lang="en-US" sz="3600" dirty="0">
                <a:latin typeface="Cambria" panose="02040503050406030204" pitchFamily="18" charset="0"/>
                <a:ea typeface="Cambria" panose="02040503050406030204" pitchFamily="18" charset="0"/>
              </a:rPr>
              <a:t>[2] CO</a:t>
            </a:r>
            <a:r>
              <a:rPr lang="en-US" sz="3600" baseline="-25000" dirty="0">
                <a:latin typeface="Cambria" panose="02040503050406030204" pitchFamily="18" charset="0"/>
                <a:ea typeface="Cambria" panose="02040503050406030204" pitchFamily="18" charset="0"/>
              </a:rPr>
              <a:t>2</a:t>
            </a:r>
            <a:r>
              <a:rPr lang="en-US" sz="3600" dirty="0">
                <a:latin typeface="Cambria" panose="02040503050406030204" pitchFamily="18" charset="0"/>
                <a:ea typeface="Cambria" panose="02040503050406030204" pitchFamily="18" charset="0"/>
              </a:rPr>
              <a:t> K30 Sensor </a:t>
            </a:r>
          </a:p>
          <a:p>
            <a:r>
              <a:rPr lang="en-US" sz="3600" dirty="0">
                <a:latin typeface="Cambria" panose="02040503050406030204" pitchFamily="18" charset="0"/>
                <a:ea typeface="Cambria" panose="02040503050406030204" pitchFamily="18" charset="0"/>
              </a:rPr>
              <a:t>[3] ESP8266: Wi-Fi module with microcontroller</a:t>
            </a:r>
          </a:p>
          <a:p>
            <a:r>
              <a:rPr lang="en-US" sz="3600" dirty="0">
                <a:latin typeface="Cambria" panose="02040503050406030204" pitchFamily="18" charset="0"/>
                <a:ea typeface="Cambria" panose="02040503050406030204" pitchFamily="18" charset="0"/>
              </a:rPr>
              <a:t>[4] HW-131: Power supply</a:t>
            </a:r>
          </a:p>
        </p:txBody>
      </p:sp>
      <p:sp>
        <p:nvSpPr>
          <p:cNvPr id="44" name="TextBox 43">
            <a:extLst>
              <a:ext uri="{FF2B5EF4-FFF2-40B4-BE49-F238E27FC236}">
                <a16:creationId xmlns:a16="http://schemas.microsoft.com/office/drawing/2014/main" id="{0A81258D-B1A6-4131-9BEA-487A4522D1E9}"/>
              </a:ext>
            </a:extLst>
          </p:cNvPr>
          <p:cNvSpPr txBox="1"/>
          <p:nvPr/>
        </p:nvSpPr>
        <p:spPr>
          <a:xfrm>
            <a:off x="27691308" y="32220235"/>
            <a:ext cx="6998475" cy="3970318"/>
          </a:xfrm>
          <a:prstGeom prst="rect">
            <a:avLst/>
          </a:prstGeom>
          <a:noFill/>
        </p:spPr>
        <p:txBody>
          <a:bodyPr wrap="square" rtlCol="0">
            <a:spAutoFit/>
          </a:bodyPr>
          <a:lstStyle/>
          <a:p>
            <a:r>
              <a:rPr lang="en-US" sz="3600" b="1" dirty="0">
                <a:latin typeface="Cambria" panose="02040503050406030204" pitchFamily="18" charset="0"/>
                <a:ea typeface="Cambria" panose="02040503050406030204" pitchFamily="18" charset="0"/>
              </a:rPr>
              <a:t>Figure 4 </a:t>
            </a:r>
            <a:r>
              <a:rPr lang="en-US" sz="3600" dirty="0">
                <a:latin typeface="Cambria" panose="02040503050406030204" pitchFamily="18" charset="0"/>
                <a:ea typeface="Cambria" panose="02040503050406030204" pitchFamily="18" charset="0"/>
              </a:rPr>
              <a:t>Graphical User Interface</a:t>
            </a:r>
          </a:p>
          <a:p>
            <a:endParaRPr lang="en-US" sz="3600" b="1" dirty="0">
              <a:latin typeface="Cambria" panose="02040503050406030204" pitchFamily="18" charset="0"/>
              <a:ea typeface="Cambria" panose="02040503050406030204" pitchFamily="18" charset="0"/>
            </a:endParaRPr>
          </a:p>
          <a:p>
            <a:r>
              <a:rPr lang="en-US" sz="3600" dirty="0">
                <a:latin typeface="Cambria" panose="02040503050406030204" pitchFamily="18" charset="0"/>
                <a:ea typeface="Cambria" panose="02040503050406030204" pitchFamily="18" charset="0"/>
              </a:rPr>
              <a:t>[1] Connected sensors</a:t>
            </a:r>
          </a:p>
          <a:p>
            <a:r>
              <a:rPr lang="en-US" sz="3600" dirty="0">
                <a:latin typeface="Cambria" panose="02040503050406030204" pitchFamily="18" charset="0"/>
                <a:ea typeface="Cambria" panose="02040503050406030204" pitchFamily="18" charset="0"/>
              </a:rPr>
              <a:t>[2] Real-time graphing of collected data</a:t>
            </a:r>
          </a:p>
          <a:p>
            <a:r>
              <a:rPr lang="en-US" sz="3600" dirty="0">
                <a:latin typeface="Cambria" panose="02040503050406030204" pitchFamily="18" charset="0"/>
                <a:ea typeface="Cambria" panose="02040503050406030204" pitchFamily="18" charset="0"/>
              </a:rPr>
              <a:t>[3] User session control and connection settings</a:t>
            </a:r>
          </a:p>
        </p:txBody>
      </p:sp>
      <p:sp>
        <p:nvSpPr>
          <p:cNvPr id="20" name="TextBox 19">
            <a:extLst>
              <a:ext uri="{FF2B5EF4-FFF2-40B4-BE49-F238E27FC236}">
                <a16:creationId xmlns:a16="http://schemas.microsoft.com/office/drawing/2014/main" id="{11C122CE-B9E4-4CD6-9603-9A50A4330B67}"/>
              </a:ext>
            </a:extLst>
          </p:cNvPr>
          <p:cNvSpPr txBox="1"/>
          <p:nvPr/>
        </p:nvSpPr>
        <p:spPr>
          <a:xfrm>
            <a:off x="25214000" y="26329637"/>
            <a:ext cx="2430379"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1</a:t>
            </a:r>
            <a:endParaRPr lang="en-US" sz="3600" b="1" dirty="0">
              <a:solidFill>
                <a:srgbClr val="FF0000"/>
              </a:solidFill>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80D6D332-F7A8-45E2-95C4-952FE77D3519}"/>
              </a:ext>
            </a:extLst>
          </p:cNvPr>
          <p:cNvSpPr txBox="1"/>
          <p:nvPr/>
        </p:nvSpPr>
        <p:spPr>
          <a:xfrm>
            <a:off x="28506758" y="24224557"/>
            <a:ext cx="2430379"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2</a:t>
            </a:r>
            <a:endParaRPr lang="en-US" sz="3600" b="1" dirty="0">
              <a:solidFill>
                <a:srgbClr val="FF0000"/>
              </a:solidFill>
              <a:latin typeface="Arial" panose="020B0604020202020204" pitchFamily="34" charset="0"/>
              <a:cs typeface="Arial" panose="020B0604020202020204" pitchFamily="34" charset="0"/>
            </a:endParaRPr>
          </a:p>
        </p:txBody>
      </p:sp>
      <p:sp>
        <p:nvSpPr>
          <p:cNvPr id="49" name="TextBox 48">
            <a:extLst>
              <a:ext uri="{FF2B5EF4-FFF2-40B4-BE49-F238E27FC236}">
                <a16:creationId xmlns:a16="http://schemas.microsoft.com/office/drawing/2014/main" id="{01077E37-0C92-4329-B3F8-C9526EAE84C9}"/>
              </a:ext>
            </a:extLst>
          </p:cNvPr>
          <p:cNvSpPr txBox="1"/>
          <p:nvPr/>
        </p:nvSpPr>
        <p:spPr>
          <a:xfrm>
            <a:off x="28506757" y="29398738"/>
            <a:ext cx="2430379"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3</a:t>
            </a:r>
            <a:endParaRPr lang="en-US" sz="3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2629</TotalTime>
  <Words>771</Words>
  <Application>Microsoft Office PowerPoint</Application>
  <PresentationFormat>Custom</PresentationFormat>
  <Paragraphs>73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vt:lpstr>
      <vt:lpstr>Office Theme</vt:lpstr>
      <vt:lpstr>CO2 Sensor  Software Aurora Desmarais, Jordan Felt, Uri-Jaun Hall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Aurora Desmarais</cp:lastModifiedBy>
  <cp:revision>202</cp:revision>
  <dcterms:created xsi:type="dcterms:W3CDTF">2016-03-05T16:55:12Z</dcterms:created>
  <dcterms:modified xsi:type="dcterms:W3CDTF">2021-04-26T04:50:14Z</dcterms:modified>
</cp:coreProperties>
</file>