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6"/>
  </p:handoutMasterIdLst>
  <p:sldIdLst>
    <p:sldId id="259" r:id="rId5"/>
  </p:sldIdLst>
  <p:sldSz cx="36576000" cy="29260800"/>
  <p:notesSz cx="7077075" cy="9363075"/>
  <p:defaultTextStyle>
    <a:defPPr>
      <a:defRPr lang="en-US"/>
    </a:defPPr>
    <a:lvl1pPr algn="l" rtl="0" eaLnBrk="0" fontAlgn="base" hangingPunct="0">
      <a:spcBef>
        <a:spcPct val="0"/>
      </a:spcBef>
      <a:spcAft>
        <a:spcPct val="0"/>
      </a:spcAft>
      <a:defRPr sz="4300" b="1" kern="1200">
        <a:solidFill>
          <a:srgbClr val="FF9900"/>
        </a:solidFill>
        <a:latin typeface="Arial" panose="020B0604020202020204" pitchFamily="34" charset="0"/>
        <a:ea typeface="+mn-ea"/>
        <a:cs typeface="+mn-cs"/>
      </a:defRPr>
    </a:lvl1pPr>
    <a:lvl2pPr marL="457200" algn="l" rtl="0" eaLnBrk="0" fontAlgn="base" hangingPunct="0">
      <a:spcBef>
        <a:spcPct val="0"/>
      </a:spcBef>
      <a:spcAft>
        <a:spcPct val="0"/>
      </a:spcAft>
      <a:defRPr sz="4300" b="1" kern="1200">
        <a:solidFill>
          <a:srgbClr val="FF9900"/>
        </a:solidFill>
        <a:latin typeface="Arial" panose="020B0604020202020204" pitchFamily="34" charset="0"/>
        <a:ea typeface="+mn-ea"/>
        <a:cs typeface="+mn-cs"/>
      </a:defRPr>
    </a:lvl2pPr>
    <a:lvl3pPr marL="914400" algn="l" rtl="0" eaLnBrk="0" fontAlgn="base" hangingPunct="0">
      <a:spcBef>
        <a:spcPct val="0"/>
      </a:spcBef>
      <a:spcAft>
        <a:spcPct val="0"/>
      </a:spcAft>
      <a:defRPr sz="4300" b="1" kern="1200">
        <a:solidFill>
          <a:srgbClr val="FF9900"/>
        </a:solidFill>
        <a:latin typeface="Arial" panose="020B0604020202020204" pitchFamily="34" charset="0"/>
        <a:ea typeface="+mn-ea"/>
        <a:cs typeface="+mn-cs"/>
      </a:defRPr>
    </a:lvl3pPr>
    <a:lvl4pPr marL="1371600" algn="l" rtl="0" eaLnBrk="0" fontAlgn="base" hangingPunct="0">
      <a:spcBef>
        <a:spcPct val="0"/>
      </a:spcBef>
      <a:spcAft>
        <a:spcPct val="0"/>
      </a:spcAft>
      <a:defRPr sz="4300" b="1" kern="1200">
        <a:solidFill>
          <a:srgbClr val="FF9900"/>
        </a:solidFill>
        <a:latin typeface="Arial" panose="020B0604020202020204" pitchFamily="34" charset="0"/>
        <a:ea typeface="+mn-ea"/>
        <a:cs typeface="+mn-cs"/>
      </a:defRPr>
    </a:lvl4pPr>
    <a:lvl5pPr marL="1828800" algn="l" rtl="0" eaLnBrk="0" fontAlgn="base" hangingPunct="0">
      <a:spcBef>
        <a:spcPct val="0"/>
      </a:spcBef>
      <a:spcAft>
        <a:spcPct val="0"/>
      </a:spcAft>
      <a:defRPr sz="4300" b="1" kern="1200">
        <a:solidFill>
          <a:srgbClr val="FF9900"/>
        </a:solidFill>
        <a:latin typeface="Arial" panose="020B0604020202020204" pitchFamily="34" charset="0"/>
        <a:ea typeface="+mn-ea"/>
        <a:cs typeface="+mn-cs"/>
      </a:defRPr>
    </a:lvl5pPr>
    <a:lvl6pPr marL="2286000" algn="l" defTabSz="914400" rtl="0" eaLnBrk="1" latinLnBrk="0" hangingPunct="1">
      <a:defRPr sz="4300" b="1" kern="1200">
        <a:solidFill>
          <a:srgbClr val="FF9900"/>
        </a:solidFill>
        <a:latin typeface="Arial" panose="020B0604020202020204" pitchFamily="34" charset="0"/>
        <a:ea typeface="+mn-ea"/>
        <a:cs typeface="+mn-cs"/>
      </a:defRPr>
    </a:lvl6pPr>
    <a:lvl7pPr marL="2743200" algn="l" defTabSz="914400" rtl="0" eaLnBrk="1" latinLnBrk="0" hangingPunct="1">
      <a:defRPr sz="4300" b="1" kern="1200">
        <a:solidFill>
          <a:srgbClr val="FF9900"/>
        </a:solidFill>
        <a:latin typeface="Arial" panose="020B0604020202020204" pitchFamily="34" charset="0"/>
        <a:ea typeface="+mn-ea"/>
        <a:cs typeface="+mn-cs"/>
      </a:defRPr>
    </a:lvl7pPr>
    <a:lvl8pPr marL="3200400" algn="l" defTabSz="914400" rtl="0" eaLnBrk="1" latinLnBrk="0" hangingPunct="1">
      <a:defRPr sz="4300" b="1" kern="1200">
        <a:solidFill>
          <a:srgbClr val="FF9900"/>
        </a:solidFill>
        <a:latin typeface="Arial" panose="020B0604020202020204" pitchFamily="34" charset="0"/>
        <a:ea typeface="+mn-ea"/>
        <a:cs typeface="+mn-cs"/>
      </a:defRPr>
    </a:lvl8pPr>
    <a:lvl9pPr marL="3657600" algn="l" defTabSz="914400" rtl="0" eaLnBrk="1" latinLnBrk="0" hangingPunct="1">
      <a:defRPr sz="4300" b="1" kern="1200">
        <a:solidFill>
          <a:srgbClr val="FF9900"/>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5552">
          <p15:clr>
            <a:srgbClr val="A4A3A4"/>
          </p15:clr>
        </p15:guide>
        <p15:guide id="3" orient="horz" pos="9216">
          <p15:clr>
            <a:srgbClr val="A4A3A4"/>
          </p15:clr>
        </p15:guide>
        <p15:guide id="4" pos="115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5" d="100"/>
          <a:sy n="25" d="100"/>
        </p:scale>
        <p:origin x="708" y="-789"/>
      </p:cViewPr>
      <p:guideLst>
        <p:guide orient="horz" pos="10368"/>
        <p:guide pos="15552"/>
        <p:guide orient="horz" pos="9216"/>
        <p:guide pos="115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99255B2D-07A5-4A90-AD01-C263D36BB008}"/>
              </a:ext>
            </a:extLst>
          </p:cNvPr>
          <p:cNvSpPr>
            <a:spLocks noGrp="1" noChangeArrowheads="1"/>
          </p:cNvSpPr>
          <p:nvPr>
            <p:ph type="hdr" sz="quarter"/>
          </p:nvPr>
        </p:nvSpPr>
        <p:spPr bwMode="auto">
          <a:xfrm>
            <a:off x="0" y="0"/>
            <a:ext cx="3067050" cy="468313"/>
          </a:xfrm>
          <a:prstGeom prst="rect">
            <a:avLst/>
          </a:prstGeom>
          <a:noFill/>
          <a:ln>
            <a:noFill/>
          </a:ln>
          <a:effectLst/>
        </p:spPr>
        <p:txBody>
          <a:bodyPr vert="horz" wrap="square" lIns="94322" tIns="47161" rIns="94322" bIns="47161" numCol="1" anchor="t" anchorCtr="0" compatLnSpc="1">
            <a:prstTxWarp prst="textNoShape">
              <a:avLst/>
            </a:prstTxWarp>
          </a:bodyPr>
          <a:lstStyle>
            <a:lvl1pPr algn="l" defTabSz="942804" eaLnBrk="1" hangingPunct="1">
              <a:defRPr sz="1200" b="0">
                <a:solidFill>
                  <a:schemeClr val="tx1"/>
                </a:solidFill>
                <a:latin typeface="Arial" pitchFamily="34" charset="0"/>
              </a:defRPr>
            </a:lvl1pPr>
          </a:lstStyle>
          <a:p>
            <a:pPr>
              <a:defRPr/>
            </a:pPr>
            <a:endParaRPr lang="en-US"/>
          </a:p>
        </p:txBody>
      </p:sp>
      <p:sp>
        <p:nvSpPr>
          <p:cNvPr id="29699" name="Rectangle 3">
            <a:extLst>
              <a:ext uri="{FF2B5EF4-FFF2-40B4-BE49-F238E27FC236}">
                <a16:creationId xmlns:a16="http://schemas.microsoft.com/office/drawing/2014/main" id="{DDC5B159-EAF3-49DD-9564-D355EBC1B5CD}"/>
              </a:ext>
            </a:extLst>
          </p:cNvPr>
          <p:cNvSpPr>
            <a:spLocks noGrp="1" noChangeArrowheads="1"/>
          </p:cNvSpPr>
          <p:nvPr>
            <p:ph type="dt" sz="quarter" idx="1"/>
          </p:nvPr>
        </p:nvSpPr>
        <p:spPr bwMode="auto">
          <a:xfrm>
            <a:off x="4008438" y="0"/>
            <a:ext cx="3067050" cy="468313"/>
          </a:xfrm>
          <a:prstGeom prst="rect">
            <a:avLst/>
          </a:prstGeom>
          <a:noFill/>
          <a:ln>
            <a:noFill/>
          </a:ln>
          <a:effectLst/>
        </p:spPr>
        <p:txBody>
          <a:bodyPr vert="horz" wrap="square" lIns="94322" tIns="47161" rIns="94322" bIns="47161" numCol="1" anchor="t" anchorCtr="0" compatLnSpc="1">
            <a:prstTxWarp prst="textNoShape">
              <a:avLst/>
            </a:prstTxWarp>
          </a:bodyPr>
          <a:lstStyle>
            <a:lvl1pPr algn="r" defTabSz="942804" eaLnBrk="1" hangingPunct="1">
              <a:defRPr sz="1200" b="0">
                <a:solidFill>
                  <a:schemeClr val="tx1"/>
                </a:solidFill>
                <a:latin typeface="Arial" pitchFamily="34" charset="0"/>
              </a:defRPr>
            </a:lvl1pPr>
          </a:lstStyle>
          <a:p>
            <a:pPr>
              <a:defRPr/>
            </a:pPr>
            <a:endParaRPr lang="en-US"/>
          </a:p>
        </p:txBody>
      </p:sp>
      <p:sp>
        <p:nvSpPr>
          <p:cNvPr id="29700" name="Rectangle 4">
            <a:extLst>
              <a:ext uri="{FF2B5EF4-FFF2-40B4-BE49-F238E27FC236}">
                <a16:creationId xmlns:a16="http://schemas.microsoft.com/office/drawing/2014/main" id="{D9B34FB1-603C-4527-8423-D71FF9FCD7DB}"/>
              </a:ext>
            </a:extLst>
          </p:cNvPr>
          <p:cNvSpPr>
            <a:spLocks noGrp="1" noChangeArrowheads="1"/>
          </p:cNvSpPr>
          <p:nvPr>
            <p:ph type="ftr" sz="quarter" idx="2"/>
          </p:nvPr>
        </p:nvSpPr>
        <p:spPr bwMode="auto">
          <a:xfrm>
            <a:off x="0" y="8893175"/>
            <a:ext cx="3067050" cy="468313"/>
          </a:xfrm>
          <a:prstGeom prst="rect">
            <a:avLst/>
          </a:prstGeom>
          <a:noFill/>
          <a:ln>
            <a:noFill/>
          </a:ln>
          <a:effectLst/>
        </p:spPr>
        <p:txBody>
          <a:bodyPr vert="horz" wrap="square" lIns="94322" tIns="47161" rIns="94322" bIns="47161" numCol="1" anchor="b" anchorCtr="0" compatLnSpc="1">
            <a:prstTxWarp prst="textNoShape">
              <a:avLst/>
            </a:prstTxWarp>
          </a:bodyPr>
          <a:lstStyle>
            <a:lvl1pPr algn="l" defTabSz="942804" eaLnBrk="1" hangingPunct="1">
              <a:defRPr sz="1200" b="0">
                <a:solidFill>
                  <a:schemeClr val="tx1"/>
                </a:solidFill>
                <a:latin typeface="Arial" pitchFamily="34" charset="0"/>
              </a:defRPr>
            </a:lvl1pPr>
          </a:lstStyle>
          <a:p>
            <a:pPr>
              <a:defRPr/>
            </a:pPr>
            <a:endParaRPr lang="en-US"/>
          </a:p>
        </p:txBody>
      </p:sp>
      <p:sp>
        <p:nvSpPr>
          <p:cNvPr id="29701" name="Rectangle 5">
            <a:extLst>
              <a:ext uri="{FF2B5EF4-FFF2-40B4-BE49-F238E27FC236}">
                <a16:creationId xmlns:a16="http://schemas.microsoft.com/office/drawing/2014/main" id="{E3601195-D288-4EEA-A62C-6F30671A5883}"/>
              </a:ext>
            </a:extLst>
          </p:cNvPr>
          <p:cNvSpPr>
            <a:spLocks noGrp="1" noChangeArrowheads="1"/>
          </p:cNvSpPr>
          <p:nvPr>
            <p:ph type="sldNum" sz="quarter" idx="3"/>
          </p:nvPr>
        </p:nvSpPr>
        <p:spPr bwMode="auto">
          <a:xfrm>
            <a:off x="4008438" y="8893175"/>
            <a:ext cx="3067050" cy="468313"/>
          </a:xfrm>
          <a:prstGeom prst="rect">
            <a:avLst/>
          </a:prstGeom>
          <a:noFill/>
          <a:ln>
            <a:noFill/>
          </a:ln>
          <a:effectLst/>
        </p:spPr>
        <p:txBody>
          <a:bodyPr vert="horz" wrap="square" lIns="94322" tIns="47161" rIns="94322" bIns="47161" numCol="1" anchor="b" anchorCtr="0" compatLnSpc="1">
            <a:prstTxWarp prst="textNoShape">
              <a:avLst/>
            </a:prstTxWarp>
          </a:bodyPr>
          <a:lstStyle>
            <a:lvl1pPr algn="r" defTabSz="941388" eaLnBrk="1" hangingPunct="1">
              <a:defRPr sz="1200" b="0" smtClean="0">
                <a:solidFill>
                  <a:schemeClr val="tx1"/>
                </a:solidFill>
              </a:defRPr>
            </a:lvl1pPr>
          </a:lstStyle>
          <a:p>
            <a:pPr>
              <a:defRPr/>
            </a:pPr>
            <a:fld id="{9C73E7F9-3DF3-4D1B-B782-196365D6EC8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732" y="9090377"/>
            <a:ext cx="31088541" cy="6270978"/>
          </a:xfrm>
        </p:spPr>
        <p:txBody>
          <a:bodyPr/>
          <a:lstStyle/>
          <a:p>
            <a:r>
              <a:rPr lang="en-US"/>
              <a:t>Click to edit Master title style</a:t>
            </a:r>
          </a:p>
        </p:txBody>
      </p:sp>
      <p:sp>
        <p:nvSpPr>
          <p:cNvPr id="3" name="Subtitle 2"/>
          <p:cNvSpPr>
            <a:spLocks noGrp="1"/>
          </p:cNvSpPr>
          <p:nvPr>
            <p:ph type="subTitle" idx="1"/>
          </p:nvPr>
        </p:nvSpPr>
        <p:spPr>
          <a:xfrm>
            <a:off x="5486137" y="16580556"/>
            <a:ext cx="25603729" cy="7478889"/>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E1271B45-1AA5-499E-8EDA-753B6B2B492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8421A88-3B23-46DD-AB3C-F9F155B6E17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C1E7C3B-B2D2-43CA-8EF4-C50801AD2FBB}"/>
              </a:ext>
            </a:extLst>
          </p:cNvPr>
          <p:cNvSpPr>
            <a:spLocks noGrp="1" noChangeArrowheads="1"/>
          </p:cNvSpPr>
          <p:nvPr>
            <p:ph type="sldNum" sz="quarter" idx="12"/>
          </p:nvPr>
        </p:nvSpPr>
        <p:spPr>
          <a:ln/>
        </p:spPr>
        <p:txBody>
          <a:bodyPr/>
          <a:lstStyle>
            <a:lvl1pPr>
              <a:defRPr/>
            </a:lvl1pPr>
          </a:lstStyle>
          <a:p>
            <a:pPr>
              <a:defRPr/>
            </a:pPr>
            <a:fld id="{3492F5F1-A45C-4F4C-9930-A290E988453E}" type="slidenum">
              <a:rPr lang="en-US" altLang="en-US"/>
              <a:pPr>
                <a:defRPr/>
              </a:pPr>
              <a:t>‹#›</a:t>
            </a:fld>
            <a:endParaRPr lang="en-US" altLang="en-US"/>
          </a:p>
        </p:txBody>
      </p:sp>
    </p:spTree>
    <p:extLst>
      <p:ext uri="{BB962C8B-B14F-4D97-AF65-F5344CB8AC3E}">
        <p14:creationId xmlns:p14="http://schemas.microsoft.com/office/powerpoint/2010/main" val="299745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1EADCEC-C577-4235-81F2-FBC33844E15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77F0510-5DCF-46D8-9D78-624563DEB76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B31DDF6-2F44-4C42-A54A-0CA800D8F984}"/>
              </a:ext>
            </a:extLst>
          </p:cNvPr>
          <p:cNvSpPr>
            <a:spLocks noGrp="1" noChangeArrowheads="1"/>
          </p:cNvSpPr>
          <p:nvPr>
            <p:ph type="sldNum" sz="quarter" idx="12"/>
          </p:nvPr>
        </p:nvSpPr>
        <p:spPr>
          <a:ln/>
        </p:spPr>
        <p:txBody>
          <a:bodyPr/>
          <a:lstStyle>
            <a:lvl1pPr>
              <a:defRPr/>
            </a:lvl1pPr>
          </a:lstStyle>
          <a:p>
            <a:pPr>
              <a:defRPr/>
            </a:pPr>
            <a:fld id="{95BCB4AE-1E99-466F-A008-6860FB933512}" type="slidenum">
              <a:rPr lang="en-US" altLang="en-US"/>
              <a:pPr>
                <a:defRPr/>
              </a:pPr>
              <a:t>‹#›</a:t>
            </a:fld>
            <a:endParaRPr lang="en-US" altLang="en-US"/>
          </a:p>
        </p:txBody>
      </p:sp>
    </p:spTree>
    <p:extLst>
      <p:ext uri="{BB962C8B-B14F-4D97-AF65-F5344CB8AC3E}">
        <p14:creationId xmlns:p14="http://schemas.microsoft.com/office/powerpoint/2010/main" val="3712925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517868" y="1171222"/>
            <a:ext cx="8229864" cy="2496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828272" y="1171222"/>
            <a:ext cx="24562594" cy="2496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F6244BF-B7A5-4EBE-9F27-2689A65F364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D7450C9-A8F1-44E0-A31F-3ABDF2C3106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B4FA3D6-A5B2-43E3-9EF8-3032D7447A96}"/>
              </a:ext>
            </a:extLst>
          </p:cNvPr>
          <p:cNvSpPr>
            <a:spLocks noGrp="1" noChangeArrowheads="1"/>
          </p:cNvSpPr>
          <p:nvPr>
            <p:ph type="sldNum" sz="quarter" idx="12"/>
          </p:nvPr>
        </p:nvSpPr>
        <p:spPr>
          <a:ln/>
        </p:spPr>
        <p:txBody>
          <a:bodyPr/>
          <a:lstStyle>
            <a:lvl1pPr>
              <a:defRPr/>
            </a:lvl1pPr>
          </a:lstStyle>
          <a:p>
            <a:pPr>
              <a:defRPr/>
            </a:pPr>
            <a:fld id="{30AA3FCD-72C9-4524-A3D4-3568AA92E21F}" type="slidenum">
              <a:rPr lang="en-US" altLang="en-US"/>
              <a:pPr>
                <a:defRPr/>
              </a:pPr>
              <a:t>‹#›</a:t>
            </a:fld>
            <a:endParaRPr lang="en-US" altLang="en-US"/>
          </a:p>
        </p:txBody>
      </p:sp>
    </p:spTree>
    <p:extLst>
      <p:ext uri="{BB962C8B-B14F-4D97-AF65-F5344CB8AC3E}">
        <p14:creationId xmlns:p14="http://schemas.microsoft.com/office/powerpoint/2010/main" val="876777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828273" y="1171222"/>
            <a:ext cx="32919459" cy="4876800"/>
          </a:xfrm>
        </p:spPr>
        <p:txBody>
          <a:bodyPr/>
          <a:lstStyle/>
          <a:p>
            <a:r>
              <a:rPr lang="en-US"/>
              <a:t>Click to edit Master title style</a:t>
            </a:r>
          </a:p>
        </p:txBody>
      </p:sp>
      <p:sp>
        <p:nvSpPr>
          <p:cNvPr id="3" name="Content Placeholder 2"/>
          <p:cNvSpPr>
            <a:spLocks noGrp="1"/>
          </p:cNvSpPr>
          <p:nvPr>
            <p:ph sz="quarter" idx="1"/>
          </p:nvPr>
        </p:nvSpPr>
        <p:spPr>
          <a:xfrm>
            <a:off x="1828273" y="6826957"/>
            <a:ext cx="16396229" cy="95885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18351503" y="6826957"/>
            <a:ext cx="16396229" cy="95885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1828273" y="16550923"/>
            <a:ext cx="16396229" cy="95884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18351503" y="16550923"/>
            <a:ext cx="16396229" cy="95884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D1F02986-D7A1-4B12-9A3F-CE9094DD022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4C643A3D-B8F4-4F44-B95C-3D29820292E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E3AACF2-9228-4479-A0DD-3D6DC42ADA9A}"/>
              </a:ext>
            </a:extLst>
          </p:cNvPr>
          <p:cNvSpPr>
            <a:spLocks noGrp="1" noChangeArrowheads="1"/>
          </p:cNvSpPr>
          <p:nvPr>
            <p:ph type="sldNum" sz="quarter" idx="12"/>
          </p:nvPr>
        </p:nvSpPr>
        <p:spPr>
          <a:ln/>
        </p:spPr>
        <p:txBody>
          <a:bodyPr/>
          <a:lstStyle>
            <a:lvl1pPr>
              <a:defRPr/>
            </a:lvl1pPr>
          </a:lstStyle>
          <a:p>
            <a:pPr>
              <a:defRPr/>
            </a:pPr>
            <a:fld id="{5E3F231C-6FD9-4369-837B-14BDD2F53AB0}" type="slidenum">
              <a:rPr lang="en-US" altLang="en-US"/>
              <a:pPr>
                <a:defRPr/>
              </a:pPr>
              <a:t>‹#›</a:t>
            </a:fld>
            <a:endParaRPr lang="en-US" altLang="en-US"/>
          </a:p>
        </p:txBody>
      </p:sp>
    </p:spTree>
    <p:extLst>
      <p:ext uri="{BB962C8B-B14F-4D97-AF65-F5344CB8AC3E}">
        <p14:creationId xmlns:p14="http://schemas.microsoft.com/office/powerpoint/2010/main" val="1774736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C0205C7-7B05-497D-988D-26DC0777CA8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FB7D05E-2203-426E-921C-56BC144A157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E01CA06-032B-4A7F-BEE8-12B7821E41B3}"/>
              </a:ext>
            </a:extLst>
          </p:cNvPr>
          <p:cNvSpPr>
            <a:spLocks noGrp="1" noChangeArrowheads="1"/>
          </p:cNvSpPr>
          <p:nvPr>
            <p:ph type="sldNum" sz="quarter" idx="12"/>
          </p:nvPr>
        </p:nvSpPr>
        <p:spPr>
          <a:ln/>
        </p:spPr>
        <p:txBody>
          <a:bodyPr/>
          <a:lstStyle>
            <a:lvl1pPr>
              <a:defRPr/>
            </a:lvl1pPr>
          </a:lstStyle>
          <a:p>
            <a:pPr>
              <a:defRPr/>
            </a:pPr>
            <a:fld id="{33EC4245-6AA2-43DC-B196-5C73E202D0F0}" type="slidenum">
              <a:rPr lang="en-US" altLang="en-US"/>
              <a:pPr>
                <a:defRPr/>
              </a:pPr>
              <a:t>‹#›</a:t>
            </a:fld>
            <a:endParaRPr lang="en-US" altLang="en-US"/>
          </a:p>
        </p:txBody>
      </p:sp>
    </p:spTree>
    <p:extLst>
      <p:ext uri="{BB962C8B-B14F-4D97-AF65-F5344CB8AC3E}">
        <p14:creationId xmlns:p14="http://schemas.microsoft.com/office/powerpoint/2010/main" val="1026239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0" y="18803061"/>
            <a:ext cx="31089865" cy="581095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889250" y="12402256"/>
            <a:ext cx="31089865" cy="6400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566133A0-A433-41F9-A080-5DE5BA0E052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0C9B646-C6D0-4B57-9AB0-D4C6FE17CE5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255D1BE-FB18-4DD2-BF36-A6F3535ABD3F}"/>
              </a:ext>
            </a:extLst>
          </p:cNvPr>
          <p:cNvSpPr>
            <a:spLocks noGrp="1" noChangeArrowheads="1"/>
          </p:cNvSpPr>
          <p:nvPr>
            <p:ph type="sldNum" sz="quarter" idx="12"/>
          </p:nvPr>
        </p:nvSpPr>
        <p:spPr>
          <a:ln/>
        </p:spPr>
        <p:txBody>
          <a:bodyPr/>
          <a:lstStyle>
            <a:lvl1pPr>
              <a:defRPr/>
            </a:lvl1pPr>
          </a:lstStyle>
          <a:p>
            <a:pPr>
              <a:defRPr/>
            </a:pPr>
            <a:fld id="{065D65DE-11A4-43EF-9823-D443031DED5C}" type="slidenum">
              <a:rPr lang="en-US" altLang="en-US"/>
              <a:pPr>
                <a:defRPr/>
              </a:pPr>
              <a:t>‹#›</a:t>
            </a:fld>
            <a:endParaRPr lang="en-US" altLang="en-US"/>
          </a:p>
        </p:txBody>
      </p:sp>
    </p:spTree>
    <p:extLst>
      <p:ext uri="{BB962C8B-B14F-4D97-AF65-F5344CB8AC3E}">
        <p14:creationId xmlns:p14="http://schemas.microsoft.com/office/powerpoint/2010/main" val="1994136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828273" y="6826957"/>
            <a:ext cx="16396229" cy="193124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8351503" y="6826957"/>
            <a:ext cx="16396229" cy="193124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B2B46ED7-2D53-4A47-87A4-3309CC94837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4ADB43D-431E-4572-ABFF-8A2FEA5C053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C0BD3E9-DB88-41CE-AD38-B55DF20683F8}"/>
              </a:ext>
            </a:extLst>
          </p:cNvPr>
          <p:cNvSpPr>
            <a:spLocks noGrp="1" noChangeArrowheads="1"/>
          </p:cNvSpPr>
          <p:nvPr>
            <p:ph type="sldNum" sz="quarter" idx="12"/>
          </p:nvPr>
        </p:nvSpPr>
        <p:spPr>
          <a:ln/>
        </p:spPr>
        <p:txBody>
          <a:bodyPr/>
          <a:lstStyle>
            <a:lvl1pPr>
              <a:defRPr/>
            </a:lvl1pPr>
          </a:lstStyle>
          <a:p>
            <a:pPr>
              <a:defRPr/>
            </a:pPr>
            <a:fld id="{F30F628A-F8F0-462E-BD4B-09D921F804BC}" type="slidenum">
              <a:rPr lang="en-US" altLang="en-US"/>
              <a:pPr>
                <a:defRPr/>
              </a:pPr>
              <a:t>‹#›</a:t>
            </a:fld>
            <a:endParaRPr lang="en-US" altLang="en-US"/>
          </a:p>
        </p:txBody>
      </p:sp>
    </p:spTree>
    <p:extLst>
      <p:ext uri="{BB962C8B-B14F-4D97-AF65-F5344CB8AC3E}">
        <p14:creationId xmlns:p14="http://schemas.microsoft.com/office/powerpoint/2010/main" val="2632279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828272" y="6550381"/>
            <a:ext cx="16160751" cy="272908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828272" y="9279468"/>
            <a:ext cx="16160751" cy="1685854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8580367" y="6550381"/>
            <a:ext cx="16167364" cy="272908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8580367" y="9279468"/>
            <a:ext cx="16167364" cy="1685854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FF395571-91D5-40F1-8ADA-5F39048A2A6C}"/>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AD3A5C42-158E-4B7C-A19C-2C9DD851289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A55212B2-12C7-4E25-AA2B-4D516FCFD210}"/>
              </a:ext>
            </a:extLst>
          </p:cNvPr>
          <p:cNvSpPr>
            <a:spLocks noGrp="1" noChangeArrowheads="1"/>
          </p:cNvSpPr>
          <p:nvPr>
            <p:ph type="sldNum" sz="quarter" idx="12"/>
          </p:nvPr>
        </p:nvSpPr>
        <p:spPr>
          <a:ln/>
        </p:spPr>
        <p:txBody>
          <a:bodyPr/>
          <a:lstStyle>
            <a:lvl1pPr>
              <a:defRPr/>
            </a:lvl1pPr>
          </a:lstStyle>
          <a:p>
            <a:pPr>
              <a:defRPr/>
            </a:pPr>
            <a:fld id="{3A99468D-167B-43F5-981E-D036FEC9B0BC}" type="slidenum">
              <a:rPr lang="en-US" altLang="en-US"/>
              <a:pPr>
                <a:defRPr/>
              </a:pPr>
              <a:t>‹#›</a:t>
            </a:fld>
            <a:endParaRPr lang="en-US" altLang="en-US"/>
          </a:p>
        </p:txBody>
      </p:sp>
    </p:spTree>
    <p:extLst>
      <p:ext uri="{BB962C8B-B14F-4D97-AF65-F5344CB8AC3E}">
        <p14:creationId xmlns:p14="http://schemas.microsoft.com/office/powerpoint/2010/main" val="4161357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C28C416-F05D-4B58-A969-D63EBF8DA09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961A02D-AA91-48D6-8A7E-1737C021D9C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F52AE0A0-05CB-49FB-AD61-4C3B386ACC4F}"/>
              </a:ext>
            </a:extLst>
          </p:cNvPr>
          <p:cNvSpPr>
            <a:spLocks noGrp="1" noChangeArrowheads="1"/>
          </p:cNvSpPr>
          <p:nvPr>
            <p:ph type="sldNum" sz="quarter" idx="12"/>
          </p:nvPr>
        </p:nvSpPr>
        <p:spPr>
          <a:ln/>
        </p:spPr>
        <p:txBody>
          <a:bodyPr/>
          <a:lstStyle>
            <a:lvl1pPr>
              <a:defRPr/>
            </a:lvl1pPr>
          </a:lstStyle>
          <a:p>
            <a:pPr>
              <a:defRPr/>
            </a:pPr>
            <a:fld id="{AE660129-3304-4A85-B13D-BD83560947D2}" type="slidenum">
              <a:rPr lang="en-US" altLang="en-US"/>
              <a:pPr>
                <a:defRPr/>
              </a:pPr>
              <a:t>‹#›</a:t>
            </a:fld>
            <a:endParaRPr lang="en-US" altLang="en-US"/>
          </a:p>
        </p:txBody>
      </p:sp>
    </p:spTree>
    <p:extLst>
      <p:ext uri="{BB962C8B-B14F-4D97-AF65-F5344CB8AC3E}">
        <p14:creationId xmlns:p14="http://schemas.microsoft.com/office/powerpoint/2010/main" val="2620179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71E5A35-651F-42F3-ADF7-0102E9277052}"/>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EEB3F9AB-9834-4087-9FB5-77B76453D36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6437E99C-BEEA-4874-AE5F-D7A55A65B281}"/>
              </a:ext>
            </a:extLst>
          </p:cNvPr>
          <p:cNvSpPr>
            <a:spLocks noGrp="1" noChangeArrowheads="1"/>
          </p:cNvSpPr>
          <p:nvPr>
            <p:ph type="sldNum" sz="quarter" idx="12"/>
          </p:nvPr>
        </p:nvSpPr>
        <p:spPr>
          <a:ln/>
        </p:spPr>
        <p:txBody>
          <a:bodyPr/>
          <a:lstStyle>
            <a:lvl1pPr>
              <a:defRPr/>
            </a:lvl1pPr>
          </a:lstStyle>
          <a:p>
            <a:pPr>
              <a:defRPr/>
            </a:pPr>
            <a:fld id="{D37E2B89-8820-4FD3-8072-46283FFBE8BF}" type="slidenum">
              <a:rPr lang="en-US" altLang="en-US"/>
              <a:pPr>
                <a:defRPr/>
              </a:pPr>
              <a:t>‹#›</a:t>
            </a:fld>
            <a:endParaRPr lang="en-US" altLang="en-US"/>
          </a:p>
        </p:txBody>
      </p:sp>
    </p:spTree>
    <p:extLst>
      <p:ext uri="{BB962C8B-B14F-4D97-AF65-F5344CB8AC3E}">
        <p14:creationId xmlns:p14="http://schemas.microsoft.com/office/powerpoint/2010/main" val="2709672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271" y="1165577"/>
            <a:ext cx="12033251" cy="4957234"/>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4300729" y="1165577"/>
            <a:ext cx="20447000" cy="2497243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828271" y="6122811"/>
            <a:ext cx="12033251" cy="200152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1FBF951-31AB-4FDA-8162-FED00DF1D2F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8C138DD-9101-4EBA-8318-CD12E7DA9F6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860CD74-A283-4827-BCE7-1E5EE254ECAE}"/>
              </a:ext>
            </a:extLst>
          </p:cNvPr>
          <p:cNvSpPr>
            <a:spLocks noGrp="1" noChangeArrowheads="1"/>
          </p:cNvSpPr>
          <p:nvPr>
            <p:ph type="sldNum" sz="quarter" idx="12"/>
          </p:nvPr>
        </p:nvSpPr>
        <p:spPr>
          <a:ln/>
        </p:spPr>
        <p:txBody>
          <a:bodyPr/>
          <a:lstStyle>
            <a:lvl1pPr>
              <a:defRPr/>
            </a:lvl1pPr>
          </a:lstStyle>
          <a:p>
            <a:pPr>
              <a:defRPr/>
            </a:pPr>
            <a:fld id="{4A1FC0B7-A07F-43C1-874F-93414CD701AF}" type="slidenum">
              <a:rPr lang="en-US" altLang="en-US"/>
              <a:pPr>
                <a:defRPr/>
              </a:pPr>
              <a:t>‹#›</a:t>
            </a:fld>
            <a:endParaRPr lang="en-US" altLang="en-US"/>
          </a:p>
        </p:txBody>
      </p:sp>
    </p:spTree>
    <p:extLst>
      <p:ext uri="{BB962C8B-B14F-4D97-AF65-F5344CB8AC3E}">
        <p14:creationId xmlns:p14="http://schemas.microsoft.com/office/powerpoint/2010/main" val="2045423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8889" y="20482283"/>
            <a:ext cx="21945864" cy="241864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7168889" y="2614790"/>
            <a:ext cx="21945864" cy="1755563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7168889" y="22900928"/>
            <a:ext cx="21945864" cy="343323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C668A0B-291B-473A-A41D-6864CC6EEE6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2DEA036-439B-4137-971E-871CB26DCE1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19903E3-346E-47D8-839E-0899A5036919}"/>
              </a:ext>
            </a:extLst>
          </p:cNvPr>
          <p:cNvSpPr>
            <a:spLocks noGrp="1" noChangeArrowheads="1"/>
          </p:cNvSpPr>
          <p:nvPr>
            <p:ph type="sldNum" sz="quarter" idx="12"/>
          </p:nvPr>
        </p:nvSpPr>
        <p:spPr>
          <a:ln/>
        </p:spPr>
        <p:txBody>
          <a:bodyPr/>
          <a:lstStyle>
            <a:lvl1pPr>
              <a:defRPr/>
            </a:lvl1pPr>
          </a:lstStyle>
          <a:p>
            <a:pPr>
              <a:defRPr/>
            </a:pPr>
            <a:fld id="{336E509B-2157-4061-AD98-4BB36A1D2D24}" type="slidenum">
              <a:rPr lang="en-US" altLang="en-US"/>
              <a:pPr>
                <a:defRPr/>
              </a:pPr>
              <a:t>‹#›</a:t>
            </a:fld>
            <a:endParaRPr lang="en-US" altLang="en-US"/>
          </a:p>
        </p:txBody>
      </p:sp>
    </p:spTree>
    <p:extLst>
      <p:ext uri="{BB962C8B-B14F-4D97-AF65-F5344CB8AC3E}">
        <p14:creationId xmlns:p14="http://schemas.microsoft.com/office/powerpoint/2010/main" val="1800458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DA9A9"/>
            </a:gs>
            <a:gs pos="50000">
              <a:srgbClr val="990000"/>
            </a:gs>
            <a:gs pos="100000">
              <a:srgbClr val="DDA9A9"/>
            </a:gs>
          </a:gsLst>
          <a:lin ang="54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EF54AD4-6E65-4919-882C-2D77DE45DEBA}"/>
              </a:ext>
            </a:extLst>
          </p:cNvPr>
          <p:cNvSpPr>
            <a:spLocks noGrp="1" noChangeArrowheads="1"/>
          </p:cNvSpPr>
          <p:nvPr>
            <p:ph type="title"/>
          </p:nvPr>
        </p:nvSpPr>
        <p:spPr bwMode="auto">
          <a:xfrm>
            <a:off x="1828800" y="1171575"/>
            <a:ext cx="329184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F8FF0BF6-CEC5-486D-AD04-07B97BCAB724}"/>
              </a:ext>
            </a:extLst>
          </p:cNvPr>
          <p:cNvSpPr>
            <a:spLocks noGrp="1" noChangeArrowheads="1"/>
          </p:cNvSpPr>
          <p:nvPr>
            <p:ph type="body" idx="1"/>
          </p:nvPr>
        </p:nvSpPr>
        <p:spPr bwMode="auto">
          <a:xfrm>
            <a:off x="1828800" y="6826250"/>
            <a:ext cx="32918400" cy="1931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4A7E22F9-3890-4F1D-91EA-191ABF008B41}"/>
              </a:ext>
            </a:extLst>
          </p:cNvPr>
          <p:cNvSpPr>
            <a:spLocks noGrp="1" noChangeArrowheads="1"/>
          </p:cNvSpPr>
          <p:nvPr>
            <p:ph type="dt" sz="half" idx="2"/>
          </p:nvPr>
        </p:nvSpPr>
        <p:spPr bwMode="auto">
          <a:xfrm>
            <a:off x="1828800" y="26647775"/>
            <a:ext cx="8534400" cy="2032000"/>
          </a:xfrm>
          <a:prstGeom prst="rect">
            <a:avLst/>
          </a:prstGeom>
          <a:noFill/>
          <a:ln>
            <a:noFill/>
          </a:ln>
          <a:effectLst/>
        </p:spPr>
        <p:txBody>
          <a:bodyPr vert="horz" wrap="square" lIns="376203" tIns="188102" rIns="376203" bIns="188102" numCol="1" anchor="t" anchorCtr="0" compatLnSpc="1">
            <a:prstTxWarp prst="textNoShape">
              <a:avLst/>
            </a:prstTxWarp>
          </a:bodyPr>
          <a:lstStyle>
            <a:lvl1pPr algn="l" defTabSz="3762375" eaLnBrk="1" hangingPunct="1">
              <a:defRPr sz="5700" b="0">
                <a:solidFill>
                  <a:schemeClr val="tx1"/>
                </a:solidFill>
                <a:latin typeface="Arial" pitchFamily="34" charset="0"/>
              </a:defRPr>
            </a:lvl1pPr>
          </a:lstStyle>
          <a:p>
            <a:pPr>
              <a:defRPr/>
            </a:pPr>
            <a:endParaRPr lang="en-US"/>
          </a:p>
        </p:txBody>
      </p:sp>
      <p:sp>
        <p:nvSpPr>
          <p:cNvPr id="1029" name="Rectangle 5">
            <a:extLst>
              <a:ext uri="{FF2B5EF4-FFF2-40B4-BE49-F238E27FC236}">
                <a16:creationId xmlns:a16="http://schemas.microsoft.com/office/drawing/2014/main" id="{1FEAF0C2-B8D3-443B-9149-FC6B306F144F}"/>
              </a:ext>
            </a:extLst>
          </p:cNvPr>
          <p:cNvSpPr>
            <a:spLocks noGrp="1" noChangeArrowheads="1"/>
          </p:cNvSpPr>
          <p:nvPr>
            <p:ph type="ftr" sz="quarter" idx="3"/>
          </p:nvPr>
        </p:nvSpPr>
        <p:spPr bwMode="auto">
          <a:xfrm>
            <a:off x="12496800" y="26647775"/>
            <a:ext cx="11582400" cy="2032000"/>
          </a:xfrm>
          <a:prstGeom prst="rect">
            <a:avLst/>
          </a:prstGeom>
          <a:noFill/>
          <a:ln>
            <a:noFill/>
          </a:ln>
          <a:effectLst/>
        </p:spPr>
        <p:txBody>
          <a:bodyPr vert="horz" wrap="square" lIns="376203" tIns="188102" rIns="376203" bIns="188102" numCol="1" anchor="t" anchorCtr="0" compatLnSpc="1">
            <a:prstTxWarp prst="textNoShape">
              <a:avLst/>
            </a:prstTxWarp>
          </a:bodyPr>
          <a:lstStyle>
            <a:lvl1pPr algn="ctr" defTabSz="3762375" eaLnBrk="1" hangingPunct="1">
              <a:defRPr sz="5700" b="0">
                <a:solidFill>
                  <a:schemeClr val="tx1"/>
                </a:solidFill>
                <a:latin typeface="Arial" pitchFamily="34" charset="0"/>
              </a:defRPr>
            </a:lvl1pPr>
          </a:lstStyle>
          <a:p>
            <a:pPr>
              <a:defRPr/>
            </a:pPr>
            <a:endParaRPr lang="en-US"/>
          </a:p>
        </p:txBody>
      </p:sp>
      <p:sp>
        <p:nvSpPr>
          <p:cNvPr id="1030" name="Rectangle 6">
            <a:extLst>
              <a:ext uri="{FF2B5EF4-FFF2-40B4-BE49-F238E27FC236}">
                <a16:creationId xmlns:a16="http://schemas.microsoft.com/office/drawing/2014/main" id="{F7B4296E-C3D4-4332-8B71-A2EF9C1352DD}"/>
              </a:ext>
            </a:extLst>
          </p:cNvPr>
          <p:cNvSpPr>
            <a:spLocks noGrp="1" noChangeArrowheads="1"/>
          </p:cNvSpPr>
          <p:nvPr>
            <p:ph type="sldNum" sz="quarter" idx="4"/>
          </p:nvPr>
        </p:nvSpPr>
        <p:spPr bwMode="auto">
          <a:xfrm>
            <a:off x="26212800" y="26647775"/>
            <a:ext cx="8534400" cy="2032000"/>
          </a:xfrm>
          <a:prstGeom prst="rect">
            <a:avLst/>
          </a:prstGeom>
          <a:noFill/>
          <a:ln>
            <a:noFill/>
          </a:ln>
          <a:effectLst/>
        </p:spPr>
        <p:txBody>
          <a:bodyPr vert="horz" wrap="square" lIns="376203" tIns="188102" rIns="376203" bIns="188102" numCol="1" anchor="t" anchorCtr="0" compatLnSpc="1">
            <a:prstTxWarp prst="textNoShape">
              <a:avLst/>
            </a:prstTxWarp>
          </a:bodyPr>
          <a:lstStyle>
            <a:lvl1pPr algn="r" defTabSz="3762375" eaLnBrk="1" hangingPunct="1">
              <a:defRPr sz="5700" b="0" smtClean="0">
                <a:solidFill>
                  <a:schemeClr val="tx1"/>
                </a:solidFill>
              </a:defRPr>
            </a:lvl1pPr>
          </a:lstStyle>
          <a:p>
            <a:pPr>
              <a:defRPr/>
            </a:pPr>
            <a:fld id="{29BB4932-334C-420F-88DD-171BE79B9AD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3762375" rtl="0" eaLnBrk="0" fontAlgn="base" hangingPunct="0">
        <a:spcBef>
          <a:spcPct val="0"/>
        </a:spcBef>
        <a:spcAft>
          <a:spcPct val="0"/>
        </a:spcAft>
        <a:defRPr sz="18200">
          <a:solidFill>
            <a:schemeClr val="tx2"/>
          </a:solidFill>
          <a:latin typeface="+mj-lt"/>
          <a:ea typeface="+mj-ea"/>
          <a:cs typeface="+mj-cs"/>
        </a:defRPr>
      </a:lvl1pPr>
      <a:lvl2pPr algn="ctr" defTabSz="3762375" rtl="0" eaLnBrk="0" fontAlgn="base" hangingPunct="0">
        <a:spcBef>
          <a:spcPct val="0"/>
        </a:spcBef>
        <a:spcAft>
          <a:spcPct val="0"/>
        </a:spcAft>
        <a:defRPr sz="18200">
          <a:solidFill>
            <a:schemeClr val="tx2"/>
          </a:solidFill>
          <a:latin typeface="Arial" pitchFamily="34" charset="0"/>
        </a:defRPr>
      </a:lvl2pPr>
      <a:lvl3pPr algn="ctr" defTabSz="3762375" rtl="0" eaLnBrk="0" fontAlgn="base" hangingPunct="0">
        <a:spcBef>
          <a:spcPct val="0"/>
        </a:spcBef>
        <a:spcAft>
          <a:spcPct val="0"/>
        </a:spcAft>
        <a:defRPr sz="18200">
          <a:solidFill>
            <a:schemeClr val="tx2"/>
          </a:solidFill>
          <a:latin typeface="Arial" pitchFamily="34" charset="0"/>
        </a:defRPr>
      </a:lvl3pPr>
      <a:lvl4pPr algn="ctr" defTabSz="3762375" rtl="0" eaLnBrk="0" fontAlgn="base" hangingPunct="0">
        <a:spcBef>
          <a:spcPct val="0"/>
        </a:spcBef>
        <a:spcAft>
          <a:spcPct val="0"/>
        </a:spcAft>
        <a:defRPr sz="18200">
          <a:solidFill>
            <a:schemeClr val="tx2"/>
          </a:solidFill>
          <a:latin typeface="Arial" pitchFamily="34" charset="0"/>
        </a:defRPr>
      </a:lvl4pPr>
      <a:lvl5pPr algn="ctr" defTabSz="3762375" rtl="0" eaLnBrk="0" fontAlgn="base" hangingPunct="0">
        <a:spcBef>
          <a:spcPct val="0"/>
        </a:spcBef>
        <a:spcAft>
          <a:spcPct val="0"/>
        </a:spcAft>
        <a:defRPr sz="18200">
          <a:solidFill>
            <a:schemeClr val="tx2"/>
          </a:solidFill>
          <a:latin typeface="Arial" pitchFamily="34" charset="0"/>
        </a:defRPr>
      </a:lvl5pPr>
      <a:lvl6pPr marL="457200" algn="ctr" defTabSz="3762375" rtl="0" fontAlgn="base">
        <a:spcBef>
          <a:spcPct val="0"/>
        </a:spcBef>
        <a:spcAft>
          <a:spcPct val="0"/>
        </a:spcAft>
        <a:defRPr sz="18200">
          <a:solidFill>
            <a:schemeClr val="tx2"/>
          </a:solidFill>
          <a:latin typeface="Arial" pitchFamily="34" charset="0"/>
        </a:defRPr>
      </a:lvl6pPr>
      <a:lvl7pPr marL="914400" algn="ctr" defTabSz="3762375" rtl="0" fontAlgn="base">
        <a:spcBef>
          <a:spcPct val="0"/>
        </a:spcBef>
        <a:spcAft>
          <a:spcPct val="0"/>
        </a:spcAft>
        <a:defRPr sz="18200">
          <a:solidFill>
            <a:schemeClr val="tx2"/>
          </a:solidFill>
          <a:latin typeface="Arial" pitchFamily="34" charset="0"/>
        </a:defRPr>
      </a:lvl7pPr>
      <a:lvl8pPr marL="1371600" algn="ctr" defTabSz="3762375" rtl="0" fontAlgn="base">
        <a:spcBef>
          <a:spcPct val="0"/>
        </a:spcBef>
        <a:spcAft>
          <a:spcPct val="0"/>
        </a:spcAft>
        <a:defRPr sz="18200">
          <a:solidFill>
            <a:schemeClr val="tx2"/>
          </a:solidFill>
          <a:latin typeface="Arial" pitchFamily="34" charset="0"/>
        </a:defRPr>
      </a:lvl8pPr>
      <a:lvl9pPr marL="1828800" algn="ctr" defTabSz="3762375" rtl="0" fontAlgn="base">
        <a:spcBef>
          <a:spcPct val="0"/>
        </a:spcBef>
        <a:spcAft>
          <a:spcPct val="0"/>
        </a:spcAft>
        <a:defRPr sz="18200">
          <a:solidFill>
            <a:schemeClr val="tx2"/>
          </a:solidFill>
          <a:latin typeface="Arial" pitchFamily="34" charset="0"/>
        </a:defRPr>
      </a:lvl9pPr>
    </p:titleStyle>
    <p:bodyStyle>
      <a:lvl1pPr marL="1409700" indent="-1409700" algn="l" defTabSz="3762375" rtl="0" eaLnBrk="0" fontAlgn="base" hangingPunct="0">
        <a:spcBef>
          <a:spcPct val="20000"/>
        </a:spcBef>
        <a:spcAft>
          <a:spcPct val="0"/>
        </a:spcAft>
        <a:buChar char="•"/>
        <a:defRPr sz="13200">
          <a:solidFill>
            <a:schemeClr val="tx1"/>
          </a:solidFill>
          <a:latin typeface="+mn-lt"/>
          <a:ea typeface="+mn-ea"/>
          <a:cs typeface="+mn-cs"/>
        </a:defRPr>
      </a:lvl1pPr>
      <a:lvl2pPr marL="3057525" indent="-1176338" algn="l" defTabSz="3762375" rtl="0" eaLnBrk="0" fontAlgn="base" hangingPunct="0">
        <a:spcBef>
          <a:spcPct val="20000"/>
        </a:spcBef>
        <a:spcAft>
          <a:spcPct val="0"/>
        </a:spcAft>
        <a:buChar char="–"/>
        <a:defRPr sz="11500">
          <a:solidFill>
            <a:schemeClr val="tx1"/>
          </a:solidFill>
          <a:latin typeface="+mn-lt"/>
        </a:defRPr>
      </a:lvl2pPr>
      <a:lvl3pPr marL="4702175" indent="-939800" algn="l" defTabSz="3762375" rtl="0" eaLnBrk="0" fontAlgn="base" hangingPunct="0">
        <a:spcBef>
          <a:spcPct val="20000"/>
        </a:spcBef>
        <a:spcAft>
          <a:spcPct val="0"/>
        </a:spcAft>
        <a:buChar char="•"/>
        <a:defRPr sz="9900">
          <a:solidFill>
            <a:schemeClr val="tx1"/>
          </a:solidFill>
          <a:latin typeface="+mn-lt"/>
        </a:defRPr>
      </a:lvl3pPr>
      <a:lvl4pPr marL="6583363" indent="-939800" algn="l" defTabSz="3762375" rtl="0" eaLnBrk="0" fontAlgn="base" hangingPunct="0">
        <a:spcBef>
          <a:spcPct val="20000"/>
        </a:spcBef>
        <a:spcAft>
          <a:spcPct val="0"/>
        </a:spcAft>
        <a:buChar char="–"/>
        <a:defRPr sz="8200">
          <a:solidFill>
            <a:schemeClr val="tx1"/>
          </a:solidFill>
          <a:latin typeface="+mn-lt"/>
        </a:defRPr>
      </a:lvl4pPr>
      <a:lvl5pPr marL="8466138" indent="-941388" algn="l" defTabSz="3762375" rtl="0" eaLnBrk="0" fontAlgn="base" hangingPunct="0">
        <a:spcBef>
          <a:spcPct val="20000"/>
        </a:spcBef>
        <a:spcAft>
          <a:spcPct val="0"/>
        </a:spcAft>
        <a:buChar char="»"/>
        <a:defRPr sz="8200">
          <a:solidFill>
            <a:schemeClr val="tx1"/>
          </a:solidFill>
          <a:latin typeface="+mn-lt"/>
        </a:defRPr>
      </a:lvl5pPr>
      <a:lvl6pPr marL="8923338" indent="-941388" algn="l" defTabSz="3762375" rtl="0" fontAlgn="base">
        <a:spcBef>
          <a:spcPct val="20000"/>
        </a:spcBef>
        <a:spcAft>
          <a:spcPct val="0"/>
        </a:spcAft>
        <a:buChar char="»"/>
        <a:defRPr sz="8200">
          <a:solidFill>
            <a:schemeClr val="tx1"/>
          </a:solidFill>
          <a:latin typeface="+mn-lt"/>
        </a:defRPr>
      </a:lvl6pPr>
      <a:lvl7pPr marL="9380538" indent="-941388" algn="l" defTabSz="3762375" rtl="0" fontAlgn="base">
        <a:spcBef>
          <a:spcPct val="20000"/>
        </a:spcBef>
        <a:spcAft>
          <a:spcPct val="0"/>
        </a:spcAft>
        <a:buChar char="»"/>
        <a:defRPr sz="8200">
          <a:solidFill>
            <a:schemeClr val="tx1"/>
          </a:solidFill>
          <a:latin typeface="+mn-lt"/>
        </a:defRPr>
      </a:lvl7pPr>
      <a:lvl8pPr marL="9837738" indent="-941388" algn="l" defTabSz="3762375" rtl="0" fontAlgn="base">
        <a:spcBef>
          <a:spcPct val="20000"/>
        </a:spcBef>
        <a:spcAft>
          <a:spcPct val="0"/>
        </a:spcAft>
        <a:buChar char="»"/>
        <a:defRPr sz="8200">
          <a:solidFill>
            <a:schemeClr val="tx1"/>
          </a:solidFill>
          <a:latin typeface="+mn-lt"/>
        </a:defRPr>
      </a:lvl8pPr>
      <a:lvl9pPr marL="10294938" indent="-941388" algn="l" defTabSz="3762375" rtl="0" fontAlgn="base">
        <a:spcBef>
          <a:spcPct val="20000"/>
        </a:spcBef>
        <a:spcAft>
          <a:spcPct val="0"/>
        </a:spcAft>
        <a:buChar char="»"/>
        <a:defRPr sz="8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jp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E70BDA0-85D2-4C1E-B8CA-0FB2E50EA143}"/>
              </a:ext>
            </a:extLst>
          </p:cNvPr>
          <p:cNvSpPr>
            <a:spLocks noGrp="1" noChangeArrowheads="1"/>
          </p:cNvSpPr>
          <p:nvPr>
            <p:ph type="title" sz="quarter"/>
          </p:nvPr>
        </p:nvSpPr>
        <p:spPr>
          <a:xfrm>
            <a:off x="0" y="0"/>
            <a:ext cx="36576000" cy="4876800"/>
          </a:xfrm>
          <a:gradFill>
            <a:gsLst>
              <a:gs pos="0">
                <a:schemeClr val="tx2">
                  <a:lumMod val="50000"/>
                </a:schemeClr>
              </a:gs>
              <a:gs pos="50000">
                <a:schemeClr val="tx2">
                  <a:lumMod val="75000"/>
                </a:schemeClr>
              </a:gs>
              <a:gs pos="100000">
                <a:schemeClr val="tx2">
                  <a:lumMod val="50000"/>
                </a:schemeClr>
              </a:gs>
            </a:gsLst>
            <a:lin ang="5400000" scaled="1"/>
          </a:gradFill>
          <a:ln>
            <a:solidFill>
              <a:schemeClr val="tx1"/>
            </a:solidFill>
            <a:miter lim="800000"/>
            <a:headEnd/>
            <a:tailEnd/>
          </a:ln>
        </p:spPr>
        <p:txBody>
          <a:bodyPr>
            <a:normAutofit fontScale="90000"/>
          </a:bodyPr>
          <a:lstStyle/>
          <a:p>
            <a:pPr indent="-457200" algn="l" eaLnBrk="1" hangingPunct="1">
              <a:spcBef>
                <a:spcPts val="0"/>
              </a:spcBef>
              <a:spcAft>
                <a:spcPts val="0"/>
              </a:spcAft>
              <a:defRPr/>
            </a:pPr>
            <a:r>
              <a:rPr lang="en-US" sz="8800" dirty="0">
                <a:solidFill>
                  <a:schemeClr val="bg1"/>
                </a:solidFill>
              </a:rPr>
              <a:t>Techniques for Dynamic Nuclear Polarization</a:t>
            </a:r>
            <a:br>
              <a:rPr lang="en-US" sz="8800" dirty="0">
                <a:solidFill>
                  <a:schemeClr val="bg1"/>
                </a:solidFill>
              </a:rPr>
            </a:br>
            <a:r>
              <a:rPr lang="en-US" sz="8800" dirty="0">
                <a:solidFill>
                  <a:schemeClr val="bg1"/>
                </a:solidFill>
              </a:rPr>
              <a:t> NMR Analysis of Spin 1 Systems</a:t>
            </a:r>
            <a:br>
              <a:rPr lang="en-US" sz="9600" dirty="0"/>
            </a:br>
            <a:br>
              <a:rPr lang="en-US" sz="4000" dirty="0"/>
            </a:br>
            <a:r>
              <a:rPr lang="en-US" sz="5400" i="1" dirty="0">
                <a:solidFill>
                  <a:srgbClr val="FFFFFF"/>
                </a:solidFill>
              </a:rPr>
              <a:t>Lillian Soucy</a:t>
            </a:r>
            <a:br>
              <a:rPr lang="en-US" sz="5400" i="1" dirty="0">
                <a:solidFill>
                  <a:srgbClr val="FFFFFF"/>
                </a:solidFill>
              </a:rPr>
            </a:br>
            <a:r>
              <a:rPr lang="en-US" sz="5400" i="1" dirty="0">
                <a:solidFill>
                  <a:srgbClr val="FFFFFF"/>
                </a:solidFill>
              </a:rPr>
              <a:t>Slifer Nuclear Physics Group, Department of Physics and Astronomy, UNH</a:t>
            </a:r>
          </a:p>
        </p:txBody>
      </p:sp>
      <p:sp>
        <p:nvSpPr>
          <p:cNvPr id="3075" name="Text Box 161">
            <a:extLst>
              <a:ext uri="{FF2B5EF4-FFF2-40B4-BE49-F238E27FC236}">
                <a16:creationId xmlns:a16="http://schemas.microsoft.com/office/drawing/2014/main" id="{79FDA9E0-CBC5-40A7-A2BC-66CD68A0924F}"/>
              </a:ext>
            </a:extLst>
          </p:cNvPr>
          <p:cNvSpPr txBox="1">
            <a:spLocks noChangeArrowheads="1"/>
          </p:cNvSpPr>
          <p:nvPr/>
        </p:nvSpPr>
        <p:spPr bwMode="auto">
          <a:xfrm>
            <a:off x="33210500" y="9134475"/>
            <a:ext cx="2540000"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13200">
                <a:solidFill>
                  <a:schemeClr val="tx1"/>
                </a:solidFill>
                <a:latin typeface="Arial" panose="020B0604020202020204" pitchFamily="34" charset="0"/>
              </a:defRPr>
            </a:lvl1pPr>
            <a:lvl2pPr marL="742950" indent="-285750">
              <a:spcBef>
                <a:spcPct val="20000"/>
              </a:spcBef>
              <a:buChar char="–"/>
              <a:defRPr sz="11500">
                <a:solidFill>
                  <a:schemeClr val="tx1"/>
                </a:solidFill>
                <a:latin typeface="Arial" panose="020B0604020202020204" pitchFamily="34" charset="0"/>
              </a:defRPr>
            </a:lvl2pPr>
            <a:lvl3pPr marL="1143000" indent="-228600">
              <a:spcBef>
                <a:spcPct val="20000"/>
              </a:spcBef>
              <a:buChar char="•"/>
              <a:defRPr sz="9900">
                <a:solidFill>
                  <a:schemeClr val="tx1"/>
                </a:solidFill>
                <a:latin typeface="Arial" panose="020B0604020202020204" pitchFamily="34" charset="0"/>
              </a:defRPr>
            </a:lvl3pPr>
            <a:lvl4pPr marL="1600200" indent="-228600">
              <a:spcBef>
                <a:spcPct val="20000"/>
              </a:spcBef>
              <a:buChar char="–"/>
              <a:defRPr sz="8200">
                <a:solidFill>
                  <a:schemeClr val="tx1"/>
                </a:solidFill>
                <a:latin typeface="Arial" panose="020B0604020202020204" pitchFamily="34" charset="0"/>
              </a:defRPr>
            </a:lvl4pPr>
            <a:lvl5pPr marL="2057400" indent="-228600">
              <a:spcBef>
                <a:spcPct val="20000"/>
              </a:spcBef>
              <a:buChar char="»"/>
              <a:defRPr sz="8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8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8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8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8200">
                <a:solidFill>
                  <a:schemeClr val="tx1"/>
                </a:solidFill>
                <a:latin typeface="Arial" panose="020B0604020202020204" pitchFamily="34" charset="0"/>
              </a:defRPr>
            </a:lvl9pPr>
          </a:lstStyle>
          <a:p>
            <a:pPr eaLnBrk="1" hangingPunct="1">
              <a:spcBef>
                <a:spcPct val="50000"/>
              </a:spcBef>
              <a:buFontTx/>
              <a:buNone/>
            </a:pPr>
            <a:endParaRPr lang="en-US" altLang="en-US" sz="3000" b="0"/>
          </a:p>
        </p:txBody>
      </p:sp>
      <p:sp>
        <p:nvSpPr>
          <p:cNvPr id="2152" name="Rectangle 164">
            <a:extLst>
              <a:ext uri="{FF2B5EF4-FFF2-40B4-BE49-F238E27FC236}">
                <a16:creationId xmlns:a16="http://schemas.microsoft.com/office/drawing/2014/main" id="{F87C11CF-F8FF-4C59-9813-7A3F008B970B}"/>
              </a:ext>
            </a:extLst>
          </p:cNvPr>
          <p:cNvSpPr>
            <a:spLocks noChangeArrowheads="1"/>
          </p:cNvSpPr>
          <p:nvPr/>
        </p:nvSpPr>
        <p:spPr bwMode="auto">
          <a:xfrm>
            <a:off x="9147715" y="14448265"/>
            <a:ext cx="9007503" cy="1344613"/>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algn="ctr" defTabSz="3762375" eaLnBrk="1" hangingPunct="1">
              <a:defRPr/>
            </a:pPr>
            <a:r>
              <a:rPr lang="en-US" sz="3600" dirty="0">
                <a:solidFill>
                  <a:schemeClr val="bg1">
                    <a:lumMod val="85000"/>
                  </a:schemeClr>
                </a:solidFill>
                <a:latin typeface="+mn-lt"/>
                <a:cs typeface="Times New Roman" panose="02020603050405020304" pitchFamily="18" charset="0"/>
              </a:rPr>
              <a:t>Ratio Method Implementation</a:t>
            </a:r>
          </a:p>
        </p:txBody>
      </p:sp>
      <p:sp>
        <p:nvSpPr>
          <p:cNvPr id="2154" name="Rectangle 166">
            <a:extLst>
              <a:ext uri="{FF2B5EF4-FFF2-40B4-BE49-F238E27FC236}">
                <a16:creationId xmlns:a16="http://schemas.microsoft.com/office/drawing/2014/main" id="{EAC25DED-082A-4558-A831-F05FEBE3701E}"/>
              </a:ext>
            </a:extLst>
          </p:cNvPr>
          <p:cNvSpPr>
            <a:spLocks noChangeArrowheads="1"/>
          </p:cNvSpPr>
          <p:nvPr/>
        </p:nvSpPr>
        <p:spPr bwMode="auto">
          <a:xfrm>
            <a:off x="665298" y="24295895"/>
            <a:ext cx="7550943" cy="1344613"/>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algn="ctr" defTabSz="3762375" eaLnBrk="1" hangingPunct="1">
              <a:defRPr/>
            </a:pPr>
            <a:r>
              <a:rPr lang="en-US" sz="3600" dirty="0">
                <a:solidFill>
                  <a:srgbClr val="CCCCCC"/>
                </a:solidFill>
                <a:latin typeface="Arial" charset="0"/>
              </a:rPr>
              <a:t>Solid State NMR and N-D Signals</a:t>
            </a:r>
          </a:p>
        </p:txBody>
      </p:sp>
      <p:sp>
        <p:nvSpPr>
          <p:cNvPr id="2155" name="Rectangle 167">
            <a:extLst>
              <a:ext uri="{FF2B5EF4-FFF2-40B4-BE49-F238E27FC236}">
                <a16:creationId xmlns:a16="http://schemas.microsoft.com/office/drawing/2014/main" id="{7D907437-A633-442B-B17A-720920B653DC}"/>
              </a:ext>
            </a:extLst>
          </p:cNvPr>
          <p:cNvSpPr>
            <a:spLocks noChangeArrowheads="1"/>
          </p:cNvSpPr>
          <p:nvPr/>
        </p:nvSpPr>
        <p:spPr bwMode="auto">
          <a:xfrm>
            <a:off x="665298" y="5171493"/>
            <a:ext cx="7550943" cy="1344613"/>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algn="ctr" defTabSz="3762375" eaLnBrk="1" hangingPunct="1">
              <a:defRPr/>
            </a:pPr>
            <a:r>
              <a:rPr lang="en-US" sz="3600" dirty="0">
                <a:solidFill>
                  <a:srgbClr val="CCCCCC"/>
                </a:solidFill>
                <a:latin typeface="+mn-lt"/>
                <a:cs typeface="Times New Roman" panose="02020603050405020304" pitchFamily="18" charset="0"/>
              </a:rPr>
              <a:t>Intro to Polarized Target Physics</a:t>
            </a:r>
            <a:endParaRPr lang="en-US" sz="3600" dirty="0">
              <a:solidFill>
                <a:srgbClr val="999999"/>
              </a:solidFill>
              <a:latin typeface="+mn-lt"/>
              <a:cs typeface="Times New Roman" panose="02020603050405020304" pitchFamily="18" charset="0"/>
            </a:endParaRPr>
          </a:p>
        </p:txBody>
      </p:sp>
      <p:sp>
        <p:nvSpPr>
          <p:cNvPr id="19" name="Rectangle 165">
            <a:extLst>
              <a:ext uri="{FF2B5EF4-FFF2-40B4-BE49-F238E27FC236}">
                <a16:creationId xmlns:a16="http://schemas.microsoft.com/office/drawing/2014/main" id="{8F0578E8-BB31-4A0E-B27A-B3626A1F0C07}"/>
              </a:ext>
            </a:extLst>
          </p:cNvPr>
          <p:cNvSpPr>
            <a:spLocks noChangeArrowheads="1"/>
          </p:cNvSpPr>
          <p:nvPr/>
        </p:nvSpPr>
        <p:spPr bwMode="auto">
          <a:xfrm>
            <a:off x="28105718" y="24154025"/>
            <a:ext cx="7963916" cy="14224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algn="ctr" defTabSz="3762375" eaLnBrk="1" hangingPunct="1">
              <a:defRPr/>
            </a:pPr>
            <a:r>
              <a:rPr lang="en-US" sz="3600" dirty="0">
                <a:solidFill>
                  <a:srgbClr val="CCCCCC"/>
                </a:solidFill>
                <a:latin typeface="Arial" charset="0"/>
              </a:rPr>
              <a:t>References</a:t>
            </a:r>
            <a:endParaRPr lang="en-US" sz="3600" dirty="0">
              <a:solidFill>
                <a:schemeClr val="accent1"/>
              </a:solidFill>
              <a:latin typeface="Arial" charset="0"/>
            </a:endParaRPr>
          </a:p>
        </p:txBody>
      </p:sp>
      <p:sp>
        <p:nvSpPr>
          <p:cNvPr id="3080" name="TextBox 6">
            <a:extLst>
              <a:ext uri="{FF2B5EF4-FFF2-40B4-BE49-F238E27FC236}">
                <a16:creationId xmlns:a16="http://schemas.microsoft.com/office/drawing/2014/main" id="{9F27B375-8C1D-4A9A-88DD-E05842F12D96}"/>
              </a:ext>
            </a:extLst>
          </p:cNvPr>
          <p:cNvSpPr txBox="1">
            <a:spLocks noChangeArrowheads="1"/>
          </p:cNvSpPr>
          <p:nvPr/>
        </p:nvSpPr>
        <p:spPr bwMode="auto">
          <a:xfrm>
            <a:off x="24074833" y="25245552"/>
            <a:ext cx="1083786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57200">
              <a:defRPr sz="4300" b="1">
                <a:solidFill>
                  <a:srgbClr val="FF9900"/>
                </a:solidFill>
                <a:latin typeface="Arial" panose="020B0604020202020204" pitchFamily="34" charset="0"/>
              </a:defRPr>
            </a:lvl1pPr>
            <a:lvl2pPr marL="742950" indent="-285750">
              <a:defRPr sz="4300" b="1">
                <a:solidFill>
                  <a:srgbClr val="FF9900"/>
                </a:solidFill>
                <a:latin typeface="Arial" panose="020B0604020202020204" pitchFamily="34" charset="0"/>
              </a:defRPr>
            </a:lvl2pPr>
            <a:lvl3pPr marL="1143000" indent="-228600">
              <a:defRPr sz="4300" b="1">
                <a:solidFill>
                  <a:srgbClr val="FF9900"/>
                </a:solidFill>
                <a:latin typeface="Arial" panose="020B0604020202020204" pitchFamily="34" charset="0"/>
              </a:defRPr>
            </a:lvl3pPr>
            <a:lvl4pPr marL="1600200" indent="-228600">
              <a:defRPr sz="4300" b="1">
                <a:solidFill>
                  <a:srgbClr val="FF9900"/>
                </a:solidFill>
                <a:latin typeface="Arial" panose="020B0604020202020204" pitchFamily="34" charset="0"/>
              </a:defRPr>
            </a:lvl4pPr>
            <a:lvl5pPr marL="2057400" indent="-228600">
              <a:defRPr sz="4300" b="1">
                <a:solidFill>
                  <a:srgbClr val="FF9900"/>
                </a:solidFill>
                <a:latin typeface="Arial" panose="020B0604020202020204" pitchFamily="34" charset="0"/>
              </a:defRPr>
            </a:lvl5pPr>
            <a:lvl6pPr marL="2514600" indent="-228600" eaLnBrk="0" fontAlgn="base" hangingPunct="0">
              <a:spcBef>
                <a:spcPct val="0"/>
              </a:spcBef>
              <a:spcAft>
                <a:spcPct val="0"/>
              </a:spcAft>
              <a:defRPr sz="4300" b="1">
                <a:solidFill>
                  <a:srgbClr val="FF9900"/>
                </a:solidFill>
                <a:latin typeface="Arial" panose="020B0604020202020204" pitchFamily="34" charset="0"/>
              </a:defRPr>
            </a:lvl6pPr>
            <a:lvl7pPr marL="2971800" indent="-228600" eaLnBrk="0" fontAlgn="base" hangingPunct="0">
              <a:spcBef>
                <a:spcPct val="0"/>
              </a:spcBef>
              <a:spcAft>
                <a:spcPct val="0"/>
              </a:spcAft>
              <a:defRPr sz="4300" b="1">
                <a:solidFill>
                  <a:srgbClr val="FF9900"/>
                </a:solidFill>
                <a:latin typeface="Arial" panose="020B0604020202020204" pitchFamily="34" charset="0"/>
              </a:defRPr>
            </a:lvl7pPr>
            <a:lvl8pPr marL="3429000" indent="-228600" eaLnBrk="0" fontAlgn="base" hangingPunct="0">
              <a:spcBef>
                <a:spcPct val="0"/>
              </a:spcBef>
              <a:spcAft>
                <a:spcPct val="0"/>
              </a:spcAft>
              <a:defRPr sz="4300" b="1">
                <a:solidFill>
                  <a:srgbClr val="FF9900"/>
                </a:solidFill>
                <a:latin typeface="Arial" panose="020B0604020202020204" pitchFamily="34" charset="0"/>
              </a:defRPr>
            </a:lvl8pPr>
            <a:lvl9pPr marL="3886200" indent="-228600" eaLnBrk="0" fontAlgn="base" hangingPunct="0">
              <a:spcBef>
                <a:spcPct val="0"/>
              </a:spcBef>
              <a:spcAft>
                <a:spcPct val="0"/>
              </a:spcAft>
              <a:defRPr sz="4300" b="1">
                <a:solidFill>
                  <a:srgbClr val="FF9900"/>
                </a:solidFill>
                <a:latin typeface="Arial" panose="020B0604020202020204" pitchFamily="34" charset="0"/>
              </a:defRPr>
            </a:lvl9pPr>
          </a:lstStyle>
          <a:p>
            <a:pPr eaLnBrk="1" hangingPunct="1">
              <a:spcBef>
                <a:spcPts val="1200"/>
              </a:spcBef>
            </a:pPr>
            <a:r>
              <a:rPr lang="en-US" altLang="en-US" sz="2600" b="0">
                <a:solidFill>
                  <a:schemeClr val="tx1"/>
                </a:solidFill>
                <a:latin typeface="Times New Roman" panose="02020603050405020304" pitchFamily="18" charset="0"/>
                <a:cs typeface="Times New Roman" panose="02020603050405020304" pitchFamily="18" charset="0"/>
              </a:rPr>
              <a:t>.</a:t>
            </a:r>
          </a:p>
        </p:txBody>
      </p:sp>
      <p:pic>
        <p:nvPicPr>
          <p:cNvPr id="3081" name="Picture 2">
            <a:extLst>
              <a:ext uri="{FF2B5EF4-FFF2-40B4-BE49-F238E27FC236}">
                <a16:creationId xmlns:a16="http://schemas.microsoft.com/office/drawing/2014/main" id="{C1E0B178-0777-41D1-9E6F-2E0B1F853D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66575" y="1016000"/>
            <a:ext cx="10723563" cy="342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5" name="Rectangle 8">
            <a:extLst>
              <a:ext uri="{FF2B5EF4-FFF2-40B4-BE49-F238E27FC236}">
                <a16:creationId xmlns:a16="http://schemas.microsoft.com/office/drawing/2014/main" id="{2994D906-7E52-4268-9E3C-B35286EB6B25}"/>
              </a:ext>
            </a:extLst>
          </p:cNvPr>
          <p:cNvSpPr>
            <a:spLocks noChangeArrowheads="1"/>
          </p:cNvSpPr>
          <p:nvPr/>
        </p:nvSpPr>
        <p:spPr bwMode="auto">
          <a:xfrm>
            <a:off x="599416" y="25831995"/>
            <a:ext cx="7616825"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4300" b="1">
                <a:solidFill>
                  <a:srgbClr val="FF9900"/>
                </a:solidFill>
                <a:latin typeface="Arial" panose="020B0604020202020204" pitchFamily="34" charset="0"/>
              </a:defRPr>
            </a:lvl1pPr>
            <a:lvl2pPr marL="742950" indent="-285750">
              <a:defRPr sz="4300" b="1">
                <a:solidFill>
                  <a:srgbClr val="FF9900"/>
                </a:solidFill>
                <a:latin typeface="Arial" panose="020B0604020202020204" pitchFamily="34" charset="0"/>
              </a:defRPr>
            </a:lvl2pPr>
            <a:lvl3pPr marL="1143000" indent="-228600">
              <a:defRPr sz="4300" b="1">
                <a:solidFill>
                  <a:srgbClr val="FF9900"/>
                </a:solidFill>
                <a:latin typeface="Arial" panose="020B0604020202020204" pitchFamily="34" charset="0"/>
              </a:defRPr>
            </a:lvl3pPr>
            <a:lvl4pPr marL="1600200" indent="-228600">
              <a:defRPr sz="4300" b="1">
                <a:solidFill>
                  <a:srgbClr val="FF9900"/>
                </a:solidFill>
                <a:latin typeface="Arial" panose="020B0604020202020204" pitchFamily="34" charset="0"/>
              </a:defRPr>
            </a:lvl4pPr>
            <a:lvl5pPr marL="2057400" indent="-228600">
              <a:defRPr sz="4300" b="1">
                <a:solidFill>
                  <a:srgbClr val="FF9900"/>
                </a:solidFill>
                <a:latin typeface="Arial" panose="020B0604020202020204" pitchFamily="34" charset="0"/>
              </a:defRPr>
            </a:lvl5pPr>
            <a:lvl6pPr marL="2514600" indent="-228600" eaLnBrk="0" fontAlgn="base" hangingPunct="0">
              <a:spcBef>
                <a:spcPct val="0"/>
              </a:spcBef>
              <a:spcAft>
                <a:spcPct val="0"/>
              </a:spcAft>
              <a:defRPr sz="4300" b="1">
                <a:solidFill>
                  <a:srgbClr val="FF9900"/>
                </a:solidFill>
                <a:latin typeface="Arial" panose="020B0604020202020204" pitchFamily="34" charset="0"/>
              </a:defRPr>
            </a:lvl6pPr>
            <a:lvl7pPr marL="2971800" indent="-228600" eaLnBrk="0" fontAlgn="base" hangingPunct="0">
              <a:spcBef>
                <a:spcPct val="0"/>
              </a:spcBef>
              <a:spcAft>
                <a:spcPct val="0"/>
              </a:spcAft>
              <a:defRPr sz="4300" b="1">
                <a:solidFill>
                  <a:srgbClr val="FF9900"/>
                </a:solidFill>
                <a:latin typeface="Arial" panose="020B0604020202020204" pitchFamily="34" charset="0"/>
              </a:defRPr>
            </a:lvl7pPr>
            <a:lvl8pPr marL="3429000" indent="-228600" eaLnBrk="0" fontAlgn="base" hangingPunct="0">
              <a:spcBef>
                <a:spcPct val="0"/>
              </a:spcBef>
              <a:spcAft>
                <a:spcPct val="0"/>
              </a:spcAft>
              <a:defRPr sz="4300" b="1">
                <a:solidFill>
                  <a:srgbClr val="FF9900"/>
                </a:solidFill>
                <a:latin typeface="Arial" panose="020B0604020202020204" pitchFamily="34" charset="0"/>
              </a:defRPr>
            </a:lvl8pPr>
            <a:lvl9pPr marL="3886200" indent="-228600" eaLnBrk="0" fontAlgn="base" hangingPunct="0">
              <a:spcBef>
                <a:spcPct val="0"/>
              </a:spcBef>
              <a:spcAft>
                <a:spcPct val="0"/>
              </a:spcAft>
              <a:defRPr sz="4300" b="1">
                <a:solidFill>
                  <a:srgbClr val="FF9900"/>
                </a:solidFill>
                <a:latin typeface="Arial" panose="020B0604020202020204" pitchFamily="34" charset="0"/>
              </a:defRPr>
            </a:lvl9pPr>
          </a:lstStyle>
          <a:p>
            <a:pPr algn="just" eaLnBrk="1" hangingPunct="1"/>
            <a:r>
              <a:rPr lang="en-US" sz="2400" b="0" dirty="0">
                <a:solidFill>
                  <a:schemeClr val="tx1"/>
                </a:solidFill>
              </a:rPr>
              <a:t>In solid state NMR the orientation of molecular dipoles relative to the magnetic field changes the strength of the signal received. When the dipoles are perpendicular to the field the signal is strongest, and when they are aligned it is weakest. In a non-crystalline solid these dipoles are stuck in all orientations, leading to a very broad NMR signal called a powder pattern.</a:t>
            </a:r>
          </a:p>
        </p:txBody>
      </p:sp>
      <p:sp>
        <p:nvSpPr>
          <p:cNvPr id="3086" name="Rectangle 20">
            <a:extLst>
              <a:ext uri="{FF2B5EF4-FFF2-40B4-BE49-F238E27FC236}">
                <a16:creationId xmlns:a16="http://schemas.microsoft.com/office/drawing/2014/main" id="{5A178780-72FF-4093-91FA-112ECBA9C8E9}"/>
              </a:ext>
            </a:extLst>
          </p:cNvPr>
          <p:cNvSpPr>
            <a:spLocks noChangeArrowheads="1"/>
          </p:cNvSpPr>
          <p:nvPr/>
        </p:nvSpPr>
        <p:spPr bwMode="auto">
          <a:xfrm>
            <a:off x="28105718" y="25739531"/>
            <a:ext cx="7485062" cy="326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sz="4300" b="1">
                <a:solidFill>
                  <a:srgbClr val="FF9900"/>
                </a:solidFill>
                <a:latin typeface="Arial" panose="020B0604020202020204" pitchFamily="34" charset="0"/>
              </a:defRPr>
            </a:lvl1pPr>
            <a:lvl2pPr marL="742950" indent="-285750">
              <a:defRPr sz="4300" b="1">
                <a:solidFill>
                  <a:srgbClr val="FF9900"/>
                </a:solidFill>
                <a:latin typeface="Arial" panose="020B0604020202020204" pitchFamily="34" charset="0"/>
              </a:defRPr>
            </a:lvl2pPr>
            <a:lvl3pPr marL="1143000" indent="-228600">
              <a:defRPr sz="4300" b="1">
                <a:solidFill>
                  <a:srgbClr val="FF9900"/>
                </a:solidFill>
                <a:latin typeface="Arial" panose="020B0604020202020204" pitchFamily="34" charset="0"/>
              </a:defRPr>
            </a:lvl3pPr>
            <a:lvl4pPr marL="1600200" indent="-228600">
              <a:defRPr sz="4300" b="1">
                <a:solidFill>
                  <a:srgbClr val="FF9900"/>
                </a:solidFill>
                <a:latin typeface="Arial" panose="020B0604020202020204" pitchFamily="34" charset="0"/>
              </a:defRPr>
            </a:lvl4pPr>
            <a:lvl5pPr marL="2057400" indent="-228600">
              <a:defRPr sz="4300" b="1">
                <a:solidFill>
                  <a:srgbClr val="FF9900"/>
                </a:solidFill>
                <a:latin typeface="Arial" panose="020B0604020202020204" pitchFamily="34" charset="0"/>
              </a:defRPr>
            </a:lvl5pPr>
            <a:lvl6pPr marL="2514600" indent="-228600" eaLnBrk="0" fontAlgn="base" hangingPunct="0">
              <a:spcBef>
                <a:spcPct val="0"/>
              </a:spcBef>
              <a:spcAft>
                <a:spcPct val="0"/>
              </a:spcAft>
              <a:defRPr sz="4300" b="1">
                <a:solidFill>
                  <a:srgbClr val="FF9900"/>
                </a:solidFill>
                <a:latin typeface="Arial" panose="020B0604020202020204" pitchFamily="34" charset="0"/>
              </a:defRPr>
            </a:lvl6pPr>
            <a:lvl7pPr marL="2971800" indent="-228600" eaLnBrk="0" fontAlgn="base" hangingPunct="0">
              <a:spcBef>
                <a:spcPct val="0"/>
              </a:spcBef>
              <a:spcAft>
                <a:spcPct val="0"/>
              </a:spcAft>
              <a:defRPr sz="4300" b="1">
                <a:solidFill>
                  <a:srgbClr val="FF9900"/>
                </a:solidFill>
                <a:latin typeface="Arial" panose="020B0604020202020204" pitchFamily="34" charset="0"/>
              </a:defRPr>
            </a:lvl7pPr>
            <a:lvl8pPr marL="3429000" indent="-228600" eaLnBrk="0" fontAlgn="base" hangingPunct="0">
              <a:spcBef>
                <a:spcPct val="0"/>
              </a:spcBef>
              <a:spcAft>
                <a:spcPct val="0"/>
              </a:spcAft>
              <a:defRPr sz="4300" b="1">
                <a:solidFill>
                  <a:srgbClr val="FF9900"/>
                </a:solidFill>
                <a:latin typeface="Arial" panose="020B0604020202020204" pitchFamily="34" charset="0"/>
              </a:defRPr>
            </a:lvl8pPr>
            <a:lvl9pPr marL="3886200" indent="-228600" eaLnBrk="0" fontAlgn="base" hangingPunct="0">
              <a:spcBef>
                <a:spcPct val="0"/>
              </a:spcBef>
              <a:spcAft>
                <a:spcPct val="0"/>
              </a:spcAft>
              <a:defRPr sz="4300" b="1">
                <a:solidFill>
                  <a:srgbClr val="FF9900"/>
                </a:solidFill>
                <a:latin typeface="Arial" panose="020B0604020202020204" pitchFamily="34" charset="0"/>
              </a:defRPr>
            </a:lvl9pPr>
          </a:lstStyle>
          <a:p>
            <a:r>
              <a:rPr lang="en-US" sz="1200" b="0" dirty="0" err="1">
                <a:solidFill>
                  <a:schemeClr val="tx1">
                    <a:lumMod val="65000"/>
                    <a:lumOff val="35000"/>
                  </a:schemeClr>
                </a:solidFill>
                <a:latin typeface="Arial"/>
                <a:cs typeface="Arial"/>
              </a:rPr>
              <a:t>Dulya</a:t>
            </a:r>
            <a:r>
              <a:rPr lang="en-US" sz="1200" b="0" dirty="0">
                <a:solidFill>
                  <a:schemeClr val="tx1">
                    <a:lumMod val="65000"/>
                    <a:lumOff val="35000"/>
                  </a:schemeClr>
                </a:solidFill>
                <a:latin typeface="Arial"/>
                <a:cs typeface="Arial"/>
              </a:rPr>
              <a:t>, C. (1997). A line-shape analysis for spin-1 NMR signals. </a:t>
            </a:r>
            <a:r>
              <a:rPr lang="en-US" sz="1200" b="0" i="1" dirty="0">
                <a:solidFill>
                  <a:schemeClr val="tx1">
                    <a:lumMod val="65000"/>
                    <a:lumOff val="35000"/>
                  </a:schemeClr>
                </a:solidFill>
                <a:latin typeface="Arial"/>
                <a:cs typeface="Arial"/>
              </a:rPr>
              <a:t>Nuclear Instruments and Methods in Physics Research</a:t>
            </a:r>
            <a:r>
              <a:rPr lang="en-US" sz="1200" b="0" dirty="0">
                <a:solidFill>
                  <a:schemeClr val="tx1">
                    <a:lumMod val="65000"/>
                    <a:lumOff val="35000"/>
                  </a:schemeClr>
                </a:solidFill>
                <a:latin typeface="Arial"/>
                <a:cs typeface="Arial"/>
              </a:rPr>
              <a:t>, </a:t>
            </a:r>
            <a:r>
              <a:rPr lang="en-US" sz="1200" b="0" i="1" dirty="0">
                <a:solidFill>
                  <a:schemeClr val="tx1">
                    <a:lumMod val="65000"/>
                    <a:lumOff val="35000"/>
                  </a:schemeClr>
                </a:solidFill>
                <a:latin typeface="Arial"/>
                <a:cs typeface="Arial"/>
              </a:rPr>
              <a:t>A 398</a:t>
            </a:r>
            <a:r>
              <a:rPr lang="en-US" sz="1200" b="0" dirty="0">
                <a:solidFill>
                  <a:schemeClr val="tx1">
                    <a:lumMod val="65000"/>
                    <a:lumOff val="35000"/>
                  </a:schemeClr>
                </a:solidFill>
                <a:latin typeface="Arial"/>
                <a:cs typeface="Arial"/>
              </a:rPr>
              <a:t>, 109–125. </a:t>
            </a:r>
            <a:endParaRPr lang="en-US" sz="1200" b="0" dirty="0">
              <a:solidFill>
                <a:schemeClr val="tx1">
                  <a:lumMod val="65000"/>
                  <a:lumOff val="35000"/>
                </a:schemeClr>
              </a:solidFill>
              <a:cs typeface="Arial"/>
            </a:endParaRPr>
          </a:p>
          <a:p>
            <a:endParaRPr lang="en-US" sz="1200" b="0" dirty="0">
              <a:solidFill>
                <a:schemeClr val="tx1">
                  <a:lumMod val="65000"/>
                  <a:lumOff val="35000"/>
                </a:schemeClr>
              </a:solidFill>
              <a:cs typeface="Arial"/>
            </a:endParaRPr>
          </a:p>
          <a:p>
            <a:r>
              <a:rPr lang="en-US" sz="1200" b="0" dirty="0">
                <a:solidFill>
                  <a:schemeClr val="tx1">
                    <a:lumMod val="65000"/>
                    <a:lumOff val="35000"/>
                  </a:schemeClr>
                </a:solidFill>
                <a:latin typeface="Arial"/>
                <a:cs typeface="Arial"/>
              </a:rPr>
              <a:t>Goertz, S., Meyer, W., &amp; </a:t>
            </a:r>
            <a:r>
              <a:rPr lang="en-US" sz="1200" b="0" dirty="0" err="1">
                <a:solidFill>
                  <a:schemeClr val="tx1">
                    <a:lumMod val="65000"/>
                    <a:lumOff val="35000"/>
                  </a:schemeClr>
                </a:solidFill>
                <a:latin typeface="Arial"/>
                <a:cs typeface="Arial"/>
              </a:rPr>
              <a:t>Reicherz</a:t>
            </a:r>
            <a:r>
              <a:rPr lang="en-US" sz="1200" b="0" dirty="0">
                <a:solidFill>
                  <a:schemeClr val="tx1">
                    <a:lumMod val="65000"/>
                    <a:lumOff val="35000"/>
                  </a:schemeClr>
                </a:solidFill>
                <a:latin typeface="Arial"/>
                <a:cs typeface="Arial"/>
              </a:rPr>
              <a:t>, G. (2002). Polarized H, D and 3He targets for particle physics experiments. </a:t>
            </a:r>
            <a:r>
              <a:rPr lang="en-US" sz="1200" b="0" i="1" dirty="0">
                <a:solidFill>
                  <a:schemeClr val="tx1">
                    <a:lumMod val="65000"/>
                    <a:lumOff val="35000"/>
                  </a:schemeClr>
                </a:solidFill>
                <a:latin typeface="Arial"/>
                <a:cs typeface="Arial"/>
              </a:rPr>
              <a:t>Progress in Particle and Nuclear Physics</a:t>
            </a:r>
            <a:r>
              <a:rPr lang="en-US" sz="1200" b="0" dirty="0">
                <a:solidFill>
                  <a:schemeClr val="tx1">
                    <a:lumMod val="65000"/>
                    <a:lumOff val="35000"/>
                  </a:schemeClr>
                </a:solidFill>
                <a:latin typeface="Arial"/>
                <a:cs typeface="Arial"/>
              </a:rPr>
              <a:t>, </a:t>
            </a:r>
            <a:r>
              <a:rPr lang="en-US" sz="1200" b="0" i="1" dirty="0">
                <a:solidFill>
                  <a:schemeClr val="tx1">
                    <a:lumMod val="65000"/>
                    <a:lumOff val="35000"/>
                  </a:schemeClr>
                </a:solidFill>
                <a:latin typeface="Arial"/>
                <a:cs typeface="Arial"/>
              </a:rPr>
              <a:t>49</a:t>
            </a:r>
            <a:r>
              <a:rPr lang="en-US" sz="1200" b="0" dirty="0">
                <a:solidFill>
                  <a:schemeClr val="tx1">
                    <a:lumMod val="65000"/>
                    <a:lumOff val="35000"/>
                  </a:schemeClr>
                </a:solidFill>
                <a:latin typeface="Arial"/>
                <a:cs typeface="Arial"/>
              </a:rPr>
              <a:t>(2), 403–489. https://doi.org/10.1016/s0146-6410(02)00159-x </a:t>
            </a:r>
            <a:endParaRPr lang="en-US" sz="1200" b="0" dirty="0">
              <a:solidFill>
                <a:schemeClr val="tx1">
                  <a:lumMod val="65000"/>
                  <a:lumOff val="35000"/>
                </a:schemeClr>
              </a:solidFill>
              <a:cs typeface="Arial"/>
            </a:endParaRPr>
          </a:p>
          <a:p>
            <a:endParaRPr lang="en-US" sz="1200" b="0" dirty="0">
              <a:solidFill>
                <a:schemeClr val="tx1">
                  <a:lumMod val="65000"/>
                  <a:lumOff val="35000"/>
                </a:schemeClr>
              </a:solidFill>
              <a:cs typeface="Arial"/>
            </a:endParaRPr>
          </a:p>
          <a:p>
            <a:r>
              <a:rPr lang="en-US" sz="1200" b="0" dirty="0">
                <a:solidFill>
                  <a:schemeClr val="tx1">
                    <a:lumMod val="65000"/>
                    <a:lumOff val="35000"/>
                  </a:schemeClr>
                </a:solidFill>
                <a:latin typeface="Arial"/>
                <a:cs typeface="Arial"/>
              </a:rPr>
              <a:t>Hamada, O., </a:t>
            </a:r>
            <a:r>
              <a:rPr lang="en-US" sz="1200" b="0" dirty="0" err="1">
                <a:solidFill>
                  <a:schemeClr val="tx1">
                    <a:lumMod val="65000"/>
                    <a:lumOff val="35000"/>
                  </a:schemeClr>
                </a:solidFill>
                <a:latin typeface="Arial"/>
                <a:cs typeface="Arial"/>
              </a:rPr>
              <a:t>Hiramatsu</a:t>
            </a:r>
            <a:r>
              <a:rPr lang="en-US" sz="1200" b="0" dirty="0">
                <a:solidFill>
                  <a:schemeClr val="tx1">
                    <a:lumMod val="65000"/>
                    <a:lumOff val="35000"/>
                  </a:schemeClr>
                </a:solidFill>
                <a:latin typeface="Arial"/>
                <a:cs typeface="Arial"/>
              </a:rPr>
              <a:t>, S., </a:t>
            </a:r>
            <a:r>
              <a:rPr lang="en-US" sz="1200" b="0" dirty="0" err="1">
                <a:solidFill>
                  <a:schemeClr val="tx1">
                    <a:lumMod val="65000"/>
                    <a:lumOff val="35000"/>
                  </a:schemeClr>
                </a:solidFill>
                <a:latin typeface="Arial"/>
                <a:cs typeface="Arial"/>
              </a:rPr>
              <a:t>Isagawa</a:t>
            </a:r>
            <a:r>
              <a:rPr lang="en-US" sz="1200" b="0" dirty="0">
                <a:solidFill>
                  <a:schemeClr val="tx1">
                    <a:lumMod val="65000"/>
                    <a:lumOff val="35000"/>
                  </a:schemeClr>
                </a:solidFill>
                <a:latin typeface="Arial"/>
                <a:cs typeface="Arial"/>
              </a:rPr>
              <a:t>, S., Ishimoto, S., </a:t>
            </a:r>
            <a:r>
              <a:rPr lang="en-US" sz="1200" b="0" dirty="0" err="1">
                <a:solidFill>
                  <a:schemeClr val="tx1">
                    <a:lumMod val="65000"/>
                    <a:lumOff val="35000"/>
                  </a:schemeClr>
                </a:solidFill>
                <a:latin typeface="Arial"/>
                <a:cs typeface="Arial"/>
              </a:rPr>
              <a:t>Masaike</a:t>
            </a:r>
            <a:r>
              <a:rPr lang="en-US" sz="1200" b="0" dirty="0">
                <a:solidFill>
                  <a:schemeClr val="tx1">
                    <a:lumMod val="65000"/>
                    <a:lumOff val="35000"/>
                  </a:schemeClr>
                </a:solidFill>
                <a:latin typeface="Arial"/>
                <a:cs typeface="Arial"/>
              </a:rPr>
              <a:t>, A., &amp; Morimoto, K. (1981). Analysis of deuteron NMR spectrum in propanediol for polarization measurement. </a:t>
            </a:r>
            <a:r>
              <a:rPr lang="en-US" sz="1200" b="0" i="1" dirty="0">
                <a:solidFill>
                  <a:schemeClr val="tx1">
                    <a:lumMod val="65000"/>
                    <a:lumOff val="35000"/>
                  </a:schemeClr>
                </a:solidFill>
                <a:latin typeface="Arial"/>
                <a:cs typeface="Arial"/>
              </a:rPr>
              <a:t>Nuclear Instruments and Methods in Physics Research</a:t>
            </a:r>
            <a:r>
              <a:rPr lang="en-US" sz="1200" b="0" dirty="0">
                <a:solidFill>
                  <a:schemeClr val="tx1">
                    <a:lumMod val="65000"/>
                    <a:lumOff val="35000"/>
                  </a:schemeClr>
                </a:solidFill>
                <a:latin typeface="Arial"/>
                <a:cs typeface="Arial"/>
              </a:rPr>
              <a:t>, </a:t>
            </a:r>
            <a:r>
              <a:rPr lang="en-US" sz="1200" b="0" i="1" dirty="0">
                <a:solidFill>
                  <a:schemeClr val="tx1">
                    <a:lumMod val="65000"/>
                    <a:lumOff val="35000"/>
                  </a:schemeClr>
                </a:solidFill>
                <a:latin typeface="Arial"/>
                <a:cs typeface="Arial"/>
              </a:rPr>
              <a:t>189</a:t>
            </a:r>
            <a:r>
              <a:rPr lang="en-US" sz="1200" b="0" dirty="0">
                <a:solidFill>
                  <a:schemeClr val="tx1">
                    <a:lumMod val="65000"/>
                    <a:lumOff val="35000"/>
                  </a:schemeClr>
                </a:solidFill>
                <a:latin typeface="Arial"/>
                <a:cs typeface="Arial"/>
              </a:rPr>
              <a:t>(2-3), 561–568. https://doi.org/10.1016/0029-554x(81)90443-2 </a:t>
            </a:r>
            <a:endParaRPr lang="en-US" sz="1200" b="0" dirty="0">
              <a:solidFill>
                <a:schemeClr val="tx1">
                  <a:lumMod val="65000"/>
                  <a:lumOff val="35000"/>
                </a:schemeClr>
              </a:solidFill>
              <a:cs typeface="Arial"/>
            </a:endParaRPr>
          </a:p>
          <a:p>
            <a:endParaRPr lang="en-US" sz="1200" b="0" dirty="0">
              <a:solidFill>
                <a:schemeClr val="tx1">
                  <a:lumMod val="65000"/>
                  <a:lumOff val="35000"/>
                </a:schemeClr>
              </a:solidFill>
              <a:cs typeface="Arial"/>
            </a:endParaRPr>
          </a:p>
          <a:p>
            <a:r>
              <a:rPr lang="en-US" sz="1200" b="0" dirty="0" err="1">
                <a:solidFill>
                  <a:schemeClr val="tx1">
                    <a:lumMod val="65000"/>
                    <a:lumOff val="35000"/>
                  </a:schemeClr>
                </a:solidFill>
                <a:latin typeface="Arial"/>
                <a:cs typeface="Arial"/>
              </a:rPr>
              <a:t>Kielhorn</a:t>
            </a:r>
            <a:r>
              <a:rPr lang="en-US" sz="1200" b="0" dirty="0">
                <a:solidFill>
                  <a:schemeClr val="tx1">
                    <a:lumMod val="65000"/>
                    <a:lumOff val="35000"/>
                  </a:schemeClr>
                </a:solidFill>
                <a:latin typeface="Arial"/>
                <a:cs typeface="Arial"/>
              </a:rPr>
              <a:t>, W. F. (1991). </a:t>
            </a:r>
            <a:r>
              <a:rPr lang="en-US" sz="1200" b="0" i="1" dirty="0">
                <a:solidFill>
                  <a:schemeClr val="tx1">
                    <a:lumMod val="65000"/>
                    <a:lumOff val="35000"/>
                  </a:schemeClr>
                </a:solidFill>
                <a:latin typeface="Arial"/>
                <a:cs typeface="Arial"/>
              </a:rPr>
              <a:t>A Technique for Measurement of Vector and Tensor Polarization in Solid Spin One Polarized Targets</a:t>
            </a:r>
            <a:r>
              <a:rPr lang="en-US" sz="1200" b="0" dirty="0">
                <a:solidFill>
                  <a:schemeClr val="tx1">
                    <a:lumMod val="65000"/>
                    <a:lumOff val="35000"/>
                  </a:schemeClr>
                </a:solidFill>
                <a:latin typeface="Arial"/>
                <a:cs typeface="Arial"/>
              </a:rPr>
              <a:t>. Los Alamos National Laboratory. </a:t>
            </a:r>
            <a:endParaRPr lang="en-US" sz="1200" b="0" dirty="0">
              <a:solidFill>
                <a:schemeClr val="tx1">
                  <a:lumMod val="65000"/>
                  <a:lumOff val="35000"/>
                </a:schemeClr>
              </a:solidFill>
              <a:cs typeface="Arial"/>
            </a:endParaRPr>
          </a:p>
          <a:p>
            <a:endParaRPr lang="en-US" sz="1200" b="0" dirty="0">
              <a:solidFill>
                <a:schemeClr val="tx1">
                  <a:lumMod val="65000"/>
                  <a:lumOff val="35000"/>
                </a:schemeClr>
              </a:solidFill>
              <a:cs typeface="Arial"/>
            </a:endParaRPr>
          </a:p>
          <a:p>
            <a:r>
              <a:rPr lang="en-US" sz="1200" b="0" dirty="0" err="1">
                <a:solidFill>
                  <a:schemeClr val="tx1">
                    <a:lumMod val="65000"/>
                    <a:lumOff val="35000"/>
                  </a:schemeClr>
                </a:solidFill>
                <a:latin typeface="Arial"/>
                <a:cs typeface="Arial"/>
              </a:rPr>
              <a:t>Schurko</a:t>
            </a:r>
            <a:r>
              <a:rPr lang="en-US" sz="1200" b="0" dirty="0">
                <a:solidFill>
                  <a:schemeClr val="tx1">
                    <a:lumMod val="65000"/>
                    <a:lumOff val="35000"/>
                  </a:schemeClr>
                </a:solidFill>
                <a:latin typeface="Arial"/>
                <a:cs typeface="Arial"/>
              </a:rPr>
              <a:t>. (n.d.). </a:t>
            </a:r>
            <a:r>
              <a:rPr lang="en-US" sz="1200" b="0" i="1" dirty="0">
                <a:solidFill>
                  <a:schemeClr val="tx1">
                    <a:lumMod val="65000"/>
                    <a:lumOff val="35000"/>
                  </a:schemeClr>
                </a:solidFill>
                <a:latin typeface="Arial"/>
                <a:cs typeface="Arial"/>
              </a:rPr>
              <a:t>Introduction to Solid State NMR</a:t>
            </a:r>
            <a:r>
              <a:rPr lang="en-US" sz="1200" b="0" dirty="0">
                <a:solidFill>
                  <a:schemeClr val="tx1">
                    <a:lumMod val="65000"/>
                    <a:lumOff val="35000"/>
                  </a:schemeClr>
                </a:solidFill>
                <a:latin typeface="Arial"/>
                <a:cs typeface="Arial"/>
              </a:rPr>
              <a:t>. http://www.emory.edu/NMR/web_swu/SSNMR_redor/ssnmr_schurko. </a:t>
            </a:r>
            <a:endParaRPr lang="en-US" altLang="en-US" sz="1200" b="0" dirty="0">
              <a:solidFill>
                <a:schemeClr val="tx1">
                  <a:lumMod val="65000"/>
                  <a:lumOff val="35000"/>
                </a:schemeClr>
              </a:solidFill>
              <a:latin typeface="Times New Roman" panose="02020603050405020304" pitchFamily="18" charset="0"/>
              <a:cs typeface="Times New Roman" panose="02020603050405020304" pitchFamily="18" charset="0"/>
            </a:endParaRPr>
          </a:p>
          <a:p>
            <a:pPr algn="ctr" eaLnBrk="1" hangingPunct="1"/>
            <a:r>
              <a:rPr lang="en-US" altLang="en-US" sz="1400" dirty="0">
                <a:solidFill>
                  <a:schemeClr val="tx1"/>
                </a:solidFill>
                <a:latin typeface="+mj-lt"/>
                <a:cs typeface="Times New Roman" panose="02020603050405020304" pitchFamily="18" charset="0"/>
              </a:rPr>
              <a:t>Special Thanks to Karl Slifer and Elena Long</a:t>
            </a:r>
          </a:p>
        </p:txBody>
      </p:sp>
      <p:sp>
        <p:nvSpPr>
          <p:cNvPr id="22" name="Rectangle 164">
            <a:extLst>
              <a:ext uri="{FF2B5EF4-FFF2-40B4-BE49-F238E27FC236}">
                <a16:creationId xmlns:a16="http://schemas.microsoft.com/office/drawing/2014/main" id="{CE2333B6-ABAA-4D9E-8A52-DE19B23273C3}"/>
              </a:ext>
            </a:extLst>
          </p:cNvPr>
          <p:cNvSpPr>
            <a:spLocks noChangeArrowheads="1"/>
          </p:cNvSpPr>
          <p:nvPr/>
        </p:nvSpPr>
        <p:spPr bwMode="auto">
          <a:xfrm>
            <a:off x="18830444" y="19924988"/>
            <a:ext cx="8533964" cy="1344613"/>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algn="ctr" defTabSz="3762375" eaLnBrk="1" hangingPunct="1">
              <a:defRPr/>
            </a:pPr>
            <a:r>
              <a:rPr lang="en-US" sz="3600" dirty="0">
                <a:solidFill>
                  <a:schemeClr val="bg1">
                    <a:lumMod val="85000"/>
                  </a:schemeClr>
                </a:solidFill>
                <a:latin typeface="+mn-lt"/>
                <a:cs typeface="Times New Roman" panose="02020603050405020304" pitchFamily="18" charset="0"/>
              </a:rPr>
              <a:t>Benefits and Drawbacks</a:t>
            </a:r>
          </a:p>
        </p:txBody>
      </p:sp>
      <p:sp>
        <p:nvSpPr>
          <p:cNvPr id="27" name="Rectangle 164">
            <a:extLst>
              <a:ext uri="{FF2B5EF4-FFF2-40B4-BE49-F238E27FC236}">
                <a16:creationId xmlns:a16="http://schemas.microsoft.com/office/drawing/2014/main" id="{537B3C1A-080D-4339-AC5B-70DEB03FAC75}"/>
              </a:ext>
            </a:extLst>
          </p:cNvPr>
          <p:cNvSpPr>
            <a:spLocks noChangeArrowheads="1"/>
          </p:cNvSpPr>
          <p:nvPr/>
        </p:nvSpPr>
        <p:spPr bwMode="auto">
          <a:xfrm>
            <a:off x="27979578" y="5231056"/>
            <a:ext cx="7931124" cy="1341438"/>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algn="ctr" defTabSz="3762375" eaLnBrk="1" hangingPunct="1">
              <a:defRPr/>
            </a:pPr>
            <a:r>
              <a:rPr lang="en-US" sz="3600">
                <a:solidFill>
                  <a:schemeClr val="bg1">
                    <a:lumMod val="85000"/>
                  </a:schemeClr>
                </a:solidFill>
                <a:latin typeface="+mn-lt"/>
                <a:cs typeface="Times New Roman" panose="02020603050405020304" pitchFamily="18" charset="0"/>
              </a:rPr>
              <a:t>Future Work</a:t>
            </a:r>
          </a:p>
        </p:txBody>
      </p:sp>
      <p:sp>
        <p:nvSpPr>
          <p:cNvPr id="29" name="Rectangle 28">
            <a:extLst>
              <a:ext uri="{FF2B5EF4-FFF2-40B4-BE49-F238E27FC236}">
                <a16:creationId xmlns:a16="http://schemas.microsoft.com/office/drawing/2014/main" id="{863117B6-8DDC-48CA-9746-86EC68EA4792}"/>
              </a:ext>
            </a:extLst>
          </p:cNvPr>
          <p:cNvSpPr>
            <a:spLocks noChangeArrowheads="1"/>
          </p:cNvSpPr>
          <p:nvPr/>
        </p:nvSpPr>
        <p:spPr bwMode="auto">
          <a:xfrm>
            <a:off x="665298" y="9630606"/>
            <a:ext cx="7697341" cy="11172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sz="4300" b="1">
                <a:solidFill>
                  <a:srgbClr val="FF9900"/>
                </a:solidFill>
                <a:latin typeface="Arial" panose="020B0604020202020204" pitchFamily="34" charset="0"/>
              </a:defRPr>
            </a:lvl1pPr>
            <a:lvl2pPr marL="742950" indent="-285750">
              <a:defRPr sz="4300" b="1">
                <a:solidFill>
                  <a:srgbClr val="FF9900"/>
                </a:solidFill>
                <a:latin typeface="Arial" panose="020B0604020202020204" pitchFamily="34" charset="0"/>
              </a:defRPr>
            </a:lvl2pPr>
            <a:lvl3pPr marL="1143000" indent="-228600">
              <a:defRPr sz="4300" b="1">
                <a:solidFill>
                  <a:srgbClr val="FF9900"/>
                </a:solidFill>
                <a:latin typeface="Arial" panose="020B0604020202020204" pitchFamily="34" charset="0"/>
              </a:defRPr>
            </a:lvl3pPr>
            <a:lvl4pPr marL="1600200" indent="-228600">
              <a:defRPr sz="4300" b="1">
                <a:solidFill>
                  <a:srgbClr val="FF9900"/>
                </a:solidFill>
                <a:latin typeface="Arial" panose="020B0604020202020204" pitchFamily="34" charset="0"/>
              </a:defRPr>
            </a:lvl4pPr>
            <a:lvl5pPr marL="2057400" indent="-228600">
              <a:defRPr sz="4300" b="1">
                <a:solidFill>
                  <a:srgbClr val="FF9900"/>
                </a:solidFill>
                <a:latin typeface="Arial" panose="020B0604020202020204" pitchFamily="34" charset="0"/>
              </a:defRPr>
            </a:lvl5pPr>
            <a:lvl6pPr marL="2514600" indent="-228600" eaLnBrk="0" fontAlgn="base" hangingPunct="0">
              <a:spcBef>
                <a:spcPct val="0"/>
              </a:spcBef>
              <a:spcAft>
                <a:spcPct val="0"/>
              </a:spcAft>
              <a:defRPr sz="4300" b="1">
                <a:solidFill>
                  <a:srgbClr val="FF9900"/>
                </a:solidFill>
                <a:latin typeface="Arial" panose="020B0604020202020204" pitchFamily="34" charset="0"/>
              </a:defRPr>
            </a:lvl6pPr>
            <a:lvl7pPr marL="2971800" indent="-228600" eaLnBrk="0" fontAlgn="base" hangingPunct="0">
              <a:spcBef>
                <a:spcPct val="0"/>
              </a:spcBef>
              <a:spcAft>
                <a:spcPct val="0"/>
              </a:spcAft>
              <a:defRPr sz="4300" b="1">
                <a:solidFill>
                  <a:srgbClr val="FF9900"/>
                </a:solidFill>
                <a:latin typeface="Arial" panose="020B0604020202020204" pitchFamily="34" charset="0"/>
              </a:defRPr>
            </a:lvl7pPr>
            <a:lvl8pPr marL="3429000" indent="-228600" eaLnBrk="0" fontAlgn="base" hangingPunct="0">
              <a:spcBef>
                <a:spcPct val="0"/>
              </a:spcBef>
              <a:spcAft>
                <a:spcPct val="0"/>
              </a:spcAft>
              <a:defRPr sz="4300" b="1">
                <a:solidFill>
                  <a:srgbClr val="FF9900"/>
                </a:solidFill>
                <a:latin typeface="Arial" panose="020B0604020202020204" pitchFamily="34" charset="0"/>
              </a:defRPr>
            </a:lvl8pPr>
            <a:lvl9pPr marL="3886200" indent="-228600" eaLnBrk="0" fontAlgn="base" hangingPunct="0">
              <a:spcBef>
                <a:spcPct val="0"/>
              </a:spcBef>
              <a:spcAft>
                <a:spcPct val="0"/>
              </a:spcAft>
              <a:defRPr sz="4300" b="1">
                <a:solidFill>
                  <a:srgbClr val="FF9900"/>
                </a:solidFill>
                <a:latin typeface="Arial" panose="020B0604020202020204" pitchFamily="34" charset="0"/>
              </a:defRPr>
            </a:lvl9pPr>
          </a:lstStyle>
          <a:p>
            <a:pPr algn="just"/>
            <a:r>
              <a:rPr lang="en-US" sz="2400" b="0" dirty="0">
                <a:solidFill>
                  <a:schemeClr val="tx1"/>
                </a:solidFill>
                <a:latin typeface="Arial"/>
                <a:cs typeface="Arial"/>
              </a:rPr>
              <a:t>Our understanding of subatomic particle physics is far from complete, with the “Spin Crisis” being one of many mysteries to be solved. When the spins of all the quarks in a proton are added up they only account for 1/3 of the proton's total angular momentum. High energy scattering experiments carried out at the Jefferson National Accelerator work towards solving this crisis. These experiments rely on polarized target material and work carried out here at UNH.</a:t>
            </a:r>
          </a:p>
          <a:p>
            <a:pPr algn="just" eaLnBrk="1" hangingPunct="1"/>
            <a:endParaRPr lang="en-US" sz="2400" b="0" dirty="0">
              <a:solidFill>
                <a:schemeClr val="tx1"/>
              </a:solidFill>
            </a:endParaRPr>
          </a:p>
          <a:p>
            <a:pPr algn="just" eaLnBrk="1" hangingPunct="1"/>
            <a:r>
              <a:rPr lang="en-US" sz="2400" b="0" dirty="0">
                <a:solidFill>
                  <a:schemeClr val="tx1"/>
                </a:solidFill>
              </a:rPr>
              <a:t>Knowing the polarization of a manufactured target is essential to its use. We measure the polarization of targets made at UNH using nuclear magnetic resonance (NMR).  NMR signals come from radio frequency induced nuclear spin flips in a material and provide insights into the local atomic environment. The polarization of a target is computed by comparing the NMR signal size (area) to that of a reference where the polarization is known. </a:t>
            </a:r>
          </a:p>
          <a:p>
            <a:pPr algn="just" eaLnBrk="1" hangingPunct="1"/>
            <a:r>
              <a:rPr lang="en-US" sz="2400" dirty="0">
                <a:solidFill>
                  <a:srgbClr val="0070C0"/>
                </a:solidFill>
              </a:rPr>
              <a:t>Currently, the known polarization value is calculated at thermal equilibrium (TE) where Boltzmann statistics describe the equilibrium polarization. The drawbacks to using the TE signal to calculate polarization are:</a:t>
            </a:r>
          </a:p>
          <a:p>
            <a:pPr eaLnBrk="1" hangingPunct="1"/>
            <a:endParaRPr lang="en-US" sz="1100" dirty="0">
              <a:solidFill>
                <a:srgbClr val="0070C0"/>
              </a:solidFill>
            </a:endParaRPr>
          </a:p>
          <a:p>
            <a:pPr marL="1085850" lvl="1" indent="-342900" eaLnBrk="1" hangingPunct="1">
              <a:buFont typeface="Arial" panose="020B0604020202020204" pitchFamily="34" charset="0"/>
              <a:buChar char="•"/>
            </a:pPr>
            <a:r>
              <a:rPr lang="en-US" sz="2400" b="0" dirty="0">
                <a:solidFill>
                  <a:schemeClr val="tx1"/>
                </a:solidFill>
              </a:rPr>
              <a:t>Tiny size (100x smaller than a typical signal)</a:t>
            </a:r>
          </a:p>
          <a:p>
            <a:pPr marL="1085850" lvl="1" indent="-342900" eaLnBrk="1" hangingPunct="1">
              <a:buFont typeface="Arial" panose="020B0604020202020204" pitchFamily="34" charset="0"/>
              <a:buChar char="•"/>
            </a:pPr>
            <a:r>
              <a:rPr lang="en-US" sz="2400" b="0" dirty="0">
                <a:solidFill>
                  <a:schemeClr val="tx1"/>
                </a:solidFill>
              </a:rPr>
              <a:t>Can be very noisy</a:t>
            </a:r>
          </a:p>
          <a:p>
            <a:pPr marL="1085850" lvl="1" indent="-342900" eaLnBrk="1" hangingPunct="1">
              <a:buFont typeface="Arial" panose="020B0604020202020204" pitchFamily="34" charset="0"/>
              <a:buChar char="•"/>
            </a:pPr>
            <a:r>
              <a:rPr lang="en-US" sz="2400" b="0" dirty="0">
                <a:solidFill>
                  <a:schemeClr val="tx1"/>
                </a:solidFill>
              </a:rPr>
              <a:t>Takes many days to gather</a:t>
            </a:r>
          </a:p>
          <a:p>
            <a:pPr marL="1085850" lvl="1" indent="-342900" eaLnBrk="1" hangingPunct="1">
              <a:buFont typeface="Arial" panose="020B0604020202020204" pitchFamily="34" charset="0"/>
              <a:buChar char="•"/>
            </a:pPr>
            <a:r>
              <a:rPr lang="en-US" sz="2400" b="0" dirty="0">
                <a:solidFill>
                  <a:schemeClr val="tx1"/>
                </a:solidFill>
                <a:latin typeface="Arial"/>
                <a:cs typeface="Arial"/>
              </a:rPr>
              <a:t>Requires the fridge to be at a consistent 1K and magnetic field (5T) to be stable</a:t>
            </a:r>
            <a:endParaRPr lang="en-US" sz="2400" b="0" dirty="0">
              <a:solidFill>
                <a:schemeClr val="tx1"/>
              </a:solidFill>
              <a:cs typeface="Arial"/>
            </a:endParaRPr>
          </a:p>
        </p:txBody>
      </p:sp>
      <mc:AlternateContent xmlns:mc="http://schemas.openxmlformats.org/markup-compatibility/2006">
        <mc:Choice xmlns:a14="http://schemas.microsoft.com/office/drawing/2010/main" Requires="a14">
          <p:sp>
            <p:nvSpPr>
              <p:cNvPr id="30" name="Rectangle 29">
                <a:extLst>
                  <a:ext uri="{FF2B5EF4-FFF2-40B4-BE49-F238E27FC236}">
                    <a16:creationId xmlns:a16="http://schemas.microsoft.com/office/drawing/2014/main" id="{EA1AEB30-8D26-476A-95A2-F572ECBF8881}"/>
                  </a:ext>
                </a:extLst>
              </p:cNvPr>
              <p:cNvSpPr>
                <a:spLocks noChangeArrowheads="1"/>
              </p:cNvSpPr>
              <p:nvPr/>
            </p:nvSpPr>
            <p:spPr bwMode="auto">
              <a:xfrm>
                <a:off x="8965656" y="15895187"/>
                <a:ext cx="9322343" cy="48526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sz="4300" b="1">
                    <a:solidFill>
                      <a:srgbClr val="FF9900"/>
                    </a:solidFill>
                    <a:latin typeface="Arial" panose="020B0604020202020204" pitchFamily="34" charset="0"/>
                  </a:defRPr>
                </a:lvl1pPr>
                <a:lvl2pPr marL="742950" indent="-285750">
                  <a:defRPr sz="4300" b="1">
                    <a:solidFill>
                      <a:srgbClr val="FF9900"/>
                    </a:solidFill>
                    <a:latin typeface="Arial" panose="020B0604020202020204" pitchFamily="34" charset="0"/>
                  </a:defRPr>
                </a:lvl2pPr>
                <a:lvl3pPr marL="1143000" indent="-228600">
                  <a:defRPr sz="4300" b="1">
                    <a:solidFill>
                      <a:srgbClr val="FF9900"/>
                    </a:solidFill>
                    <a:latin typeface="Arial" panose="020B0604020202020204" pitchFamily="34" charset="0"/>
                  </a:defRPr>
                </a:lvl3pPr>
                <a:lvl4pPr marL="1600200" indent="-228600">
                  <a:defRPr sz="4300" b="1">
                    <a:solidFill>
                      <a:srgbClr val="FF9900"/>
                    </a:solidFill>
                    <a:latin typeface="Arial" panose="020B0604020202020204" pitchFamily="34" charset="0"/>
                  </a:defRPr>
                </a:lvl4pPr>
                <a:lvl5pPr marL="2057400" indent="-228600">
                  <a:defRPr sz="4300" b="1">
                    <a:solidFill>
                      <a:srgbClr val="FF9900"/>
                    </a:solidFill>
                    <a:latin typeface="Arial" panose="020B0604020202020204" pitchFamily="34" charset="0"/>
                  </a:defRPr>
                </a:lvl5pPr>
                <a:lvl6pPr marL="2514600" indent="-228600" eaLnBrk="0" fontAlgn="base" hangingPunct="0">
                  <a:spcBef>
                    <a:spcPct val="0"/>
                  </a:spcBef>
                  <a:spcAft>
                    <a:spcPct val="0"/>
                  </a:spcAft>
                  <a:defRPr sz="4300" b="1">
                    <a:solidFill>
                      <a:srgbClr val="FF9900"/>
                    </a:solidFill>
                    <a:latin typeface="Arial" panose="020B0604020202020204" pitchFamily="34" charset="0"/>
                  </a:defRPr>
                </a:lvl6pPr>
                <a:lvl7pPr marL="2971800" indent="-228600" eaLnBrk="0" fontAlgn="base" hangingPunct="0">
                  <a:spcBef>
                    <a:spcPct val="0"/>
                  </a:spcBef>
                  <a:spcAft>
                    <a:spcPct val="0"/>
                  </a:spcAft>
                  <a:defRPr sz="4300" b="1">
                    <a:solidFill>
                      <a:srgbClr val="FF9900"/>
                    </a:solidFill>
                    <a:latin typeface="Arial" panose="020B0604020202020204" pitchFamily="34" charset="0"/>
                  </a:defRPr>
                </a:lvl7pPr>
                <a:lvl8pPr marL="3429000" indent="-228600" eaLnBrk="0" fontAlgn="base" hangingPunct="0">
                  <a:spcBef>
                    <a:spcPct val="0"/>
                  </a:spcBef>
                  <a:spcAft>
                    <a:spcPct val="0"/>
                  </a:spcAft>
                  <a:defRPr sz="4300" b="1">
                    <a:solidFill>
                      <a:srgbClr val="FF9900"/>
                    </a:solidFill>
                    <a:latin typeface="Arial" panose="020B0604020202020204" pitchFamily="34" charset="0"/>
                  </a:defRPr>
                </a:lvl8pPr>
                <a:lvl9pPr marL="3886200" indent="-228600" eaLnBrk="0" fontAlgn="base" hangingPunct="0">
                  <a:spcBef>
                    <a:spcPct val="0"/>
                  </a:spcBef>
                  <a:spcAft>
                    <a:spcPct val="0"/>
                  </a:spcAft>
                  <a:defRPr sz="4300" b="1">
                    <a:solidFill>
                      <a:srgbClr val="FF9900"/>
                    </a:solidFill>
                    <a:latin typeface="Arial" panose="020B0604020202020204" pitchFamily="34" charset="0"/>
                  </a:defRPr>
                </a:lvl9pPr>
              </a:lstStyle>
              <a:p>
                <a:pPr algn="just" eaLnBrk="1" hangingPunct="1"/>
                <a:r>
                  <a:rPr lang="en-US" altLang="en-US" sz="2400" b="0" dirty="0">
                    <a:solidFill>
                      <a:srgbClr val="000000"/>
                    </a:solidFill>
                    <a:latin typeface="+mj-lt"/>
                    <a:cs typeface="Times New Roman" panose="02020603050405020304" pitchFamily="18" charset="0"/>
                  </a:rPr>
                  <a:t>Unlike the TE area method the ratio method uses the notion that </a:t>
                </a:r>
                <a:r>
                  <a:rPr lang="en-US" altLang="en-US" sz="2400" dirty="0">
                    <a:solidFill>
                      <a:srgbClr val="0070C0"/>
                    </a:solidFill>
                    <a:latin typeface="+mj-lt"/>
                    <a:cs typeface="Times New Roman" panose="02020603050405020304" pitchFamily="18" charset="0"/>
                  </a:rPr>
                  <a:t>the</a:t>
                </a:r>
                <a:r>
                  <a:rPr lang="en-US" altLang="en-US" sz="2400" b="0" dirty="0">
                    <a:solidFill>
                      <a:srgbClr val="000000"/>
                    </a:solidFill>
                    <a:latin typeface="+mj-lt"/>
                    <a:cs typeface="Times New Roman" panose="02020603050405020304" pitchFamily="18" charset="0"/>
                  </a:rPr>
                  <a:t> </a:t>
                </a:r>
                <a:r>
                  <a:rPr lang="en-US" altLang="en-US" sz="2400" dirty="0">
                    <a:solidFill>
                      <a:srgbClr val="0070C0"/>
                    </a:solidFill>
                    <a:latin typeface="+mj-lt"/>
                    <a:cs typeface="Times New Roman" panose="02020603050405020304" pitchFamily="18" charset="0"/>
                  </a:rPr>
                  <a:t>ratio of spin state transitions should be related to the overall polarization</a:t>
                </a:r>
                <a:r>
                  <a:rPr lang="en-US" altLang="en-US" sz="2400" b="0" dirty="0">
                    <a:solidFill>
                      <a:srgbClr val="000000"/>
                    </a:solidFill>
                    <a:latin typeface="+mj-lt"/>
                    <a:cs typeface="Times New Roman" panose="02020603050405020304" pitchFamily="18" charset="0"/>
                  </a:rPr>
                  <a:t>. Measuring from the tip of one peak to the base of its adjacent shoulder, allow for the ratio of populations to be defined:</a:t>
                </a:r>
              </a:p>
              <a:p>
                <a:pPr algn="just" eaLnBrk="1" hangingPunct="1"/>
                <a14:m>
                  <m:oMathPara xmlns:m="http://schemas.openxmlformats.org/officeDocument/2006/math">
                    <m:oMathParaPr>
                      <m:jc m:val="centerGroup"/>
                    </m:oMathParaPr>
                    <m:oMath xmlns:m="http://schemas.openxmlformats.org/officeDocument/2006/math">
                      <m:r>
                        <a:rPr lang="en-US" altLang="en-US" sz="2400" b="0" i="1" smtClean="0">
                          <a:solidFill>
                            <a:srgbClr val="000000"/>
                          </a:solidFill>
                          <a:latin typeface="Cambria Math" panose="02040503050406030204" pitchFamily="18" charset="0"/>
                          <a:cs typeface="Times New Roman" panose="02020603050405020304" pitchFamily="18" charset="0"/>
                        </a:rPr>
                        <m:t>𝑅</m:t>
                      </m:r>
                      <m:r>
                        <a:rPr lang="en-US" altLang="en-US" sz="2400" b="0" i="1" smtClean="0">
                          <a:solidFill>
                            <a:srgbClr val="000000"/>
                          </a:solidFill>
                          <a:latin typeface="Cambria Math" panose="02040503050406030204" pitchFamily="18" charset="0"/>
                          <a:cs typeface="Times New Roman" panose="02020603050405020304" pitchFamily="18" charset="0"/>
                        </a:rPr>
                        <m:t>=</m:t>
                      </m:r>
                      <m:f>
                        <m:fPr>
                          <m:ctrlPr>
                            <a:rPr lang="en-US" altLang="en-US" sz="2400" b="0" i="1" smtClean="0">
                              <a:solidFill>
                                <a:srgbClr val="000000"/>
                              </a:solidFill>
                              <a:latin typeface="Cambria Math" panose="02040503050406030204" pitchFamily="18" charset="0"/>
                              <a:cs typeface="Times New Roman" panose="02020603050405020304" pitchFamily="18" charset="0"/>
                            </a:rPr>
                          </m:ctrlPr>
                        </m:fPr>
                        <m:num>
                          <m:r>
                            <a:rPr lang="en-US" altLang="en-US" sz="2400" b="0" i="1" smtClean="0">
                              <a:solidFill>
                                <a:srgbClr val="000000"/>
                              </a:solidFill>
                              <a:latin typeface="Cambria Math" panose="02040503050406030204" pitchFamily="18" charset="0"/>
                              <a:cs typeface="Times New Roman" panose="02020603050405020304" pitchFamily="18" charset="0"/>
                            </a:rPr>
                            <m:t>𝐼</m:t>
                          </m:r>
                          <m:r>
                            <a:rPr lang="en-US" altLang="en-US" sz="2400" b="0" i="1" smtClean="0">
                              <a:solidFill>
                                <a:srgbClr val="000000"/>
                              </a:solidFill>
                              <a:latin typeface="Cambria Math" panose="02040503050406030204" pitchFamily="18" charset="0"/>
                              <a:cs typeface="Times New Roman" panose="02020603050405020304" pitchFamily="18" charset="0"/>
                            </a:rPr>
                            <m:t>+</m:t>
                          </m:r>
                        </m:num>
                        <m:den>
                          <m:r>
                            <a:rPr lang="en-US" altLang="en-US" sz="2400" b="0" i="1" smtClean="0">
                              <a:solidFill>
                                <a:srgbClr val="000000"/>
                              </a:solidFill>
                              <a:latin typeface="Cambria Math" panose="02040503050406030204" pitchFamily="18" charset="0"/>
                              <a:cs typeface="Times New Roman" panose="02020603050405020304" pitchFamily="18" charset="0"/>
                            </a:rPr>
                            <m:t>𝐼</m:t>
                          </m:r>
                          <m:r>
                            <a:rPr lang="en-US" altLang="en-US" sz="2400" b="0" i="1" smtClean="0">
                              <a:solidFill>
                                <a:srgbClr val="000000"/>
                              </a:solidFill>
                              <a:latin typeface="Cambria Math" panose="02040503050406030204" pitchFamily="18" charset="0"/>
                              <a:cs typeface="Times New Roman" panose="02020603050405020304" pitchFamily="18" charset="0"/>
                            </a:rPr>
                            <m:t>−</m:t>
                          </m:r>
                        </m:den>
                      </m:f>
                    </m:oMath>
                  </m:oMathPara>
                </a14:m>
                <a:endParaRPr lang="en-US" altLang="en-US" sz="2400" b="0" dirty="0">
                  <a:solidFill>
                    <a:srgbClr val="000000"/>
                  </a:solidFill>
                  <a:latin typeface="+mj-lt"/>
                  <a:cs typeface="Times New Roman" panose="02020603050405020304" pitchFamily="18" charset="0"/>
                </a:endParaRPr>
              </a:p>
              <a:p>
                <a:pPr algn="just" eaLnBrk="1" hangingPunct="1"/>
                <a:r>
                  <a:rPr lang="en-US" altLang="en-US" sz="2400" b="0" dirty="0">
                    <a:solidFill>
                      <a:srgbClr val="000000"/>
                    </a:solidFill>
                    <a:latin typeface="+mj-lt"/>
                    <a:cs typeface="Times New Roman" panose="02020603050405020304" pitchFamily="18" charset="0"/>
                  </a:rPr>
                  <a:t>And the samples vector polarization as:</a:t>
                </a:r>
              </a:p>
              <a:p>
                <a:pPr algn="just" eaLnBrk="1" hangingPunct="1"/>
                <a14:m>
                  <m:oMathPara xmlns:m="http://schemas.openxmlformats.org/officeDocument/2006/math">
                    <m:oMathParaPr>
                      <m:jc m:val="centerGroup"/>
                    </m:oMathParaPr>
                    <m:oMath xmlns:m="http://schemas.openxmlformats.org/officeDocument/2006/math">
                      <m:sSub>
                        <m:sSubPr>
                          <m:ctrlPr>
                            <a:rPr lang="en-US" altLang="en-US" sz="2400" b="0" i="1" smtClean="0">
                              <a:solidFill>
                                <a:srgbClr val="000000"/>
                              </a:solidFill>
                              <a:latin typeface="Cambria Math" panose="02040503050406030204" pitchFamily="18" charset="0"/>
                              <a:cs typeface="Times New Roman" panose="02020603050405020304" pitchFamily="18" charset="0"/>
                            </a:rPr>
                          </m:ctrlPr>
                        </m:sSubPr>
                        <m:e>
                          <m:r>
                            <a:rPr lang="en-US" altLang="en-US" sz="2400" b="0" i="1" smtClean="0">
                              <a:solidFill>
                                <a:srgbClr val="000000"/>
                              </a:solidFill>
                              <a:latin typeface="Cambria Math" panose="02040503050406030204" pitchFamily="18" charset="0"/>
                              <a:cs typeface="Times New Roman" panose="02020603050405020304" pitchFamily="18" charset="0"/>
                            </a:rPr>
                            <m:t>𝑃</m:t>
                          </m:r>
                        </m:e>
                        <m:sub>
                          <m:r>
                            <a:rPr lang="en-US" altLang="en-US" sz="2400" b="0" i="1" smtClean="0">
                              <a:solidFill>
                                <a:srgbClr val="000000"/>
                              </a:solidFill>
                              <a:latin typeface="Cambria Math" panose="02040503050406030204" pitchFamily="18" charset="0"/>
                              <a:cs typeface="Times New Roman" panose="02020603050405020304" pitchFamily="18" charset="0"/>
                            </a:rPr>
                            <m:t>𝑧</m:t>
                          </m:r>
                        </m:sub>
                      </m:sSub>
                      <m:r>
                        <a:rPr lang="en-US" altLang="en-US" sz="2400" b="0" i="0" smtClean="0">
                          <a:solidFill>
                            <a:srgbClr val="000000"/>
                          </a:solidFill>
                          <a:latin typeface="Cambria Math" panose="02040503050406030204" pitchFamily="18" charset="0"/>
                          <a:cs typeface="Times New Roman" panose="02020603050405020304" pitchFamily="18" charset="0"/>
                        </a:rPr>
                        <m:t>=</m:t>
                      </m:r>
                      <m:f>
                        <m:fPr>
                          <m:ctrlPr>
                            <a:rPr lang="en-US" altLang="en-US" sz="2400" b="0" i="1" smtClean="0">
                              <a:solidFill>
                                <a:srgbClr val="000000"/>
                              </a:solidFill>
                              <a:latin typeface="Cambria Math" panose="02040503050406030204" pitchFamily="18" charset="0"/>
                              <a:cs typeface="Times New Roman" panose="02020603050405020304" pitchFamily="18" charset="0"/>
                            </a:rPr>
                          </m:ctrlPr>
                        </m:fPr>
                        <m:num>
                          <m:sSup>
                            <m:sSupPr>
                              <m:ctrlPr>
                                <a:rPr lang="en-US" altLang="en-US" sz="2400" b="0" i="1" smtClean="0">
                                  <a:solidFill>
                                    <a:srgbClr val="000000"/>
                                  </a:solidFill>
                                  <a:latin typeface="Cambria Math" panose="02040503050406030204" pitchFamily="18" charset="0"/>
                                  <a:cs typeface="Times New Roman" panose="02020603050405020304" pitchFamily="18" charset="0"/>
                                </a:rPr>
                              </m:ctrlPr>
                            </m:sSupPr>
                            <m:e>
                              <m:r>
                                <a:rPr lang="en-US" altLang="en-US" sz="2400" b="0" i="1" smtClean="0">
                                  <a:solidFill>
                                    <a:srgbClr val="000000"/>
                                  </a:solidFill>
                                  <a:latin typeface="Cambria Math" panose="02040503050406030204" pitchFamily="18" charset="0"/>
                                  <a:cs typeface="Times New Roman" panose="02020603050405020304" pitchFamily="18" charset="0"/>
                                </a:rPr>
                                <m:t>𝑅</m:t>
                              </m:r>
                            </m:e>
                            <m:sup>
                              <m:r>
                                <a:rPr lang="en-US" altLang="en-US" sz="2400" b="0" i="1" smtClean="0">
                                  <a:solidFill>
                                    <a:srgbClr val="000000"/>
                                  </a:solidFill>
                                  <a:latin typeface="Cambria Math" panose="02040503050406030204" pitchFamily="18" charset="0"/>
                                  <a:cs typeface="Times New Roman" panose="02020603050405020304" pitchFamily="18" charset="0"/>
                                </a:rPr>
                                <m:t>2</m:t>
                              </m:r>
                            </m:sup>
                          </m:sSup>
                          <m:r>
                            <a:rPr lang="en-US" altLang="en-US" sz="2400" b="0" i="1" smtClean="0">
                              <a:solidFill>
                                <a:srgbClr val="000000"/>
                              </a:solidFill>
                              <a:latin typeface="Cambria Math" panose="02040503050406030204" pitchFamily="18" charset="0"/>
                              <a:cs typeface="Times New Roman" panose="02020603050405020304" pitchFamily="18" charset="0"/>
                            </a:rPr>
                            <m:t>−1</m:t>
                          </m:r>
                        </m:num>
                        <m:den>
                          <m:sSup>
                            <m:sSupPr>
                              <m:ctrlPr>
                                <a:rPr lang="en-US" altLang="en-US" sz="2400" b="0" i="1" smtClean="0">
                                  <a:solidFill>
                                    <a:srgbClr val="000000"/>
                                  </a:solidFill>
                                  <a:latin typeface="Cambria Math" panose="02040503050406030204" pitchFamily="18" charset="0"/>
                                  <a:cs typeface="Times New Roman" panose="02020603050405020304" pitchFamily="18" charset="0"/>
                                </a:rPr>
                              </m:ctrlPr>
                            </m:sSupPr>
                            <m:e>
                              <m:r>
                                <a:rPr lang="en-US" altLang="en-US" sz="2400" b="0" i="1" smtClean="0">
                                  <a:solidFill>
                                    <a:srgbClr val="000000"/>
                                  </a:solidFill>
                                  <a:latin typeface="Cambria Math" panose="02040503050406030204" pitchFamily="18" charset="0"/>
                                  <a:cs typeface="Times New Roman" panose="02020603050405020304" pitchFamily="18" charset="0"/>
                                </a:rPr>
                                <m:t>𝑅</m:t>
                              </m:r>
                            </m:e>
                            <m:sup>
                              <m:r>
                                <a:rPr lang="en-US" altLang="en-US" sz="2400" b="0" i="1" smtClean="0">
                                  <a:solidFill>
                                    <a:srgbClr val="000000"/>
                                  </a:solidFill>
                                  <a:latin typeface="Cambria Math" panose="02040503050406030204" pitchFamily="18" charset="0"/>
                                  <a:cs typeface="Times New Roman" panose="02020603050405020304" pitchFamily="18" charset="0"/>
                                </a:rPr>
                                <m:t>2</m:t>
                              </m:r>
                            </m:sup>
                          </m:sSup>
                          <m:r>
                            <a:rPr lang="en-US" altLang="en-US" sz="2400" b="0" i="1" smtClean="0">
                              <a:solidFill>
                                <a:srgbClr val="000000"/>
                              </a:solidFill>
                              <a:latin typeface="Cambria Math" panose="02040503050406030204" pitchFamily="18" charset="0"/>
                              <a:cs typeface="Times New Roman" panose="02020603050405020304" pitchFamily="18" charset="0"/>
                            </a:rPr>
                            <m:t>+</m:t>
                          </m:r>
                          <m:r>
                            <a:rPr lang="en-US" altLang="en-US" sz="2400" b="0" i="1" smtClean="0">
                              <a:solidFill>
                                <a:srgbClr val="000000"/>
                              </a:solidFill>
                              <a:latin typeface="Cambria Math" panose="02040503050406030204" pitchFamily="18" charset="0"/>
                              <a:cs typeface="Times New Roman" panose="02020603050405020304" pitchFamily="18" charset="0"/>
                            </a:rPr>
                            <m:t>𝑅</m:t>
                          </m:r>
                          <m:r>
                            <a:rPr lang="en-US" altLang="en-US" sz="2400" b="0" i="1" smtClean="0">
                              <a:solidFill>
                                <a:srgbClr val="000000"/>
                              </a:solidFill>
                              <a:latin typeface="Cambria Math" panose="02040503050406030204" pitchFamily="18" charset="0"/>
                              <a:cs typeface="Times New Roman" panose="02020603050405020304" pitchFamily="18" charset="0"/>
                            </a:rPr>
                            <m:t>+1</m:t>
                          </m:r>
                        </m:den>
                      </m:f>
                    </m:oMath>
                  </m:oMathPara>
                </a14:m>
                <a:endParaRPr lang="en-US" altLang="en-US" sz="2400" b="0" dirty="0">
                  <a:solidFill>
                    <a:srgbClr val="000000"/>
                  </a:solidFill>
                  <a:latin typeface="+mj-lt"/>
                  <a:cs typeface="Times New Roman" panose="02020603050405020304" pitchFamily="18" charset="0"/>
                </a:endParaRPr>
              </a:p>
              <a:p>
                <a:pPr algn="just" eaLnBrk="1" hangingPunct="1"/>
                <a:r>
                  <a:rPr lang="en-US" altLang="en-US" sz="2400" b="0" dirty="0">
                    <a:solidFill>
                      <a:srgbClr val="000000"/>
                    </a:solidFill>
                    <a:latin typeface="+mj-lt"/>
                    <a:cs typeface="Times New Roman" panose="02020603050405020304" pitchFamily="18" charset="0"/>
                  </a:rPr>
                  <a:t>Comparing the polarization results of the ratio method to the given TE area method for 2 sample data sets yielded the following results:</a:t>
                </a:r>
              </a:p>
            </p:txBody>
          </p:sp>
        </mc:Choice>
        <mc:Fallback>
          <p:sp>
            <p:nvSpPr>
              <p:cNvPr id="30" name="Rectangle 29">
                <a:extLst>
                  <a:ext uri="{FF2B5EF4-FFF2-40B4-BE49-F238E27FC236}">
                    <a16:creationId xmlns:a16="http://schemas.microsoft.com/office/drawing/2014/main" id="{EA1AEB30-8D26-476A-95A2-F572ECBF8881}"/>
                  </a:ext>
                </a:extLst>
              </p:cNvPr>
              <p:cNvSpPr>
                <a:spLocks noRot="1" noChangeAspect="1" noMove="1" noResize="1" noEditPoints="1" noAdjustHandles="1" noChangeArrowheads="1" noChangeShapeType="1" noTextEdit="1"/>
              </p:cNvSpPr>
              <p:nvPr/>
            </p:nvSpPr>
            <p:spPr bwMode="auto">
              <a:xfrm>
                <a:off x="8965656" y="15895187"/>
                <a:ext cx="9322343" cy="4852675"/>
              </a:xfrm>
              <a:prstGeom prst="rect">
                <a:avLst/>
              </a:prstGeom>
              <a:blipFill>
                <a:blip r:embed="rId3"/>
                <a:stretch>
                  <a:fillRect l="-1046" t="-878" r="-981" b="-1882"/>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38" name="Rectangle 37">
            <a:extLst>
              <a:ext uri="{FF2B5EF4-FFF2-40B4-BE49-F238E27FC236}">
                <a16:creationId xmlns:a16="http://schemas.microsoft.com/office/drawing/2014/main" id="{863DD0F5-D101-4B24-B2B8-61B3C245FC24}"/>
              </a:ext>
            </a:extLst>
          </p:cNvPr>
          <p:cNvSpPr>
            <a:spLocks noChangeArrowheads="1"/>
          </p:cNvSpPr>
          <p:nvPr/>
        </p:nvSpPr>
        <p:spPr bwMode="auto">
          <a:xfrm>
            <a:off x="27879144" y="6745570"/>
            <a:ext cx="819049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4300" b="1">
                <a:solidFill>
                  <a:srgbClr val="FF9900"/>
                </a:solidFill>
                <a:latin typeface="Arial" panose="020B0604020202020204" pitchFamily="34" charset="0"/>
              </a:defRPr>
            </a:lvl1pPr>
            <a:lvl2pPr marL="742950" indent="-285750">
              <a:defRPr sz="4300" b="1">
                <a:solidFill>
                  <a:srgbClr val="FF9900"/>
                </a:solidFill>
                <a:latin typeface="Arial" panose="020B0604020202020204" pitchFamily="34" charset="0"/>
              </a:defRPr>
            </a:lvl2pPr>
            <a:lvl3pPr marL="1143000" indent="-228600">
              <a:defRPr sz="4300" b="1">
                <a:solidFill>
                  <a:srgbClr val="FF9900"/>
                </a:solidFill>
                <a:latin typeface="Arial" panose="020B0604020202020204" pitchFamily="34" charset="0"/>
              </a:defRPr>
            </a:lvl3pPr>
            <a:lvl4pPr marL="1600200" indent="-228600">
              <a:defRPr sz="4300" b="1">
                <a:solidFill>
                  <a:srgbClr val="FF9900"/>
                </a:solidFill>
                <a:latin typeface="Arial" panose="020B0604020202020204" pitchFamily="34" charset="0"/>
              </a:defRPr>
            </a:lvl4pPr>
            <a:lvl5pPr marL="2057400" indent="-228600">
              <a:defRPr sz="4300" b="1">
                <a:solidFill>
                  <a:srgbClr val="FF9900"/>
                </a:solidFill>
                <a:latin typeface="Arial" panose="020B0604020202020204" pitchFamily="34" charset="0"/>
              </a:defRPr>
            </a:lvl5pPr>
            <a:lvl6pPr marL="2514600" indent="-228600" eaLnBrk="0" fontAlgn="base" hangingPunct="0">
              <a:spcBef>
                <a:spcPct val="0"/>
              </a:spcBef>
              <a:spcAft>
                <a:spcPct val="0"/>
              </a:spcAft>
              <a:defRPr sz="4300" b="1">
                <a:solidFill>
                  <a:srgbClr val="FF9900"/>
                </a:solidFill>
                <a:latin typeface="Arial" panose="020B0604020202020204" pitchFamily="34" charset="0"/>
              </a:defRPr>
            </a:lvl6pPr>
            <a:lvl7pPr marL="2971800" indent="-228600" eaLnBrk="0" fontAlgn="base" hangingPunct="0">
              <a:spcBef>
                <a:spcPct val="0"/>
              </a:spcBef>
              <a:spcAft>
                <a:spcPct val="0"/>
              </a:spcAft>
              <a:defRPr sz="4300" b="1">
                <a:solidFill>
                  <a:srgbClr val="FF9900"/>
                </a:solidFill>
                <a:latin typeface="Arial" panose="020B0604020202020204" pitchFamily="34" charset="0"/>
              </a:defRPr>
            </a:lvl7pPr>
            <a:lvl8pPr marL="3429000" indent="-228600" eaLnBrk="0" fontAlgn="base" hangingPunct="0">
              <a:spcBef>
                <a:spcPct val="0"/>
              </a:spcBef>
              <a:spcAft>
                <a:spcPct val="0"/>
              </a:spcAft>
              <a:defRPr sz="4300" b="1">
                <a:solidFill>
                  <a:srgbClr val="FF9900"/>
                </a:solidFill>
                <a:latin typeface="Arial" panose="020B0604020202020204" pitchFamily="34" charset="0"/>
              </a:defRPr>
            </a:lvl8pPr>
            <a:lvl9pPr marL="3886200" indent="-228600" eaLnBrk="0" fontAlgn="base" hangingPunct="0">
              <a:spcBef>
                <a:spcPct val="0"/>
              </a:spcBef>
              <a:spcAft>
                <a:spcPct val="0"/>
              </a:spcAft>
              <a:defRPr sz="4300" b="1">
                <a:solidFill>
                  <a:srgbClr val="FF9900"/>
                </a:solidFill>
                <a:latin typeface="Arial" panose="020B0604020202020204" pitchFamily="34" charset="0"/>
              </a:defRPr>
            </a:lvl9pPr>
          </a:lstStyle>
          <a:p>
            <a:pPr algn="just" eaLnBrk="1" hangingPunct="1"/>
            <a:r>
              <a:rPr lang="en-US" altLang="en-US" sz="2400" b="0" dirty="0">
                <a:solidFill>
                  <a:srgbClr val="000000"/>
                </a:solidFill>
                <a:latin typeface="+mj-lt"/>
                <a:cs typeface="Times New Roman" panose="02020603050405020304" pitchFamily="18" charset="0"/>
              </a:rPr>
              <a:t>Current work is focusing on using the</a:t>
            </a:r>
            <a:r>
              <a:rPr lang="en-US" altLang="en-US" sz="2400" dirty="0">
                <a:solidFill>
                  <a:srgbClr val="000000"/>
                </a:solidFill>
                <a:latin typeface="+mj-lt"/>
                <a:cs typeface="Times New Roman" panose="02020603050405020304" pitchFamily="18" charset="0"/>
              </a:rPr>
              <a:t> </a:t>
            </a:r>
            <a:r>
              <a:rPr lang="en-US" altLang="en-US" sz="2400" i="1" dirty="0">
                <a:solidFill>
                  <a:srgbClr val="0070C0"/>
                </a:solidFill>
                <a:latin typeface="+mj-lt"/>
                <a:cs typeface="Times New Roman" panose="02020603050405020304" pitchFamily="18" charset="0"/>
              </a:rPr>
              <a:t>areas</a:t>
            </a:r>
            <a:r>
              <a:rPr lang="en-US" altLang="en-US" sz="2400" dirty="0">
                <a:solidFill>
                  <a:srgbClr val="0070C0"/>
                </a:solidFill>
                <a:latin typeface="+mj-lt"/>
                <a:cs typeface="Times New Roman" panose="02020603050405020304" pitchFamily="18" charset="0"/>
              </a:rPr>
              <a:t> of the spin populations to extract the ratio</a:t>
            </a:r>
            <a:r>
              <a:rPr lang="en-US" altLang="en-US" sz="2400" b="0" dirty="0">
                <a:solidFill>
                  <a:srgbClr val="0070C0"/>
                </a:solidFill>
                <a:latin typeface="+mj-lt"/>
                <a:cs typeface="Times New Roman" panose="02020603050405020304" pitchFamily="18" charset="0"/>
              </a:rPr>
              <a:t>.</a:t>
            </a:r>
            <a:r>
              <a:rPr lang="en-US" altLang="en-US" sz="2400" b="0" dirty="0">
                <a:solidFill>
                  <a:srgbClr val="000000"/>
                </a:solidFill>
                <a:latin typeface="+mj-lt"/>
                <a:cs typeface="Times New Roman" panose="02020603050405020304" pitchFamily="18" charset="0"/>
              </a:rPr>
              <a:t> This method is more robust to:</a:t>
            </a:r>
          </a:p>
          <a:p>
            <a:pPr marL="1485900" lvl="2" indent="-342900" algn="just" eaLnBrk="1" hangingPunct="1">
              <a:buFont typeface="Arial" panose="020B0604020202020204" pitchFamily="34" charset="0"/>
              <a:buChar char="•"/>
            </a:pPr>
            <a:r>
              <a:rPr lang="en-US" altLang="en-US" sz="2400" b="0" dirty="0">
                <a:solidFill>
                  <a:srgbClr val="000000"/>
                </a:solidFill>
                <a:latin typeface="+mj-lt"/>
                <a:cs typeface="Times New Roman" panose="02020603050405020304" pitchFamily="18" charset="0"/>
              </a:rPr>
              <a:t> </a:t>
            </a:r>
            <a:r>
              <a:rPr lang="en-US" altLang="en-US" sz="2400" b="0" dirty="0">
                <a:solidFill>
                  <a:srgbClr val="000000"/>
                </a:solidFill>
                <a:cs typeface="Times New Roman" panose="02020603050405020304" pitchFamily="18" charset="0"/>
              </a:rPr>
              <a:t>changing magnetic fields</a:t>
            </a:r>
          </a:p>
          <a:p>
            <a:pPr marL="1485900" lvl="2" indent="-342900" algn="just" eaLnBrk="1" hangingPunct="1">
              <a:buFont typeface="Arial" panose="020B0604020202020204" pitchFamily="34" charset="0"/>
              <a:buChar char="•"/>
            </a:pPr>
            <a:r>
              <a:rPr lang="en-US" altLang="en-US" sz="2400" b="0" dirty="0">
                <a:solidFill>
                  <a:srgbClr val="000000"/>
                </a:solidFill>
                <a:cs typeface="Times New Roman" panose="02020603050405020304" pitchFamily="18" charset="0"/>
              </a:rPr>
              <a:t> q-meter tuning</a:t>
            </a:r>
          </a:p>
          <a:p>
            <a:pPr marL="1485900" lvl="2" indent="-342900" algn="just" eaLnBrk="1" hangingPunct="1">
              <a:buFont typeface="Arial" panose="020B0604020202020204" pitchFamily="34" charset="0"/>
              <a:buChar char="•"/>
            </a:pPr>
            <a:r>
              <a:rPr lang="en-US" altLang="en-US" sz="2400" b="0" dirty="0">
                <a:solidFill>
                  <a:srgbClr val="000000"/>
                </a:solidFill>
                <a:cs typeface="Times New Roman" panose="02020603050405020304" pitchFamily="18" charset="0"/>
              </a:rPr>
              <a:t> gaussian blurring</a:t>
            </a:r>
          </a:p>
          <a:p>
            <a:pPr marL="1485900" lvl="2" indent="-342900" algn="just" eaLnBrk="1" hangingPunct="1">
              <a:buFont typeface="Arial" panose="020B0604020202020204" pitchFamily="34" charset="0"/>
              <a:buChar char="•"/>
            </a:pPr>
            <a:endParaRPr lang="en-US" altLang="en-US" sz="2400" b="0" dirty="0">
              <a:solidFill>
                <a:srgbClr val="000000"/>
              </a:solidFill>
              <a:cs typeface="Times New Roman" panose="02020603050405020304" pitchFamily="18" charset="0"/>
            </a:endParaRPr>
          </a:p>
          <a:p>
            <a:pPr algn="just" eaLnBrk="1" hangingPunct="1"/>
            <a:r>
              <a:rPr lang="en-US" altLang="en-US" sz="2400" b="0" dirty="0">
                <a:solidFill>
                  <a:srgbClr val="000000"/>
                </a:solidFill>
                <a:cs typeface="Times New Roman" panose="02020603050405020304" pitchFamily="18" charset="0"/>
              </a:rPr>
              <a:t>This is done through assuming the </a:t>
            </a:r>
            <a:r>
              <a:rPr lang="en-US" altLang="en-US" sz="2400" dirty="0">
                <a:solidFill>
                  <a:srgbClr val="0070C0"/>
                </a:solidFill>
                <a:cs typeface="Times New Roman" panose="02020603050405020304" pitchFamily="18" charset="0"/>
              </a:rPr>
              <a:t>signal must be symmetric, flipped, and scaled.</a:t>
            </a:r>
            <a:r>
              <a:rPr lang="en-US" altLang="en-US" sz="2400" dirty="0">
                <a:solidFill>
                  <a:srgbClr val="000000"/>
                </a:solidFill>
                <a:cs typeface="Times New Roman" panose="02020603050405020304" pitchFamily="18" charset="0"/>
              </a:rPr>
              <a:t> </a:t>
            </a:r>
            <a:r>
              <a:rPr lang="en-US" altLang="en-US" sz="2400" b="0" dirty="0">
                <a:solidFill>
                  <a:srgbClr val="000000"/>
                </a:solidFill>
                <a:cs typeface="Times New Roman" panose="02020603050405020304" pitchFamily="18" charset="0"/>
              </a:rPr>
              <a:t>Extracting the individual spin population curves from the NMR signal has been done, and preliminary results show polarization agreement with the TE area method immediately after the microwave system is turned off.</a:t>
            </a:r>
            <a:endParaRPr lang="en-US" altLang="en-US" sz="2400" b="0" dirty="0">
              <a:solidFill>
                <a:srgbClr val="000000"/>
              </a:solidFill>
              <a:latin typeface="+mj-lt"/>
              <a:cs typeface="Times New Roman" panose="02020603050405020304" pitchFamily="18" charset="0"/>
            </a:endParaRPr>
          </a:p>
          <a:p>
            <a:pPr eaLnBrk="1" hangingPunct="1"/>
            <a:endParaRPr lang="en-US" altLang="en-US" sz="2400" b="0" dirty="0">
              <a:solidFill>
                <a:srgbClr val="000000"/>
              </a:solidFill>
              <a:latin typeface="+mj-lt"/>
              <a:cs typeface="Times New Roman" panose="02020603050405020304" pitchFamily="18" charset="0"/>
            </a:endParaRPr>
          </a:p>
        </p:txBody>
      </p:sp>
      <p:sp>
        <p:nvSpPr>
          <p:cNvPr id="43" name="Rectangle 42">
            <a:extLst>
              <a:ext uri="{FF2B5EF4-FFF2-40B4-BE49-F238E27FC236}">
                <a16:creationId xmlns:a16="http://schemas.microsoft.com/office/drawing/2014/main" id="{764C3F44-4C73-431E-ACD1-195A9F131E44}"/>
              </a:ext>
            </a:extLst>
          </p:cNvPr>
          <p:cNvSpPr>
            <a:spLocks noChangeArrowheads="1"/>
          </p:cNvSpPr>
          <p:nvPr/>
        </p:nvSpPr>
        <p:spPr bwMode="auto">
          <a:xfrm>
            <a:off x="18827513" y="21312389"/>
            <a:ext cx="8536895" cy="3554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4300" b="1">
                <a:solidFill>
                  <a:srgbClr val="FF9900"/>
                </a:solidFill>
                <a:latin typeface="Arial" panose="020B0604020202020204" pitchFamily="34" charset="0"/>
              </a:defRPr>
            </a:lvl1pPr>
            <a:lvl2pPr marL="742950" indent="-285750">
              <a:defRPr sz="4300" b="1">
                <a:solidFill>
                  <a:srgbClr val="FF9900"/>
                </a:solidFill>
                <a:latin typeface="Arial" panose="020B0604020202020204" pitchFamily="34" charset="0"/>
              </a:defRPr>
            </a:lvl2pPr>
            <a:lvl3pPr marL="1143000" indent="-228600">
              <a:defRPr sz="4300" b="1">
                <a:solidFill>
                  <a:srgbClr val="FF9900"/>
                </a:solidFill>
                <a:latin typeface="Arial" panose="020B0604020202020204" pitchFamily="34" charset="0"/>
              </a:defRPr>
            </a:lvl3pPr>
            <a:lvl4pPr marL="1600200" indent="-228600">
              <a:defRPr sz="4300" b="1">
                <a:solidFill>
                  <a:srgbClr val="FF9900"/>
                </a:solidFill>
                <a:latin typeface="Arial" panose="020B0604020202020204" pitchFamily="34" charset="0"/>
              </a:defRPr>
            </a:lvl4pPr>
            <a:lvl5pPr marL="2057400" indent="-228600">
              <a:defRPr sz="4300" b="1">
                <a:solidFill>
                  <a:srgbClr val="FF9900"/>
                </a:solidFill>
                <a:latin typeface="Arial" panose="020B0604020202020204" pitchFamily="34" charset="0"/>
              </a:defRPr>
            </a:lvl5pPr>
            <a:lvl6pPr marL="2514600" indent="-228600" eaLnBrk="0" fontAlgn="base" hangingPunct="0">
              <a:spcBef>
                <a:spcPct val="0"/>
              </a:spcBef>
              <a:spcAft>
                <a:spcPct val="0"/>
              </a:spcAft>
              <a:defRPr sz="4300" b="1">
                <a:solidFill>
                  <a:srgbClr val="FF9900"/>
                </a:solidFill>
                <a:latin typeface="Arial" panose="020B0604020202020204" pitchFamily="34" charset="0"/>
              </a:defRPr>
            </a:lvl6pPr>
            <a:lvl7pPr marL="2971800" indent="-228600" eaLnBrk="0" fontAlgn="base" hangingPunct="0">
              <a:spcBef>
                <a:spcPct val="0"/>
              </a:spcBef>
              <a:spcAft>
                <a:spcPct val="0"/>
              </a:spcAft>
              <a:defRPr sz="4300" b="1">
                <a:solidFill>
                  <a:srgbClr val="FF9900"/>
                </a:solidFill>
                <a:latin typeface="Arial" panose="020B0604020202020204" pitchFamily="34" charset="0"/>
              </a:defRPr>
            </a:lvl7pPr>
            <a:lvl8pPr marL="3429000" indent="-228600" eaLnBrk="0" fontAlgn="base" hangingPunct="0">
              <a:spcBef>
                <a:spcPct val="0"/>
              </a:spcBef>
              <a:spcAft>
                <a:spcPct val="0"/>
              </a:spcAft>
              <a:defRPr sz="4300" b="1">
                <a:solidFill>
                  <a:srgbClr val="FF9900"/>
                </a:solidFill>
                <a:latin typeface="Arial" panose="020B0604020202020204" pitchFamily="34" charset="0"/>
              </a:defRPr>
            </a:lvl8pPr>
            <a:lvl9pPr marL="3886200" indent="-228600" eaLnBrk="0" fontAlgn="base" hangingPunct="0">
              <a:spcBef>
                <a:spcPct val="0"/>
              </a:spcBef>
              <a:spcAft>
                <a:spcPct val="0"/>
              </a:spcAft>
              <a:defRPr sz="4300" b="1">
                <a:solidFill>
                  <a:srgbClr val="FF9900"/>
                </a:solidFill>
                <a:latin typeface="Arial" panose="020B0604020202020204" pitchFamily="34" charset="0"/>
              </a:defRPr>
            </a:lvl9pPr>
          </a:lstStyle>
          <a:p>
            <a:pPr algn="just" eaLnBrk="1" hangingPunct="1"/>
            <a:r>
              <a:rPr lang="en-US" altLang="en-US" sz="2400" u="sng" dirty="0">
                <a:solidFill>
                  <a:schemeClr val="tx1"/>
                </a:solidFill>
                <a:latin typeface="+mj-lt"/>
                <a:cs typeface="Times New Roman" panose="02020603050405020304" pitchFamily="18" charset="0"/>
              </a:rPr>
              <a:t>Pros: </a:t>
            </a:r>
            <a:r>
              <a:rPr lang="en-US" altLang="en-US" sz="2400" b="0" dirty="0">
                <a:solidFill>
                  <a:schemeClr val="tx1"/>
                </a:solidFill>
                <a:latin typeface="+mj-lt"/>
                <a:cs typeface="Times New Roman" panose="02020603050405020304" pitchFamily="18" charset="0"/>
              </a:rPr>
              <a:t>The immediate </a:t>
            </a:r>
            <a:r>
              <a:rPr lang="en-US" altLang="en-US" sz="2400" dirty="0">
                <a:solidFill>
                  <a:srgbClr val="0070C0"/>
                </a:solidFill>
                <a:latin typeface="+mj-lt"/>
                <a:cs typeface="Times New Roman" panose="02020603050405020304" pitchFamily="18" charset="0"/>
              </a:rPr>
              <a:t>benefit of this technique is it does not require a TE signal to be measured</a:t>
            </a:r>
            <a:r>
              <a:rPr lang="en-US" altLang="en-US" sz="2400" b="0" dirty="0">
                <a:solidFill>
                  <a:srgbClr val="0070C0"/>
                </a:solidFill>
                <a:latin typeface="+mj-lt"/>
                <a:cs typeface="Times New Roman" panose="02020603050405020304" pitchFamily="18" charset="0"/>
              </a:rPr>
              <a:t>. </a:t>
            </a:r>
            <a:r>
              <a:rPr lang="en-US" altLang="en-US" sz="2400" b="0" dirty="0">
                <a:solidFill>
                  <a:schemeClr val="tx1"/>
                </a:solidFill>
                <a:latin typeface="+mj-lt"/>
                <a:cs typeface="Times New Roman" panose="02020603050405020304" pitchFamily="18" charset="0"/>
              </a:rPr>
              <a:t>This saves time, resources, and potentially datasets if a measured TE was too noisy or unattainable. </a:t>
            </a:r>
          </a:p>
          <a:p>
            <a:pPr eaLnBrk="1" hangingPunct="1"/>
            <a:endParaRPr lang="en-US" altLang="en-US" sz="900" b="0" dirty="0">
              <a:solidFill>
                <a:schemeClr val="tx1"/>
              </a:solidFill>
              <a:latin typeface="+mj-lt"/>
              <a:cs typeface="Times New Roman" panose="02020603050405020304" pitchFamily="18" charset="0"/>
            </a:endParaRPr>
          </a:p>
          <a:p>
            <a:pPr algn="just" eaLnBrk="1" hangingPunct="1"/>
            <a:r>
              <a:rPr lang="en-US" altLang="en-US" sz="2400" u="sng" dirty="0">
                <a:solidFill>
                  <a:schemeClr val="tx1"/>
                </a:solidFill>
                <a:latin typeface="+mj-lt"/>
                <a:cs typeface="Times New Roman" panose="02020603050405020304" pitchFamily="18" charset="0"/>
              </a:rPr>
              <a:t>Cons: </a:t>
            </a:r>
            <a:r>
              <a:rPr lang="en-US" altLang="en-US" sz="2400" b="0" dirty="0">
                <a:solidFill>
                  <a:schemeClr val="tx1"/>
                </a:solidFill>
                <a:latin typeface="+mj-lt"/>
                <a:cs typeface="Times New Roman" panose="02020603050405020304" pitchFamily="18" charset="0"/>
              </a:rPr>
              <a:t>The </a:t>
            </a:r>
            <a:r>
              <a:rPr lang="en-US" altLang="en-US" sz="2400" dirty="0">
                <a:solidFill>
                  <a:srgbClr val="0070C0"/>
                </a:solidFill>
                <a:latin typeface="+mj-lt"/>
                <a:cs typeface="Times New Roman" panose="02020603050405020304" pitchFamily="18" charset="0"/>
              </a:rPr>
              <a:t>signal shape is highly susceptible to changing magnetic fields, q-meter tuning, and gaussian blurring</a:t>
            </a:r>
            <a:r>
              <a:rPr lang="en-US" altLang="en-US" sz="2400" b="0" dirty="0">
                <a:solidFill>
                  <a:schemeClr val="tx1"/>
                </a:solidFill>
                <a:latin typeface="+mj-lt"/>
                <a:cs typeface="Times New Roman" panose="02020603050405020304" pitchFamily="18" charset="0"/>
              </a:rPr>
              <a:t>. All of these factors can impact the sharpness of the signal, and thus height of the peaks. This can be seen in the Gen data set ratio method graph in signals 1447-`1449.</a:t>
            </a:r>
          </a:p>
        </p:txBody>
      </p:sp>
      <mc:AlternateContent xmlns:mc="http://schemas.openxmlformats.org/markup-compatibility/2006">
        <mc:Choice xmlns:a14="http://schemas.microsoft.com/office/drawing/2010/main" Requires="a14">
          <p:sp>
            <p:nvSpPr>
              <p:cNvPr id="48" name="Rectangle 47">
                <a:extLst>
                  <a:ext uri="{FF2B5EF4-FFF2-40B4-BE49-F238E27FC236}">
                    <a16:creationId xmlns:a16="http://schemas.microsoft.com/office/drawing/2014/main" id="{C97AD2B7-409A-44A0-9319-507369B4FF56}"/>
                  </a:ext>
                </a:extLst>
              </p:cNvPr>
              <p:cNvSpPr>
                <a:spLocks noChangeArrowheads="1"/>
              </p:cNvSpPr>
              <p:nvPr/>
            </p:nvSpPr>
            <p:spPr bwMode="auto">
              <a:xfrm>
                <a:off x="18829474" y="5183157"/>
                <a:ext cx="8536896" cy="644759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sz="4300" b="1">
                    <a:solidFill>
                      <a:srgbClr val="FF9900"/>
                    </a:solidFill>
                    <a:latin typeface="Arial" panose="020B0604020202020204" pitchFamily="34" charset="0"/>
                  </a:defRPr>
                </a:lvl1pPr>
                <a:lvl2pPr marL="742950" indent="-285750">
                  <a:defRPr sz="4300" b="1">
                    <a:solidFill>
                      <a:srgbClr val="FF9900"/>
                    </a:solidFill>
                    <a:latin typeface="Arial" panose="020B0604020202020204" pitchFamily="34" charset="0"/>
                  </a:defRPr>
                </a:lvl2pPr>
                <a:lvl3pPr marL="1143000" indent="-228600">
                  <a:defRPr sz="4300" b="1">
                    <a:solidFill>
                      <a:srgbClr val="FF9900"/>
                    </a:solidFill>
                    <a:latin typeface="Arial" panose="020B0604020202020204" pitchFamily="34" charset="0"/>
                  </a:defRPr>
                </a:lvl3pPr>
                <a:lvl4pPr marL="1600200" indent="-228600">
                  <a:defRPr sz="4300" b="1">
                    <a:solidFill>
                      <a:srgbClr val="FF9900"/>
                    </a:solidFill>
                    <a:latin typeface="Arial" panose="020B0604020202020204" pitchFamily="34" charset="0"/>
                  </a:defRPr>
                </a:lvl4pPr>
                <a:lvl5pPr marL="2057400" indent="-228600">
                  <a:defRPr sz="4300" b="1">
                    <a:solidFill>
                      <a:srgbClr val="FF9900"/>
                    </a:solidFill>
                    <a:latin typeface="Arial" panose="020B0604020202020204" pitchFamily="34" charset="0"/>
                  </a:defRPr>
                </a:lvl5pPr>
                <a:lvl6pPr marL="2514600" indent="-228600" eaLnBrk="0" fontAlgn="base" hangingPunct="0">
                  <a:spcBef>
                    <a:spcPct val="0"/>
                  </a:spcBef>
                  <a:spcAft>
                    <a:spcPct val="0"/>
                  </a:spcAft>
                  <a:defRPr sz="4300" b="1">
                    <a:solidFill>
                      <a:srgbClr val="FF9900"/>
                    </a:solidFill>
                    <a:latin typeface="Arial" panose="020B0604020202020204" pitchFamily="34" charset="0"/>
                  </a:defRPr>
                </a:lvl6pPr>
                <a:lvl7pPr marL="2971800" indent="-228600" eaLnBrk="0" fontAlgn="base" hangingPunct="0">
                  <a:spcBef>
                    <a:spcPct val="0"/>
                  </a:spcBef>
                  <a:spcAft>
                    <a:spcPct val="0"/>
                  </a:spcAft>
                  <a:defRPr sz="4300" b="1">
                    <a:solidFill>
                      <a:srgbClr val="FF9900"/>
                    </a:solidFill>
                    <a:latin typeface="Arial" panose="020B0604020202020204" pitchFamily="34" charset="0"/>
                  </a:defRPr>
                </a:lvl7pPr>
                <a:lvl8pPr marL="3429000" indent="-228600" eaLnBrk="0" fontAlgn="base" hangingPunct="0">
                  <a:spcBef>
                    <a:spcPct val="0"/>
                  </a:spcBef>
                  <a:spcAft>
                    <a:spcPct val="0"/>
                  </a:spcAft>
                  <a:defRPr sz="4300" b="1">
                    <a:solidFill>
                      <a:srgbClr val="FF9900"/>
                    </a:solidFill>
                    <a:latin typeface="Arial" panose="020B0604020202020204" pitchFamily="34" charset="0"/>
                  </a:defRPr>
                </a:lvl8pPr>
                <a:lvl9pPr marL="3886200" indent="-228600" eaLnBrk="0" fontAlgn="base" hangingPunct="0">
                  <a:spcBef>
                    <a:spcPct val="0"/>
                  </a:spcBef>
                  <a:spcAft>
                    <a:spcPct val="0"/>
                  </a:spcAft>
                  <a:defRPr sz="4300" b="1">
                    <a:solidFill>
                      <a:srgbClr val="FF9900"/>
                    </a:solidFill>
                    <a:latin typeface="Arial" panose="020B0604020202020204" pitchFamily="34" charset="0"/>
                  </a:defRPr>
                </a:lvl9pPr>
              </a:lstStyle>
              <a:p>
                <a:pPr algn="just" eaLnBrk="1" hangingPunct="1"/>
                <a:r>
                  <a:rPr lang="en-US" altLang="en-US" sz="2400" b="0" dirty="0">
                    <a:solidFill>
                      <a:srgbClr val="000000"/>
                    </a:solidFill>
                    <a:latin typeface="+mj-lt"/>
                    <a:cs typeface="Times New Roman" panose="02020603050405020304" pitchFamily="18" charset="0"/>
                  </a:rPr>
                  <a:t>The comparison graphs show that </a:t>
                </a:r>
                <a:r>
                  <a:rPr lang="en-US" altLang="en-US" sz="2400" dirty="0">
                    <a:solidFill>
                      <a:srgbClr val="0070C0"/>
                    </a:solidFill>
                    <a:latin typeface="+mj-lt"/>
                    <a:cs typeface="Times New Roman" panose="02020603050405020304" pitchFamily="18" charset="0"/>
                  </a:rPr>
                  <a:t>the two methods come into agreement after a period of relaxation once the microwaves have been turned off. </a:t>
                </a:r>
                <a:r>
                  <a:rPr lang="en-US" altLang="en-US" sz="2400" b="0" dirty="0">
                    <a:solidFill>
                      <a:srgbClr val="000000"/>
                    </a:solidFill>
                    <a:latin typeface="+mj-lt"/>
                    <a:cs typeface="Times New Roman" panose="02020603050405020304" pitchFamily="18" charset="0"/>
                  </a:rPr>
                  <a:t>This region can be used to extrapolate the TE area scaling constant for the data set without ever measuring a TE. This is done by setting the two methods equal for the last 500 signals and averaging the calculated constant:</a:t>
                </a:r>
              </a:p>
              <a:p>
                <a:pPr algn="just" eaLnBrk="1" hangingPunct="1"/>
                <a14:m>
                  <m:oMathPara xmlns:m="http://schemas.openxmlformats.org/officeDocument/2006/math">
                    <m:oMathParaPr>
                      <m:jc m:val="centerGroup"/>
                    </m:oMathParaPr>
                    <m:oMath xmlns:m="http://schemas.openxmlformats.org/officeDocument/2006/math">
                      <m:sSub>
                        <m:sSubPr>
                          <m:ctrlPr>
                            <a:rPr lang="en-US" altLang="en-US" sz="2400" b="0" i="1" smtClean="0">
                              <a:solidFill>
                                <a:srgbClr val="000000"/>
                              </a:solidFill>
                              <a:latin typeface="Cambria Math" panose="02040503050406030204" pitchFamily="18" charset="0"/>
                              <a:cs typeface="Times New Roman" panose="02020603050405020304" pitchFamily="18" charset="0"/>
                            </a:rPr>
                          </m:ctrlPr>
                        </m:sSubPr>
                        <m:e>
                          <m:r>
                            <a:rPr lang="en-US" altLang="en-US" sz="2400" b="0" i="1" smtClean="0">
                              <a:solidFill>
                                <a:srgbClr val="000000"/>
                              </a:solidFill>
                              <a:latin typeface="Cambria Math" panose="02040503050406030204" pitchFamily="18" charset="0"/>
                              <a:cs typeface="Times New Roman" panose="02020603050405020304" pitchFamily="18" charset="0"/>
                            </a:rPr>
                            <m:t>𝑃</m:t>
                          </m:r>
                        </m:e>
                        <m:sub>
                          <m:r>
                            <a:rPr lang="en-US" altLang="en-US" sz="2400" b="0" i="1" smtClean="0">
                              <a:solidFill>
                                <a:srgbClr val="000000"/>
                              </a:solidFill>
                              <a:latin typeface="Cambria Math" panose="02040503050406030204" pitchFamily="18" charset="0"/>
                              <a:cs typeface="Times New Roman" panose="02020603050405020304" pitchFamily="18" charset="0"/>
                            </a:rPr>
                            <m:t>𝑧</m:t>
                          </m:r>
                        </m:sub>
                      </m:sSub>
                      <m:r>
                        <a:rPr lang="en-US" altLang="en-US" sz="2400" b="0" i="1" smtClean="0">
                          <a:solidFill>
                            <a:srgbClr val="000000"/>
                          </a:solidFill>
                          <a:latin typeface="Cambria Math" panose="02040503050406030204" pitchFamily="18" charset="0"/>
                          <a:cs typeface="Times New Roman" panose="02020603050405020304" pitchFamily="18" charset="0"/>
                        </a:rPr>
                        <m:t>=</m:t>
                      </m:r>
                      <m:d>
                        <m:dPr>
                          <m:ctrlPr>
                            <a:rPr lang="en-US" altLang="en-US" sz="2400" b="0" i="1" smtClean="0">
                              <a:solidFill>
                                <a:srgbClr val="000000"/>
                              </a:solidFill>
                              <a:latin typeface="Cambria Math" panose="02040503050406030204" pitchFamily="18" charset="0"/>
                              <a:cs typeface="Times New Roman" panose="02020603050405020304" pitchFamily="18" charset="0"/>
                            </a:rPr>
                          </m:ctrlPr>
                        </m:dPr>
                        <m:e>
                          <m:r>
                            <a:rPr lang="en-US" altLang="en-US" sz="2400" b="0" i="1" smtClean="0">
                              <a:solidFill>
                                <a:srgbClr val="000000"/>
                              </a:solidFill>
                              <a:latin typeface="Cambria Math" panose="02040503050406030204" pitchFamily="18" charset="0"/>
                              <a:cs typeface="Times New Roman" panose="02020603050405020304" pitchFamily="18" charset="0"/>
                            </a:rPr>
                            <m:t>𝐴𝑟𝑒𝑎</m:t>
                          </m:r>
                        </m:e>
                      </m:d>
                      <m:r>
                        <a:rPr lang="en-US" altLang="en-US" sz="2400" b="0" i="1" smtClean="0">
                          <a:solidFill>
                            <a:srgbClr val="000000"/>
                          </a:solidFill>
                          <a:latin typeface="Cambria Math" panose="02040503050406030204" pitchFamily="18" charset="0"/>
                          <a:cs typeface="Times New Roman" panose="02020603050405020304" pitchFamily="18" charset="0"/>
                        </a:rPr>
                        <m:t>∗</m:t>
                      </m:r>
                      <m:d>
                        <m:dPr>
                          <m:ctrlPr>
                            <a:rPr lang="en-US" altLang="en-US" sz="2400" b="0" i="1" smtClean="0">
                              <a:solidFill>
                                <a:srgbClr val="000000"/>
                              </a:solidFill>
                              <a:latin typeface="Cambria Math" panose="02040503050406030204" pitchFamily="18" charset="0"/>
                              <a:cs typeface="Times New Roman" panose="02020603050405020304" pitchFamily="18" charset="0"/>
                            </a:rPr>
                          </m:ctrlPr>
                        </m:dPr>
                        <m:e>
                          <m:r>
                            <a:rPr lang="en-US" altLang="en-US" sz="2400" b="0" i="1" smtClean="0">
                              <a:solidFill>
                                <a:srgbClr val="000000"/>
                              </a:solidFill>
                              <a:latin typeface="Cambria Math" panose="02040503050406030204" pitchFamily="18" charset="0"/>
                              <a:cs typeface="Times New Roman" panose="02020603050405020304" pitchFamily="18" charset="0"/>
                            </a:rPr>
                            <m:t>𝑇𝐸</m:t>
                          </m:r>
                          <m:r>
                            <a:rPr lang="en-US" altLang="en-US" sz="2400" b="0" i="1" smtClean="0">
                              <a:solidFill>
                                <a:srgbClr val="000000"/>
                              </a:solidFill>
                              <a:latin typeface="Cambria Math" panose="02040503050406030204" pitchFamily="18" charset="0"/>
                              <a:cs typeface="Times New Roman" panose="02020603050405020304" pitchFamily="18" charset="0"/>
                            </a:rPr>
                            <m:t> </m:t>
                          </m:r>
                          <m:r>
                            <a:rPr lang="en-US" altLang="en-US" sz="2400" b="0" i="1" smtClean="0">
                              <a:solidFill>
                                <a:srgbClr val="000000"/>
                              </a:solidFill>
                              <a:latin typeface="Cambria Math" panose="02040503050406030204" pitchFamily="18" charset="0"/>
                              <a:cs typeface="Times New Roman" panose="02020603050405020304" pitchFamily="18" charset="0"/>
                            </a:rPr>
                            <m:t>𝑐𝑎𝑙𝑖𝑏𝑟𝑎𝑡𝑖𝑜𝑛</m:t>
                          </m:r>
                          <m:r>
                            <a:rPr lang="en-US" altLang="en-US" sz="2400" b="0" i="1" smtClean="0">
                              <a:solidFill>
                                <a:srgbClr val="000000"/>
                              </a:solidFill>
                              <a:latin typeface="Cambria Math" panose="02040503050406030204" pitchFamily="18" charset="0"/>
                              <a:cs typeface="Times New Roman" panose="02020603050405020304" pitchFamily="18" charset="0"/>
                            </a:rPr>
                            <m:t> </m:t>
                          </m:r>
                          <m:r>
                            <a:rPr lang="en-US" altLang="en-US" sz="2400" b="0" i="1" smtClean="0">
                              <a:solidFill>
                                <a:srgbClr val="000000"/>
                              </a:solidFill>
                              <a:latin typeface="Cambria Math" panose="02040503050406030204" pitchFamily="18" charset="0"/>
                              <a:cs typeface="Times New Roman" panose="02020603050405020304" pitchFamily="18" charset="0"/>
                            </a:rPr>
                            <m:t>𝑐𝑜𝑛𝑠𝑡</m:t>
                          </m:r>
                        </m:e>
                      </m:d>
                      <m:r>
                        <a:rPr lang="en-US" altLang="en-US" sz="2400" b="0" i="1" smtClean="0">
                          <a:solidFill>
                            <a:srgbClr val="000000"/>
                          </a:solidFill>
                          <a:latin typeface="Cambria Math" panose="02040503050406030204" pitchFamily="18" charset="0"/>
                          <a:cs typeface="Times New Roman" panose="02020603050405020304" pitchFamily="18" charset="0"/>
                        </a:rPr>
                        <m:t>=</m:t>
                      </m:r>
                      <m:f>
                        <m:fPr>
                          <m:ctrlPr>
                            <a:rPr lang="en-US" altLang="en-US" sz="2400" b="0" i="1" smtClean="0">
                              <a:solidFill>
                                <a:srgbClr val="000000"/>
                              </a:solidFill>
                              <a:latin typeface="Cambria Math" panose="02040503050406030204" pitchFamily="18" charset="0"/>
                              <a:cs typeface="Times New Roman" panose="02020603050405020304" pitchFamily="18" charset="0"/>
                            </a:rPr>
                          </m:ctrlPr>
                        </m:fPr>
                        <m:num>
                          <m:sSup>
                            <m:sSupPr>
                              <m:ctrlPr>
                                <a:rPr lang="en-US" altLang="en-US" sz="2400" b="0" i="1" smtClean="0">
                                  <a:solidFill>
                                    <a:srgbClr val="000000"/>
                                  </a:solidFill>
                                  <a:latin typeface="Cambria Math" panose="02040503050406030204" pitchFamily="18" charset="0"/>
                                  <a:cs typeface="Times New Roman" panose="02020603050405020304" pitchFamily="18" charset="0"/>
                                </a:rPr>
                              </m:ctrlPr>
                            </m:sSupPr>
                            <m:e>
                              <m:r>
                                <a:rPr lang="en-US" altLang="en-US" sz="2400" b="0" i="1" smtClean="0">
                                  <a:solidFill>
                                    <a:srgbClr val="000000"/>
                                  </a:solidFill>
                                  <a:latin typeface="Cambria Math" panose="02040503050406030204" pitchFamily="18" charset="0"/>
                                  <a:cs typeface="Times New Roman" panose="02020603050405020304" pitchFamily="18" charset="0"/>
                                </a:rPr>
                                <m:t>𝑅</m:t>
                              </m:r>
                            </m:e>
                            <m:sup>
                              <m:r>
                                <a:rPr lang="en-US" altLang="en-US" sz="2400" b="0" i="1" smtClean="0">
                                  <a:solidFill>
                                    <a:srgbClr val="000000"/>
                                  </a:solidFill>
                                  <a:latin typeface="Cambria Math" panose="02040503050406030204" pitchFamily="18" charset="0"/>
                                  <a:cs typeface="Times New Roman" panose="02020603050405020304" pitchFamily="18" charset="0"/>
                                </a:rPr>
                                <m:t>2</m:t>
                              </m:r>
                            </m:sup>
                          </m:sSup>
                          <m:r>
                            <a:rPr lang="en-US" altLang="en-US" sz="2400" b="0" i="1" smtClean="0">
                              <a:solidFill>
                                <a:srgbClr val="000000"/>
                              </a:solidFill>
                              <a:latin typeface="Cambria Math" panose="02040503050406030204" pitchFamily="18" charset="0"/>
                              <a:cs typeface="Times New Roman" panose="02020603050405020304" pitchFamily="18" charset="0"/>
                            </a:rPr>
                            <m:t>−1</m:t>
                          </m:r>
                        </m:num>
                        <m:den>
                          <m:sSup>
                            <m:sSupPr>
                              <m:ctrlPr>
                                <a:rPr lang="en-US" altLang="en-US" sz="2400" b="0" i="1" smtClean="0">
                                  <a:solidFill>
                                    <a:srgbClr val="000000"/>
                                  </a:solidFill>
                                  <a:latin typeface="Cambria Math" panose="02040503050406030204" pitchFamily="18" charset="0"/>
                                  <a:cs typeface="Times New Roman" panose="02020603050405020304" pitchFamily="18" charset="0"/>
                                </a:rPr>
                              </m:ctrlPr>
                            </m:sSupPr>
                            <m:e>
                              <m:r>
                                <a:rPr lang="en-US" altLang="en-US" sz="2400" b="0" i="1" smtClean="0">
                                  <a:solidFill>
                                    <a:srgbClr val="000000"/>
                                  </a:solidFill>
                                  <a:latin typeface="Cambria Math" panose="02040503050406030204" pitchFamily="18" charset="0"/>
                                  <a:cs typeface="Times New Roman" panose="02020603050405020304" pitchFamily="18" charset="0"/>
                                </a:rPr>
                                <m:t>𝑅</m:t>
                              </m:r>
                            </m:e>
                            <m:sup>
                              <m:r>
                                <a:rPr lang="en-US" altLang="en-US" sz="2400" b="0" i="1" smtClean="0">
                                  <a:solidFill>
                                    <a:srgbClr val="000000"/>
                                  </a:solidFill>
                                  <a:latin typeface="Cambria Math" panose="02040503050406030204" pitchFamily="18" charset="0"/>
                                  <a:cs typeface="Times New Roman" panose="02020603050405020304" pitchFamily="18" charset="0"/>
                                </a:rPr>
                                <m:t>2</m:t>
                              </m:r>
                            </m:sup>
                          </m:sSup>
                          <m:r>
                            <a:rPr lang="en-US" altLang="en-US" sz="2400" b="0" i="1" smtClean="0">
                              <a:solidFill>
                                <a:srgbClr val="000000"/>
                              </a:solidFill>
                              <a:latin typeface="Cambria Math" panose="02040503050406030204" pitchFamily="18" charset="0"/>
                              <a:cs typeface="Times New Roman" panose="02020603050405020304" pitchFamily="18" charset="0"/>
                            </a:rPr>
                            <m:t>+</m:t>
                          </m:r>
                          <m:r>
                            <a:rPr lang="en-US" altLang="en-US" sz="2400" b="0" i="1" smtClean="0">
                              <a:solidFill>
                                <a:srgbClr val="000000"/>
                              </a:solidFill>
                              <a:latin typeface="Cambria Math" panose="02040503050406030204" pitchFamily="18" charset="0"/>
                              <a:cs typeface="Times New Roman" panose="02020603050405020304" pitchFamily="18" charset="0"/>
                            </a:rPr>
                            <m:t>𝑅</m:t>
                          </m:r>
                          <m:r>
                            <a:rPr lang="en-US" altLang="en-US" sz="2400" b="0" i="1" smtClean="0">
                              <a:solidFill>
                                <a:srgbClr val="000000"/>
                              </a:solidFill>
                              <a:latin typeface="Cambria Math" panose="02040503050406030204" pitchFamily="18" charset="0"/>
                              <a:cs typeface="Times New Roman" panose="02020603050405020304" pitchFamily="18" charset="0"/>
                            </a:rPr>
                            <m:t>+1</m:t>
                          </m:r>
                        </m:den>
                      </m:f>
                    </m:oMath>
                  </m:oMathPara>
                </a14:m>
                <a:endParaRPr lang="en-US" altLang="en-US" sz="2400" b="0" dirty="0">
                  <a:solidFill>
                    <a:srgbClr val="000000"/>
                  </a:solidFill>
                  <a:latin typeface="+mj-lt"/>
                  <a:cs typeface="Times New Roman" panose="02020603050405020304" pitchFamily="18" charset="0"/>
                </a:endParaRPr>
              </a:p>
              <a:p>
                <a:pPr algn="just" eaLnBrk="1" hangingPunct="1"/>
                <a:r>
                  <a:rPr lang="en-US" altLang="en-US" sz="2400" b="0" dirty="0">
                    <a:solidFill>
                      <a:srgbClr val="000000"/>
                    </a:solidFill>
                    <a:latin typeface="+mj-lt"/>
                    <a:cs typeface="Times New Roman" panose="02020603050405020304" pitchFamily="18" charset="0"/>
                  </a:rPr>
                  <a:t>Therefore:</a:t>
                </a:r>
              </a:p>
              <a:p>
                <a:pPr algn="just" eaLnBrk="1" hangingPunct="1"/>
                <a14:m>
                  <m:oMathPara xmlns:m="http://schemas.openxmlformats.org/officeDocument/2006/math">
                    <m:oMathParaPr>
                      <m:jc m:val="centerGroup"/>
                    </m:oMathParaPr>
                    <m:oMath xmlns:m="http://schemas.openxmlformats.org/officeDocument/2006/math">
                      <m:d>
                        <m:dPr>
                          <m:ctrlPr>
                            <a:rPr lang="en-US" altLang="en-US" sz="2400" b="0" i="1" smtClean="0">
                              <a:solidFill>
                                <a:srgbClr val="000000"/>
                              </a:solidFill>
                              <a:latin typeface="Cambria Math" panose="02040503050406030204" pitchFamily="18" charset="0"/>
                              <a:cs typeface="Times New Roman" panose="02020603050405020304" pitchFamily="18" charset="0"/>
                            </a:rPr>
                          </m:ctrlPr>
                        </m:dPr>
                        <m:e>
                          <m:r>
                            <a:rPr lang="en-US" altLang="en-US" sz="2400" b="0" i="1" smtClean="0">
                              <a:solidFill>
                                <a:srgbClr val="000000"/>
                              </a:solidFill>
                              <a:latin typeface="Cambria Math" panose="02040503050406030204" pitchFamily="18" charset="0"/>
                              <a:cs typeface="Times New Roman" panose="02020603050405020304" pitchFamily="18" charset="0"/>
                            </a:rPr>
                            <m:t>𝑒𝑥𝑝</m:t>
                          </m:r>
                          <m:r>
                            <a:rPr lang="en-US" altLang="en-US" sz="2400" b="0" i="1" smtClean="0">
                              <a:solidFill>
                                <a:srgbClr val="000000"/>
                              </a:solidFill>
                              <a:latin typeface="Cambria Math" panose="02040503050406030204" pitchFamily="18" charset="0"/>
                              <a:cs typeface="Times New Roman" panose="02020603050405020304" pitchFamily="18" charset="0"/>
                            </a:rPr>
                            <m:t>. </m:t>
                          </m:r>
                          <m:r>
                            <a:rPr lang="en-US" altLang="en-US" sz="2400" b="0" i="1" smtClean="0">
                              <a:solidFill>
                                <a:srgbClr val="000000"/>
                              </a:solidFill>
                              <a:latin typeface="Cambria Math" panose="02040503050406030204" pitchFamily="18" charset="0"/>
                              <a:cs typeface="Times New Roman" panose="02020603050405020304" pitchFamily="18" charset="0"/>
                            </a:rPr>
                            <m:t>𝑇𝐸</m:t>
                          </m:r>
                          <m:r>
                            <a:rPr lang="en-US" altLang="en-US" sz="2400" b="0" i="1" smtClean="0">
                              <a:solidFill>
                                <a:srgbClr val="000000"/>
                              </a:solidFill>
                              <a:latin typeface="Cambria Math" panose="02040503050406030204" pitchFamily="18" charset="0"/>
                              <a:cs typeface="Times New Roman" panose="02020603050405020304" pitchFamily="18" charset="0"/>
                            </a:rPr>
                            <m:t> </m:t>
                          </m:r>
                          <m:r>
                            <a:rPr lang="en-US" altLang="en-US" sz="2400" b="0" i="1" smtClean="0">
                              <a:solidFill>
                                <a:srgbClr val="000000"/>
                              </a:solidFill>
                              <a:latin typeface="Cambria Math" panose="02040503050406030204" pitchFamily="18" charset="0"/>
                              <a:cs typeface="Times New Roman" panose="02020603050405020304" pitchFamily="18" charset="0"/>
                            </a:rPr>
                            <m:t>𝑐𝑎𝑙𝑖𝑏𝑟𝑎𝑡𝑖𝑜𝑛</m:t>
                          </m:r>
                          <m:r>
                            <a:rPr lang="en-US" altLang="en-US" sz="2400" b="0" i="1" smtClean="0">
                              <a:solidFill>
                                <a:srgbClr val="000000"/>
                              </a:solidFill>
                              <a:latin typeface="Cambria Math" panose="02040503050406030204" pitchFamily="18" charset="0"/>
                              <a:cs typeface="Times New Roman" panose="02020603050405020304" pitchFamily="18" charset="0"/>
                            </a:rPr>
                            <m:t> </m:t>
                          </m:r>
                          <m:r>
                            <a:rPr lang="en-US" altLang="en-US" sz="2400" b="0" i="1" smtClean="0">
                              <a:solidFill>
                                <a:srgbClr val="000000"/>
                              </a:solidFill>
                              <a:latin typeface="Cambria Math" panose="02040503050406030204" pitchFamily="18" charset="0"/>
                              <a:cs typeface="Times New Roman" panose="02020603050405020304" pitchFamily="18" charset="0"/>
                            </a:rPr>
                            <m:t>𝑐𝑜𝑛𝑠𝑡</m:t>
                          </m:r>
                        </m:e>
                      </m:d>
                      <m:r>
                        <a:rPr lang="en-US" altLang="en-US" sz="2400" b="0" i="1" smtClean="0">
                          <a:solidFill>
                            <a:srgbClr val="000000"/>
                          </a:solidFill>
                          <a:latin typeface="Cambria Math" panose="02040503050406030204" pitchFamily="18" charset="0"/>
                          <a:cs typeface="Times New Roman" panose="02020603050405020304" pitchFamily="18" charset="0"/>
                        </a:rPr>
                        <m:t>=</m:t>
                      </m:r>
                      <m:f>
                        <m:fPr>
                          <m:ctrlPr>
                            <a:rPr lang="en-US" altLang="en-US" sz="2400" b="0" i="1" smtClean="0">
                              <a:solidFill>
                                <a:srgbClr val="000000"/>
                              </a:solidFill>
                              <a:latin typeface="Cambria Math" panose="02040503050406030204" pitchFamily="18" charset="0"/>
                              <a:cs typeface="Times New Roman" panose="02020603050405020304" pitchFamily="18" charset="0"/>
                            </a:rPr>
                          </m:ctrlPr>
                        </m:fPr>
                        <m:num>
                          <m:sSup>
                            <m:sSupPr>
                              <m:ctrlPr>
                                <a:rPr lang="en-US" altLang="en-US" sz="2400" b="0" i="1" smtClean="0">
                                  <a:solidFill>
                                    <a:srgbClr val="000000"/>
                                  </a:solidFill>
                                  <a:latin typeface="Cambria Math" panose="02040503050406030204" pitchFamily="18" charset="0"/>
                                  <a:cs typeface="Times New Roman" panose="02020603050405020304" pitchFamily="18" charset="0"/>
                                </a:rPr>
                              </m:ctrlPr>
                            </m:sSupPr>
                            <m:e>
                              <m:r>
                                <a:rPr lang="en-US" altLang="en-US" sz="2400" b="0" i="1" smtClean="0">
                                  <a:solidFill>
                                    <a:srgbClr val="000000"/>
                                  </a:solidFill>
                                  <a:latin typeface="Cambria Math" panose="02040503050406030204" pitchFamily="18" charset="0"/>
                                  <a:cs typeface="Times New Roman" panose="02020603050405020304" pitchFamily="18" charset="0"/>
                                </a:rPr>
                                <m:t>𝑅</m:t>
                              </m:r>
                            </m:e>
                            <m:sup>
                              <m:r>
                                <a:rPr lang="en-US" altLang="en-US" sz="2400" b="0" i="1" smtClean="0">
                                  <a:solidFill>
                                    <a:srgbClr val="000000"/>
                                  </a:solidFill>
                                  <a:latin typeface="Cambria Math" panose="02040503050406030204" pitchFamily="18" charset="0"/>
                                  <a:cs typeface="Times New Roman" panose="02020603050405020304" pitchFamily="18" charset="0"/>
                                </a:rPr>
                                <m:t>2</m:t>
                              </m:r>
                            </m:sup>
                          </m:sSup>
                          <m:r>
                            <a:rPr lang="en-US" altLang="en-US" sz="2400" b="0" i="1" smtClean="0">
                              <a:solidFill>
                                <a:srgbClr val="000000"/>
                              </a:solidFill>
                              <a:latin typeface="Cambria Math" panose="02040503050406030204" pitchFamily="18" charset="0"/>
                              <a:cs typeface="Times New Roman" panose="02020603050405020304" pitchFamily="18" charset="0"/>
                            </a:rPr>
                            <m:t>−1</m:t>
                          </m:r>
                        </m:num>
                        <m:den>
                          <m:sSup>
                            <m:sSupPr>
                              <m:ctrlPr>
                                <a:rPr lang="en-US" altLang="en-US" sz="2400" b="0" i="1" smtClean="0">
                                  <a:solidFill>
                                    <a:srgbClr val="000000"/>
                                  </a:solidFill>
                                  <a:latin typeface="Cambria Math" panose="02040503050406030204" pitchFamily="18" charset="0"/>
                                  <a:cs typeface="Times New Roman" panose="02020603050405020304" pitchFamily="18" charset="0"/>
                                </a:rPr>
                              </m:ctrlPr>
                            </m:sSupPr>
                            <m:e>
                              <m:r>
                                <a:rPr lang="en-US" altLang="en-US" sz="2400" b="0" i="1" smtClean="0">
                                  <a:solidFill>
                                    <a:srgbClr val="000000"/>
                                  </a:solidFill>
                                  <a:latin typeface="Cambria Math" panose="02040503050406030204" pitchFamily="18" charset="0"/>
                                  <a:cs typeface="Times New Roman" panose="02020603050405020304" pitchFamily="18" charset="0"/>
                                </a:rPr>
                                <m:t>𝑅</m:t>
                              </m:r>
                            </m:e>
                            <m:sup>
                              <m:r>
                                <a:rPr lang="en-US" altLang="en-US" sz="2400" b="0" i="1" smtClean="0">
                                  <a:solidFill>
                                    <a:srgbClr val="000000"/>
                                  </a:solidFill>
                                  <a:latin typeface="Cambria Math" panose="02040503050406030204" pitchFamily="18" charset="0"/>
                                  <a:cs typeface="Times New Roman" panose="02020603050405020304" pitchFamily="18" charset="0"/>
                                </a:rPr>
                                <m:t>2</m:t>
                              </m:r>
                            </m:sup>
                          </m:sSup>
                          <m:r>
                            <a:rPr lang="en-US" altLang="en-US" sz="2400" b="0" i="1" smtClean="0">
                              <a:solidFill>
                                <a:srgbClr val="000000"/>
                              </a:solidFill>
                              <a:latin typeface="Cambria Math" panose="02040503050406030204" pitchFamily="18" charset="0"/>
                              <a:cs typeface="Times New Roman" panose="02020603050405020304" pitchFamily="18" charset="0"/>
                            </a:rPr>
                            <m:t>+</m:t>
                          </m:r>
                          <m:r>
                            <a:rPr lang="en-US" altLang="en-US" sz="2400" b="0" i="1" smtClean="0">
                              <a:solidFill>
                                <a:srgbClr val="000000"/>
                              </a:solidFill>
                              <a:latin typeface="Cambria Math" panose="02040503050406030204" pitchFamily="18" charset="0"/>
                              <a:cs typeface="Times New Roman" panose="02020603050405020304" pitchFamily="18" charset="0"/>
                            </a:rPr>
                            <m:t>𝑅</m:t>
                          </m:r>
                          <m:r>
                            <a:rPr lang="en-US" altLang="en-US" sz="2400" b="0" i="1" smtClean="0">
                              <a:solidFill>
                                <a:srgbClr val="000000"/>
                              </a:solidFill>
                              <a:latin typeface="Cambria Math" panose="02040503050406030204" pitchFamily="18" charset="0"/>
                              <a:cs typeface="Times New Roman" panose="02020603050405020304" pitchFamily="18" charset="0"/>
                            </a:rPr>
                            <m:t>+1</m:t>
                          </m:r>
                        </m:den>
                      </m:f>
                      <m:r>
                        <a:rPr lang="en-US" altLang="en-US" sz="2400" b="0" i="1" smtClean="0">
                          <a:solidFill>
                            <a:srgbClr val="000000"/>
                          </a:solidFill>
                          <a:latin typeface="Cambria Math" panose="02040503050406030204" pitchFamily="18" charset="0"/>
                          <a:cs typeface="Times New Roman" panose="02020603050405020304" pitchFamily="18" charset="0"/>
                        </a:rPr>
                        <m:t>∗</m:t>
                      </m:r>
                      <m:f>
                        <m:fPr>
                          <m:ctrlPr>
                            <a:rPr lang="en-US" altLang="en-US" sz="2400" b="0" i="1" smtClean="0">
                              <a:solidFill>
                                <a:srgbClr val="000000"/>
                              </a:solidFill>
                              <a:latin typeface="Cambria Math" panose="02040503050406030204" pitchFamily="18" charset="0"/>
                              <a:cs typeface="Times New Roman" panose="02020603050405020304" pitchFamily="18" charset="0"/>
                            </a:rPr>
                          </m:ctrlPr>
                        </m:fPr>
                        <m:num>
                          <m:r>
                            <a:rPr lang="en-US" altLang="en-US" sz="2400" b="0" i="1" smtClean="0">
                              <a:solidFill>
                                <a:srgbClr val="000000"/>
                              </a:solidFill>
                              <a:latin typeface="Cambria Math" panose="02040503050406030204" pitchFamily="18" charset="0"/>
                              <a:cs typeface="Times New Roman" panose="02020603050405020304" pitchFamily="18" charset="0"/>
                            </a:rPr>
                            <m:t>1</m:t>
                          </m:r>
                        </m:num>
                        <m:den>
                          <m:r>
                            <a:rPr lang="en-US" altLang="en-US" sz="2400" b="0" i="1" smtClean="0">
                              <a:solidFill>
                                <a:srgbClr val="000000"/>
                              </a:solidFill>
                              <a:latin typeface="Cambria Math" panose="02040503050406030204" pitchFamily="18" charset="0"/>
                              <a:cs typeface="Times New Roman" panose="02020603050405020304" pitchFamily="18" charset="0"/>
                            </a:rPr>
                            <m:t>(</m:t>
                          </m:r>
                          <m:r>
                            <a:rPr lang="en-US" altLang="en-US" sz="2400" b="0" i="1" smtClean="0">
                              <a:solidFill>
                                <a:srgbClr val="000000"/>
                              </a:solidFill>
                              <a:latin typeface="Cambria Math" panose="02040503050406030204" pitchFamily="18" charset="0"/>
                              <a:cs typeface="Times New Roman" panose="02020603050405020304" pitchFamily="18" charset="0"/>
                            </a:rPr>
                            <m:t>𝐴𝑟𝑒𝑎</m:t>
                          </m:r>
                          <m:r>
                            <a:rPr lang="en-US" altLang="en-US" sz="2400" b="0" i="1" smtClean="0">
                              <a:solidFill>
                                <a:srgbClr val="000000"/>
                              </a:solidFill>
                              <a:latin typeface="Cambria Math" panose="02040503050406030204" pitchFamily="18" charset="0"/>
                              <a:cs typeface="Times New Roman" panose="02020603050405020304" pitchFamily="18" charset="0"/>
                            </a:rPr>
                            <m:t>)</m:t>
                          </m:r>
                        </m:den>
                      </m:f>
                    </m:oMath>
                  </m:oMathPara>
                </a14:m>
                <a:endParaRPr lang="en-US" altLang="en-US" sz="2400" b="0" dirty="0">
                  <a:solidFill>
                    <a:srgbClr val="000000"/>
                  </a:solidFill>
                  <a:latin typeface="+mj-lt"/>
                  <a:cs typeface="Times New Roman" panose="02020603050405020304" pitchFamily="18" charset="0"/>
                </a:endParaRPr>
              </a:p>
              <a:p>
                <a:pPr algn="just" eaLnBrk="1" hangingPunct="1"/>
                <a:r>
                  <a:rPr lang="en-US" altLang="en-US" sz="2400" dirty="0">
                    <a:solidFill>
                      <a:srgbClr val="0070C0"/>
                    </a:solidFill>
                    <a:latin typeface="+mj-lt"/>
                    <a:cs typeface="Times New Roman" panose="02020603050405020304" pitchFamily="18" charset="0"/>
                  </a:rPr>
                  <a:t>The polarization for the entire data set can then be correctly predicted to less than 1% error by using</a:t>
                </a:r>
                <a:r>
                  <a:rPr lang="en-US" altLang="en-US" sz="2400" b="0" dirty="0">
                    <a:solidFill>
                      <a:srgbClr val="0070C0"/>
                    </a:solidFill>
                    <a:latin typeface="+mj-lt"/>
                    <a:cs typeface="Times New Roman" panose="02020603050405020304" pitchFamily="18" charset="0"/>
                  </a:rPr>
                  <a:t>:</a:t>
                </a:r>
              </a:p>
              <a:p>
                <a:pPr algn="just" eaLnBrk="1" hangingPunct="1"/>
                <a:endParaRPr lang="en-US" altLang="en-US" sz="1000" b="0" dirty="0">
                  <a:solidFill>
                    <a:srgbClr val="000000"/>
                  </a:solidFill>
                  <a:latin typeface="+mj-lt"/>
                  <a:cs typeface="Times New Roman" panose="02020603050405020304" pitchFamily="18" charset="0"/>
                </a:endParaRPr>
              </a:p>
              <a:p>
                <a:pPr algn="just" eaLnBrk="1" hangingPunct="1"/>
                <a14:m>
                  <m:oMathPara xmlns:m="http://schemas.openxmlformats.org/officeDocument/2006/math">
                    <m:oMathParaPr>
                      <m:jc m:val="centerGroup"/>
                    </m:oMathParaPr>
                    <m:oMath xmlns:m="http://schemas.openxmlformats.org/officeDocument/2006/math">
                      <m:sSub>
                        <m:sSubPr>
                          <m:ctrlPr>
                            <a:rPr lang="en-US" altLang="en-US" sz="2400" b="0" i="1" smtClean="0">
                              <a:solidFill>
                                <a:srgbClr val="000000"/>
                              </a:solidFill>
                              <a:latin typeface="Cambria Math" panose="02040503050406030204" pitchFamily="18" charset="0"/>
                              <a:cs typeface="Times New Roman" panose="02020603050405020304" pitchFamily="18" charset="0"/>
                            </a:rPr>
                          </m:ctrlPr>
                        </m:sSubPr>
                        <m:e>
                          <m:r>
                            <a:rPr lang="en-US" altLang="en-US" sz="2400" b="0" i="1" smtClean="0">
                              <a:solidFill>
                                <a:srgbClr val="000000"/>
                              </a:solidFill>
                              <a:latin typeface="Cambria Math" panose="02040503050406030204" pitchFamily="18" charset="0"/>
                              <a:cs typeface="Times New Roman" panose="02020603050405020304" pitchFamily="18" charset="0"/>
                            </a:rPr>
                            <m:t>𝑃</m:t>
                          </m:r>
                        </m:e>
                        <m:sub>
                          <m:r>
                            <a:rPr lang="en-US" altLang="en-US" sz="2400" b="0" i="1" smtClean="0">
                              <a:solidFill>
                                <a:srgbClr val="000000"/>
                              </a:solidFill>
                              <a:latin typeface="Cambria Math" panose="02040503050406030204" pitchFamily="18" charset="0"/>
                              <a:cs typeface="Times New Roman" panose="02020603050405020304" pitchFamily="18" charset="0"/>
                            </a:rPr>
                            <m:t>𝑧</m:t>
                          </m:r>
                        </m:sub>
                      </m:sSub>
                      <m:r>
                        <a:rPr lang="en-US" altLang="en-US" sz="2400" b="0" i="1" smtClean="0">
                          <a:solidFill>
                            <a:srgbClr val="000000"/>
                          </a:solidFill>
                          <a:latin typeface="Cambria Math" panose="02040503050406030204" pitchFamily="18" charset="0"/>
                          <a:cs typeface="Times New Roman" panose="02020603050405020304" pitchFamily="18" charset="0"/>
                        </a:rPr>
                        <m:t>=</m:t>
                      </m:r>
                      <m:d>
                        <m:dPr>
                          <m:ctrlPr>
                            <a:rPr lang="en-US" altLang="en-US" sz="2400" b="0" i="1" smtClean="0">
                              <a:solidFill>
                                <a:srgbClr val="000000"/>
                              </a:solidFill>
                              <a:latin typeface="Cambria Math" panose="02040503050406030204" pitchFamily="18" charset="0"/>
                              <a:cs typeface="Times New Roman" panose="02020603050405020304" pitchFamily="18" charset="0"/>
                            </a:rPr>
                          </m:ctrlPr>
                        </m:dPr>
                        <m:e>
                          <m:r>
                            <a:rPr lang="en-US" altLang="en-US" sz="2400" b="0" i="1" smtClean="0">
                              <a:solidFill>
                                <a:srgbClr val="000000"/>
                              </a:solidFill>
                              <a:latin typeface="Cambria Math" panose="02040503050406030204" pitchFamily="18" charset="0"/>
                              <a:cs typeface="Times New Roman" panose="02020603050405020304" pitchFamily="18" charset="0"/>
                            </a:rPr>
                            <m:t>𝐴𝑟𝑒𝑎</m:t>
                          </m:r>
                        </m:e>
                      </m:d>
                      <m:r>
                        <a:rPr lang="en-US" altLang="en-US" sz="2400" b="0" i="1" smtClean="0">
                          <a:solidFill>
                            <a:srgbClr val="000000"/>
                          </a:solidFill>
                          <a:latin typeface="Cambria Math" panose="02040503050406030204" pitchFamily="18" charset="0"/>
                          <a:cs typeface="Times New Roman" panose="02020603050405020304" pitchFamily="18" charset="0"/>
                        </a:rPr>
                        <m:t>∗</m:t>
                      </m:r>
                      <m:d>
                        <m:dPr>
                          <m:ctrlPr>
                            <a:rPr lang="en-US" altLang="en-US" sz="2400" b="0" i="1" smtClean="0">
                              <a:solidFill>
                                <a:srgbClr val="000000"/>
                              </a:solidFill>
                              <a:latin typeface="Cambria Math" panose="02040503050406030204" pitchFamily="18" charset="0"/>
                              <a:cs typeface="Times New Roman" panose="02020603050405020304" pitchFamily="18" charset="0"/>
                            </a:rPr>
                          </m:ctrlPr>
                        </m:dPr>
                        <m:e>
                          <m:r>
                            <a:rPr lang="en-US" altLang="en-US" sz="2400" b="0" i="1" smtClean="0">
                              <a:solidFill>
                                <a:srgbClr val="000000"/>
                              </a:solidFill>
                              <a:latin typeface="Cambria Math" panose="02040503050406030204" pitchFamily="18" charset="0"/>
                              <a:cs typeface="Times New Roman" panose="02020603050405020304" pitchFamily="18" charset="0"/>
                            </a:rPr>
                            <m:t>𝑒𝑥𝑝</m:t>
                          </m:r>
                          <m:r>
                            <a:rPr lang="en-US" altLang="en-US" sz="2400" b="0" i="1" smtClean="0">
                              <a:solidFill>
                                <a:srgbClr val="000000"/>
                              </a:solidFill>
                              <a:latin typeface="Cambria Math" panose="02040503050406030204" pitchFamily="18" charset="0"/>
                              <a:cs typeface="Times New Roman" panose="02020603050405020304" pitchFamily="18" charset="0"/>
                            </a:rPr>
                            <m:t>.  </m:t>
                          </m:r>
                          <m:r>
                            <a:rPr lang="en-US" altLang="en-US" sz="2400" b="0" i="1" smtClean="0">
                              <a:solidFill>
                                <a:srgbClr val="000000"/>
                              </a:solidFill>
                              <a:latin typeface="Cambria Math" panose="02040503050406030204" pitchFamily="18" charset="0"/>
                              <a:cs typeface="Times New Roman" panose="02020603050405020304" pitchFamily="18" charset="0"/>
                            </a:rPr>
                            <m:t>𝑇𝐸</m:t>
                          </m:r>
                          <m:r>
                            <a:rPr lang="en-US" altLang="en-US" sz="2400" b="0" i="1" smtClean="0">
                              <a:solidFill>
                                <a:srgbClr val="000000"/>
                              </a:solidFill>
                              <a:latin typeface="Cambria Math" panose="02040503050406030204" pitchFamily="18" charset="0"/>
                              <a:cs typeface="Times New Roman" panose="02020603050405020304" pitchFamily="18" charset="0"/>
                            </a:rPr>
                            <m:t> </m:t>
                          </m:r>
                          <m:r>
                            <a:rPr lang="en-US" altLang="en-US" sz="2400" b="0" i="1" smtClean="0">
                              <a:solidFill>
                                <a:srgbClr val="000000"/>
                              </a:solidFill>
                              <a:latin typeface="Cambria Math" panose="02040503050406030204" pitchFamily="18" charset="0"/>
                              <a:cs typeface="Times New Roman" panose="02020603050405020304" pitchFamily="18" charset="0"/>
                            </a:rPr>
                            <m:t>𝑐𝑎𝑙𝑖𝑏𝑟𝑎𝑡𝑖𝑜𝑛</m:t>
                          </m:r>
                          <m:r>
                            <a:rPr lang="en-US" altLang="en-US" sz="2400" b="0" i="1" smtClean="0">
                              <a:solidFill>
                                <a:srgbClr val="000000"/>
                              </a:solidFill>
                              <a:latin typeface="Cambria Math" panose="02040503050406030204" pitchFamily="18" charset="0"/>
                              <a:cs typeface="Times New Roman" panose="02020603050405020304" pitchFamily="18" charset="0"/>
                            </a:rPr>
                            <m:t> </m:t>
                          </m:r>
                          <m:r>
                            <a:rPr lang="en-US" altLang="en-US" sz="2400" b="0" i="1" smtClean="0">
                              <a:solidFill>
                                <a:srgbClr val="000000"/>
                              </a:solidFill>
                              <a:latin typeface="Cambria Math" panose="02040503050406030204" pitchFamily="18" charset="0"/>
                              <a:cs typeface="Times New Roman" panose="02020603050405020304" pitchFamily="18" charset="0"/>
                            </a:rPr>
                            <m:t>𝑐𝑜𝑛𝑠𝑡</m:t>
                          </m:r>
                        </m:e>
                      </m:d>
                    </m:oMath>
                  </m:oMathPara>
                </a14:m>
                <a:endParaRPr lang="en-US" altLang="en-US" sz="2400" b="0" dirty="0">
                  <a:solidFill>
                    <a:srgbClr val="000000"/>
                  </a:solidFill>
                  <a:latin typeface="+mj-lt"/>
                  <a:cs typeface="Times New Roman" panose="02020603050405020304" pitchFamily="18" charset="0"/>
                </a:endParaRPr>
              </a:p>
              <a:p>
                <a:pPr algn="just" eaLnBrk="1" hangingPunct="1"/>
                <a:endParaRPr lang="en-US" altLang="en-US" sz="2400" b="0" dirty="0">
                  <a:solidFill>
                    <a:srgbClr val="000000"/>
                  </a:solidFill>
                  <a:latin typeface="+mj-lt"/>
                  <a:cs typeface="Times New Roman" panose="02020603050405020304" pitchFamily="18" charset="0"/>
                </a:endParaRPr>
              </a:p>
            </p:txBody>
          </p:sp>
        </mc:Choice>
        <mc:Fallback>
          <p:sp>
            <p:nvSpPr>
              <p:cNvPr id="48" name="Rectangle 47">
                <a:extLst>
                  <a:ext uri="{FF2B5EF4-FFF2-40B4-BE49-F238E27FC236}">
                    <a16:creationId xmlns:a16="http://schemas.microsoft.com/office/drawing/2014/main" id="{C97AD2B7-409A-44A0-9319-507369B4FF56}"/>
                  </a:ext>
                </a:extLst>
              </p:cNvPr>
              <p:cNvSpPr>
                <a:spLocks noRot="1" noChangeAspect="1" noMove="1" noResize="1" noEditPoints="1" noAdjustHandles="1" noChangeArrowheads="1" noChangeShapeType="1" noTextEdit="1"/>
              </p:cNvSpPr>
              <p:nvPr/>
            </p:nvSpPr>
            <p:spPr bwMode="auto">
              <a:xfrm>
                <a:off x="18829474" y="5183157"/>
                <a:ext cx="8536896" cy="6447599"/>
              </a:xfrm>
              <a:prstGeom prst="rect">
                <a:avLst/>
              </a:prstGeom>
              <a:blipFill>
                <a:blip r:embed="rId4"/>
                <a:stretch>
                  <a:fillRect l="-1143" t="-662" r="-1071"/>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55" name="Rectangle 54">
            <a:extLst>
              <a:ext uri="{FF2B5EF4-FFF2-40B4-BE49-F238E27FC236}">
                <a16:creationId xmlns:a16="http://schemas.microsoft.com/office/drawing/2014/main" id="{B19F4218-06DB-455C-B6D8-9DCCB4E4316E}"/>
              </a:ext>
            </a:extLst>
          </p:cNvPr>
          <p:cNvSpPr>
            <a:spLocks noChangeArrowheads="1"/>
          </p:cNvSpPr>
          <p:nvPr/>
        </p:nvSpPr>
        <p:spPr bwMode="auto">
          <a:xfrm>
            <a:off x="27979578" y="19967284"/>
            <a:ext cx="819049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4300" b="1">
                <a:solidFill>
                  <a:srgbClr val="FF9900"/>
                </a:solidFill>
                <a:latin typeface="Arial" panose="020B0604020202020204" pitchFamily="34" charset="0"/>
              </a:defRPr>
            </a:lvl1pPr>
            <a:lvl2pPr marL="742950" indent="-285750">
              <a:defRPr sz="4300" b="1">
                <a:solidFill>
                  <a:srgbClr val="FF9900"/>
                </a:solidFill>
                <a:latin typeface="Arial" panose="020B0604020202020204" pitchFamily="34" charset="0"/>
              </a:defRPr>
            </a:lvl2pPr>
            <a:lvl3pPr marL="1143000" indent="-228600">
              <a:defRPr sz="4300" b="1">
                <a:solidFill>
                  <a:srgbClr val="FF9900"/>
                </a:solidFill>
                <a:latin typeface="Arial" panose="020B0604020202020204" pitchFamily="34" charset="0"/>
              </a:defRPr>
            </a:lvl3pPr>
            <a:lvl4pPr marL="1600200" indent="-228600">
              <a:defRPr sz="4300" b="1">
                <a:solidFill>
                  <a:srgbClr val="FF9900"/>
                </a:solidFill>
                <a:latin typeface="Arial" panose="020B0604020202020204" pitchFamily="34" charset="0"/>
              </a:defRPr>
            </a:lvl4pPr>
            <a:lvl5pPr marL="2057400" indent="-228600">
              <a:defRPr sz="4300" b="1">
                <a:solidFill>
                  <a:srgbClr val="FF9900"/>
                </a:solidFill>
                <a:latin typeface="Arial" panose="020B0604020202020204" pitchFamily="34" charset="0"/>
              </a:defRPr>
            </a:lvl5pPr>
            <a:lvl6pPr marL="2514600" indent="-228600" eaLnBrk="0" fontAlgn="base" hangingPunct="0">
              <a:spcBef>
                <a:spcPct val="0"/>
              </a:spcBef>
              <a:spcAft>
                <a:spcPct val="0"/>
              </a:spcAft>
              <a:defRPr sz="4300" b="1">
                <a:solidFill>
                  <a:srgbClr val="FF9900"/>
                </a:solidFill>
                <a:latin typeface="Arial" panose="020B0604020202020204" pitchFamily="34" charset="0"/>
              </a:defRPr>
            </a:lvl6pPr>
            <a:lvl7pPr marL="2971800" indent="-228600" eaLnBrk="0" fontAlgn="base" hangingPunct="0">
              <a:spcBef>
                <a:spcPct val="0"/>
              </a:spcBef>
              <a:spcAft>
                <a:spcPct val="0"/>
              </a:spcAft>
              <a:defRPr sz="4300" b="1">
                <a:solidFill>
                  <a:srgbClr val="FF9900"/>
                </a:solidFill>
                <a:latin typeface="Arial" panose="020B0604020202020204" pitchFamily="34" charset="0"/>
              </a:defRPr>
            </a:lvl7pPr>
            <a:lvl8pPr marL="3429000" indent="-228600" eaLnBrk="0" fontAlgn="base" hangingPunct="0">
              <a:spcBef>
                <a:spcPct val="0"/>
              </a:spcBef>
              <a:spcAft>
                <a:spcPct val="0"/>
              </a:spcAft>
              <a:defRPr sz="4300" b="1">
                <a:solidFill>
                  <a:srgbClr val="FF9900"/>
                </a:solidFill>
                <a:latin typeface="Arial" panose="020B0604020202020204" pitchFamily="34" charset="0"/>
              </a:defRPr>
            </a:lvl8pPr>
            <a:lvl9pPr marL="3886200" indent="-228600" eaLnBrk="0" fontAlgn="base" hangingPunct="0">
              <a:spcBef>
                <a:spcPct val="0"/>
              </a:spcBef>
              <a:spcAft>
                <a:spcPct val="0"/>
              </a:spcAft>
              <a:defRPr sz="4300" b="1">
                <a:solidFill>
                  <a:srgbClr val="FF9900"/>
                </a:solidFill>
                <a:latin typeface="Arial" panose="020B0604020202020204" pitchFamily="34" charset="0"/>
              </a:defRPr>
            </a:lvl9pPr>
          </a:lstStyle>
          <a:p>
            <a:pPr algn="just" eaLnBrk="1" hangingPunct="1"/>
            <a:r>
              <a:rPr lang="en-US" altLang="en-US" sz="2400" b="0" dirty="0">
                <a:solidFill>
                  <a:srgbClr val="000000"/>
                </a:solidFill>
                <a:latin typeface="+mj-lt"/>
                <a:cs typeface="Times New Roman" panose="02020603050405020304" pitchFamily="18" charset="0"/>
              </a:rPr>
              <a:t>The drawback to this method is it only accurately predicts the polarization after the microwave system is turned off and is currently noisy. In this region though it </a:t>
            </a:r>
            <a:r>
              <a:rPr lang="en-US" altLang="en-US" sz="2400" dirty="0">
                <a:solidFill>
                  <a:srgbClr val="0070C0"/>
                </a:solidFill>
                <a:latin typeface="+mj-lt"/>
                <a:cs typeface="Times New Roman" panose="02020603050405020304" pitchFamily="18" charset="0"/>
              </a:rPr>
              <a:t>shows promise for being able to accurately predict the polarization in real time, without having to collect an entire dataset first</a:t>
            </a:r>
            <a:r>
              <a:rPr lang="en-US" altLang="en-US" sz="2400" dirty="0">
                <a:solidFill>
                  <a:srgbClr val="000000"/>
                </a:solidFill>
                <a:latin typeface="+mj-lt"/>
                <a:cs typeface="Times New Roman" panose="02020603050405020304" pitchFamily="18" charset="0"/>
              </a:rPr>
              <a:t> </a:t>
            </a:r>
            <a:r>
              <a:rPr lang="en-US" altLang="en-US" sz="2400" b="0" dirty="0">
                <a:solidFill>
                  <a:srgbClr val="000000"/>
                </a:solidFill>
                <a:latin typeface="+mj-lt"/>
                <a:cs typeface="Times New Roman" panose="02020603050405020304" pitchFamily="18" charset="0"/>
              </a:rPr>
              <a:t>(in order to calculate the calibration constant). Future work will be oriented towards quantifying the signal line shape to predict the polarization in real time, as well as quantifying the difference in signal shape during the DNP process vs when the microwaves have been turned off.</a:t>
            </a:r>
          </a:p>
        </p:txBody>
      </p:sp>
      <p:sp>
        <p:nvSpPr>
          <p:cNvPr id="34" name="TextBox 33">
            <a:extLst>
              <a:ext uri="{FF2B5EF4-FFF2-40B4-BE49-F238E27FC236}">
                <a16:creationId xmlns:a16="http://schemas.microsoft.com/office/drawing/2014/main" id="{3A370ECD-32EE-4310-B237-F3AA027F0191}"/>
              </a:ext>
            </a:extLst>
          </p:cNvPr>
          <p:cNvSpPr txBox="1"/>
          <p:nvPr/>
        </p:nvSpPr>
        <p:spPr>
          <a:xfrm>
            <a:off x="8829449" y="5208780"/>
            <a:ext cx="9325769" cy="2600712"/>
          </a:xfrm>
          <a:prstGeom prst="rect">
            <a:avLst/>
          </a:prstGeom>
          <a:noFill/>
        </p:spPr>
        <p:txBody>
          <a:bodyPr wrap="square" lIns="91440" tIns="45720" rIns="91440" bIns="45720" rtlCol="0" anchor="t">
            <a:spAutoFit/>
          </a:bodyPr>
          <a:lstStyle/>
          <a:p>
            <a:pPr algn="just"/>
            <a:r>
              <a:rPr lang="en-US" sz="2400" b="0" dirty="0">
                <a:solidFill>
                  <a:schemeClr val="tx1"/>
                </a:solidFill>
                <a:latin typeface="Arial"/>
                <a:cs typeface="Arial"/>
              </a:rPr>
              <a:t>The ND3 target material, contains deuterium, a spin 1 nucleus, meaning it has 3 spin states (and thus two spin transitions). In the presence of a magnetic field there is Zeeman and quadrupole splitting. This allows for each spin energy transition to be uniquely captured in the NMR signal. </a:t>
            </a:r>
            <a:endParaRPr lang="en-US" sz="2400" b="0" dirty="0">
              <a:solidFill>
                <a:schemeClr val="tx1"/>
              </a:solidFill>
            </a:endParaRPr>
          </a:p>
          <a:p>
            <a:pPr algn="just"/>
            <a:endParaRPr lang="en-US" dirty="0"/>
          </a:p>
        </p:txBody>
      </p:sp>
      <p:pic>
        <p:nvPicPr>
          <p:cNvPr id="1026" name="Picture 2">
            <a:extLst>
              <a:ext uri="{FF2B5EF4-FFF2-40B4-BE49-F238E27FC236}">
                <a16:creationId xmlns:a16="http://schemas.microsoft.com/office/drawing/2014/main" id="{510E91AF-28A8-4551-AB72-F11C03887AF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8935" y="20588629"/>
            <a:ext cx="5412554" cy="271645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BACF6805-8B27-4452-9709-8FA9C76DB7C6}"/>
              </a:ext>
            </a:extLst>
          </p:cNvPr>
          <p:cNvSpPr txBox="1"/>
          <p:nvPr/>
        </p:nvSpPr>
        <p:spPr>
          <a:xfrm>
            <a:off x="665298" y="23400824"/>
            <a:ext cx="7035240" cy="830997"/>
          </a:xfrm>
          <a:prstGeom prst="rect">
            <a:avLst/>
          </a:prstGeom>
          <a:noFill/>
        </p:spPr>
        <p:txBody>
          <a:bodyPr wrap="square" lIns="91440" tIns="45720" rIns="91440" bIns="45720" rtlCol="0" anchor="t">
            <a:spAutoFit/>
          </a:bodyPr>
          <a:lstStyle/>
          <a:p>
            <a:r>
              <a:rPr lang="en-US" sz="2400" dirty="0">
                <a:solidFill>
                  <a:srgbClr val="0070C0"/>
                </a:solidFill>
                <a:latin typeface="Arial"/>
                <a:cs typeface="Arial"/>
              </a:rPr>
              <a:t>For these reasons an alternative method of polarization calculation is desired.</a:t>
            </a:r>
          </a:p>
        </p:txBody>
      </p:sp>
      <p:pic>
        <p:nvPicPr>
          <p:cNvPr id="7" name="Picture 6" descr="A picture containing outdoor object, dark, plant&#10;&#10;Description automatically generated">
            <a:extLst>
              <a:ext uri="{FF2B5EF4-FFF2-40B4-BE49-F238E27FC236}">
                <a16:creationId xmlns:a16="http://schemas.microsoft.com/office/drawing/2014/main" id="{AF837E00-E905-4293-9BAF-3B515C14F864}"/>
              </a:ext>
            </a:extLst>
          </p:cNvPr>
          <p:cNvPicPr>
            <a:picLocks noChangeAspect="1"/>
          </p:cNvPicPr>
          <p:nvPr/>
        </p:nvPicPr>
        <p:blipFill rotWithShape="1">
          <a:blip r:embed="rId6">
            <a:extLst>
              <a:ext uri="{28A0092B-C50C-407E-A947-70E740481C1C}">
                <a14:useLocalDpi xmlns:a14="http://schemas.microsoft.com/office/drawing/2010/main" val="0"/>
              </a:ext>
            </a:extLst>
          </a:blip>
          <a:srcRect t="7392"/>
          <a:stretch/>
        </p:blipFill>
        <p:spPr>
          <a:xfrm>
            <a:off x="1518935" y="6680699"/>
            <a:ext cx="5412554" cy="2871161"/>
          </a:xfrm>
          <a:prstGeom prst="rect">
            <a:avLst/>
          </a:prstGeom>
        </p:spPr>
      </p:pic>
      <p:pic>
        <p:nvPicPr>
          <p:cNvPr id="14" name="Picture 13" descr="Diagram&#10;&#10;Description automatically generated">
            <a:extLst>
              <a:ext uri="{FF2B5EF4-FFF2-40B4-BE49-F238E27FC236}">
                <a16:creationId xmlns:a16="http://schemas.microsoft.com/office/drawing/2014/main" id="{AAE565D9-33AF-430C-BA9F-25BD64DAAD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158461" y="10184767"/>
            <a:ext cx="6834837" cy="4148311"/>
          </a:xfrm>
          <a:prstGeom prst="rect">
            <a:avLst/>
          </a:prstGeom>
        </p:spPr>
      </p:pic>
      <p:pic>
        <p:nvPicPr>
          <p:cNvPr id="17" name="Picture 16" descr="Chart&#10;&#10;Description automatically generated">
            <a:extLst>
              <a:ext uri="{FF2B5EF4-FFF2-40B4-BE49-F238E27FC236}">
                <a16:creationId xmlns:a16="http://schemas.microsoft.com/office/drawing/2014/main" id="{8CA2D45D-B821-4746-9651-0A0D50CE318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236290" y="7135278"/>
            <a:ext cx="6819900" cy="2971800"/>
          </a:xfrm>
          <a:prstGeom prst="rect">
            <a:avLst/>
          </a:prstGeom>
        </p:spPr>
      </p:pic>
      <p:pic>
        <p:nvPicPr>
          <p:cNvPr id="4" name="Picture 3" descr="Chart, histogram&#10;&#10;Description automatically generated">
            <a:extLst>
              <a:ext uri="{FF2B5EF4-FFF2-40B4-BE49-F238E27FC236}">
                <a16:creationId xmlns:a16="http://schemas.microsoft.com/office/drawing/2014/main" id="{116628A7-A112-49E5-A0FE-15DD02D00C9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9517274" y="15406232"/>
            <a:ext cx="7161292" cy="4423151"/>
          </a:xfrm>
          <a:prstGeom prst="rect">
            <a:avLst/>
          </a:prstGeom>
        </p:spPr>
      </p:pic>
      <p:pic>
        <p:nvPicPr>
          <p:cNvPr id="9" name="Picture 8" descr="Chart&#10;&#10;Description automatically generated">
            <a:extLst>
              <a:ext uri="{FF2B5EF4-FFF2-40B4-BE49-F238E27FC236}">
                <a16:creationId xmlns:a16="http://schemas.microsoft.com/office/drawing/2014/main" id="{CEEAF1D4-BE5C-49E5-A8DE-814F2C6BE46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9434045" y="11035657"/>
            <a:ext cx="7161291" cy="4423150"/>
          </a:xfrm>
          <a:prstGeom prst="rect">
            <a:avLst/>
          </a:prstGeom>
        </p:spPr>
      </p:pic>
      <p:pic>
        <p:nvPicPr>
          <p:cNvPr id="13" name="Picture 12" descr="Chart, histogram&#10;&#10;Description automatically generated">
            <a:extLst>
              <a:ext uri="{FF2B5EF4-FFF2-40B4-BE49-F238E27FC236}">
                <a16:creationId xmlns:a16="http://schemas.microsoft.com/office/drawing/2014/main" id="{FC0E5D12-FEFB-4EA8-AC86-9B01E7DC071E}"/>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256980" y="24699860"/>
            <a:ext cx="7067314" cy="4025466"/>
          </a:xfrm>
          <a:prstGeom prst="rect">
            <a:avLst/>
          </a:prstGeom>
        </p:spPr>
      </p:pic>
      <p:pic>
        <p:nvPicPr>
          <p:cNvPr id="20" name="Picture 19" descr="Chart, histogram&#10;&#10;Description automatically generated">
            <a:extLst>
              <a:ext uri="{FF2B5EF4-FFF2-40B4-BE49-F238E27FC236}">
                <a16:creationId xmlns:a16="http://schemas.microsoft.com/office/drawing/2014/main" id="{56F6039B-FEED-40DF-90E8-71DC71D08EB0}"/>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256980" y="20594530"/>
            <a:ext cx="7067314" cy="4047226"/>
          </a:xfrm>
          <a:prstGeom prst="rect">
            <a:avLst/>
          </a:prstGeom>
        </p:spPr>
      </p:pic>
      <p:pic>
        <p:nvPicPr>
          <p:cNvPr id="23" name="Picture 22" descr="Chart, histogram&#10;&#10;Description automatically generated">
            <a:extLst>
              <a:ext uri="{FF2B5EF4-FFF2-40B4-BE49-F238E27FC236}">
                <a16:creationId xmlns:a16="http://schemas.microsoft.com/office/drawing/2014/main" id="{A1EBAAD9-CFB1-4762-B290-DBBE5A959451}"/>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708767" y="11642953"/>
            <a:ext cx="6441653" cy="3618597"/>
          </a:xfrm>
          <a:prstGeom prst="rect">
            <a:avLst/>
          </a:prstGeom>
        </p:spPr>
      </p:pic>
      <p:pic>
        <p:nvPicPr>
          <p:cNvPr id="25" name="Picture 24" descr="Chart&#10;&#10;Description automatically generated">
            <a:extLst>
              <a:ext uri="{FF2B5EF4-FFF2-40B4-BE49-F238E27FC236}">
                <a16:creationId xmlns:a16="http://schemas.microsoft.com/office/drawing/2014/main" id="{4FDE7D0F-5B5F-4931-9C0E-2668673CF07F}"/>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8174812" y="15329407"/>
            <a:ext cx="7709878" cy="4688809"/>
          </a:xfrm>
          <a:prstGeom prst="rect">
            <a:avLst/>
          </a:prstGeom>
        </p:spPr>
      </p:pic>
      <p:pic>
        <p:nvPicPr>
          <p:cNvPr id="28" name="Picture 27" descr="Chart, histogram&#10;&#10;Description automatically generated">
            <a:extLst>
              <a:ext uri="{FF2B5EF4-FFF2-40B4-BE49-F238E27FC236}">
                <a16:creationId xmlns:a16="http://schemas.microsoft.com/office/drawing/2014/main" id="{69DF8871-7B2C-4B79-A4DD-CCA69C94CDCA}"/>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9365033" y="24872040"/>
            <a:ext cx="7485062" cy="3777262"/>
          </a:xfrm>
          <a:prstGeom prst="rect">
            <a:avLst/>
          </a:prstGeom>
        </p:spPr>
      </p:pic>
    </p:spTree>
  </p:cSld>
  <p:clrMapOvr>
    <a:masterClrMapping/>
  </p:clrMapOvr>
</p:sld>
</file>

<file path=ppt/theme/theme1.xml><?xml version="1.0" encoding="utf-8"?>
<a:theme xmlns:a="http://schemas.openxmlformats.org/drawingml/2006/main" name="Default Design">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spDef>
    <a:ln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FAEE980FCE644479ACEF58768930002" ma:contentTypeVersion="4" ma:contentTypeDescription="Create a new document." ma:contentTypeScope="" ma:versionID="3c8142ba748303dc7c368b4ea134d2f4">
  <xsd:schema xmlns:xsd="http://www.w3.org/2001/XMLSchema" xmlns:xs="http://www.w3.org/2001/XMLSchema" xmlns:p="http://schemas.microsoft.com/office/2006/metadata/properties" xmlns:ns3="53059891-9a62-4629-b49c-04aaf43eec7b" targetNamespace="http://schemas.microsoft.com/office/2006/metadata/properties" ma:root="true" ma:fieldsID="af74ce23d49c179d84433c0908cfe2c8" ns3:_="">
    <xsd:import namespace="53059891-9a62-4629-b49c-04aaf43eec7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059891-9a62-4629-b49c-04aaf43eec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2C52F1D-E097-4A68-A2DF-9FD7AA7FC51C}">
  <ds:schemaRefs>
    <ds:schemaRef ds:uri="http://schemas.microsoft.com/sharepoint/v3/contenttype/forms"/>
  </ds:schemaRefs>
</ds:datastoreItem>
</file>

<file path=customXml/itemProps2.xml><?xml version="1.0" encoding="utf-8"?>
<ds:datastoreItem xmlns:ds="http://schemas.openxmlformats.org/officeDocument/2006/customXml" ds:itemID="{19AFCB11-4966-46CD-88C7-E55798CB13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3059891-9a62-4629-b49c-04aaf43eec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36D1F7E-FCC0-4DDF-B7B5-D3E12DEE20F4}">
  <ds:schemaRefs>
    <ds:schemaRef ds:uri="http://www.w3.org/XML/1998/namespace"/>
    <ds:schemaRef ds:uri="http://schemas.openxmlformats.org/package/2006/metadata/core-properties"/>
    <ds:schemaRef ds:uri="http://schemas.microsoft.com/office/2006/metadata/properties"/>
    <ds:schemaRef ds:uri="http://purl.org/dc/elements/1.1/"/>
    <ds:schemaRef ds:uri="53059891-9a62-4629-b49c-04aaf43eec7b"/>
    <ds:schemaRef ds:uri="http://purl.org/dc/dcmitype/"/>
    <ds:schemaRef ds:uri="http://schemas.microsoft.com/office/2006/documentManagement/types"/>
    <ds:schemaRef ds:uri="http://purl.org/dc/term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368</TotalTime>
  <Words>1103</Words>
  <Application>Microsoft Office PowerPoint</Application>
  <PresentationFormat>Custom</PresentationFormat>
  <Paragraphs>52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Cambria Math</vt:lpstr>
      <vt:lpstr>Times New Roman</vt:lpstr>
      <vt:lpstr>Default Design</vt:lpstr>
      <vt:lpstr>Techniques for Dynamic Nuclear Polarization  NMR Analysis of Spin 1 Systems  Lillian Soucy Slifer Nuclear Physics Group, Department of Physics and Astronomy, UNH</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Free Research Poster</dc:subject>
  <dc:creator>Graphicsland/MakeSigns.com</dc:creator>
  <cp:keywords>scientific, research, template, custom, poster, presentation, symposium, printing, PowerPoint, create, design, example, sample, download</cp:keywords>
  <dc:description>These templates are offered for free to help your create a poster ranging from nursing research posters to psychology research posters.</dc:description>
  <cp:lastModifiedBy>Soucy, Lillian (Lily)</cp:lastModifiedBy>
  <cp:revision>11</cp:revision>
  <cp:lastPrinted>2014-02-24T14:53:09Z</cp:lastPrinted>
  <dcterms:created xsi:type="dcterms:W3CDTF">2004-07-26T21:45:23Z</dcterms:created>
  <dcterms:modified xsi:type="dcterms:W3CDTF">2021-04-26T12:59:29Z</dcterms:modified>
  <cp:category>science research poster</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0x0101002FAEE980FCE644479ACEF58768930002</vt:lpwstr>
  </property>
</Properties>
</file>