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sldIdLst>
    <p:sldId id="256" r:id="rId7"/>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521415D9-36F7-43E2-AB2F-B90AF26B5E84}">
      <p14:sectionLst xmlns:p14="http://schemas.microsoft.com/office/powerpoint/2010/main">
        <p14:section name="Exploring the Relationship between Poverty Levels and Typhoon Mortalities in the Philippines Ian Desmarais Department of Civil and Environmental Engineering, University of New Hampshire, Durham, NH 03824" id="{19F534DD-B5C0-455B-BFD6-0CB27E17221F}">
          <p14:sldIdLst>
            <p14:sldId id="256"/>
          </p14:sldIdLst>
        </p14:section>
      </p14:sectionLst>
    </p:ex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wiatkowski, Kyle" initials="KK" lastIdx="11" clrIdx="0">
    <p:extLst>
      <p:ext uri="{19B8F6BF-5375-455C-9EA6-DF929625EA0E}">
        <p15:presenceInfo xmlns:p15="http://schemas.microsoft.com/office/powerpoint/2012/main" userId="S::kk1173@unh.edu::0ae3bd91-fe1c-467e-ad17-d220254b49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p:scale>
          <a:sx n="40" d="100"/>
          <a:sy n="40" d="100"/>
        </p:scale>
        <p:origin x="-2766" y="-128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endParaRPr lang="en-US" dirty="0"/>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endParaRPr lang="en-US" dirty="0"/>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4/26/2021</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Exploring the Relationship between Poverty Levels and Typhoon Mortalities in the Philippines</a:t>
            </a:r>
            <a:br>
              <a:rPr lang="en-US" sz="8400" dirty="0">
                <a:solidFill>
                  <a:schemeClr val="bg1"/>
                </a:solidFill>
                <a:latin typeface="Cambria" panose="02040503050406030204" pitchFamily="18" charset="0"/>
                <a:cs typeface="Arial" panose="020B0604020202020204" pitchFamily="34" charset="0"/>
              </a:rPr>
            </a:br>
            <a:r>
              <a:rPr lang="en-US" sz="5600" u="sng" dirty="0">
                <a:solidFill>
                  <a:schemeClr val="bg1"/>
                </a:solidFill>
                <a:latin typeface="Cambria" panose="02040503050406030204" pitchFamily="18" charset="0"/>
                <a:cs typeface="Arial" panose="020B0604020202020204" pitchFamily="34" charset="0"/>
              </a:rPr>
              <a:t>Ian Desmarais</a:t>
            </a:r>
            <a:br>
              <a:rPr lang="en-US" sz="5600" u="sng" dirty="0">
                <a:solidFill>
                  <a:schemeClr val="bg1"/>
                </a:solidFill>
                <a:latin typeface="Cambria" panose="02040503050406030204" pitchFamily="18" charset="0"/>
                <a:cs typeface="Arial" panose="020B0604020202020204" pitchFamily="34" charset="0"/>
              </a:rPr>
            </a:br>
            <a:r>
              <a:rPr lang="en-US" sz="5600" dirty="0">
                <a:solidFill>
                  <a:schemeClr val="bg1"/>
                </a:solidFill>
                <a:latin typeface="Cambria" panose="02040503050406030204" pitchFamily="18" charset="0"/>
                <a:cs typeface="Arial" panose="020B0604020202020204" pitchFamily="34" charset="0"/>
              </a:rPr>
              <a:t>Advisor: Dr. Kyle Kwiatkowski</a:t>
            </a:r>
            <a:br>
              <a:rPr lang="en-US" sz="5600" dirty="0">
                <a:solidFill>
                  <a:schemeClr val="bg1"/>
                </a:solidFill>
                <a:latin typeface="Cambria" panose="02040503050406030204" pitchFamily="18" charset="0"/>
                <a:cs typeface="Arial" panose="020B0604020202020204" pitchFamily="34" charset="0"/>
              </a:rPr>
            </a:br>
            <a:r>
              <a:rPr lang="en-US" sz="5600" i="1" dirty="0">
                <a:solidFill>
                  <a:schemeClr val="bg1"/>
                </a:solidFill>
                <a:latin typeface="Cambria" panose="02040503050406030204" pitchFamily="18" charset="0"/>
                <a:cs typeface="Arial" panose="020B0604020202020204" pitchFamily="34" charset="0"/>
              </a:rPr>
              <a:t>Department of Civil and Environmental Engineering, University of New Hampshire, Durham, NH 03824</a:t>
            </a:r>
            <a:endParaRPr lang="en-US" sz="9300" i="1" dirty="0">
              <a:solidFill>
                <a:schemeClr val="bg1"/>
              </a:solidFill>
              <a:latin typeface="Cambria" panose="02040503050406030204" pitchFamily="18" charset="0"/>
              <a:cs typeface="Arial" panose="020B0604020202020204" pitchFamily="34" charset="0"/>
            </a:endParaRPr>
          </a:p>
        </p:txBody>
      </p:sp>
      <p:sp>
        <p:nvSpPr>
          <p:cNvPr id="6" name="Subtitle 2"/>
          <p:cNvSpPr txBox="1">
            <a:spLocks/>
          </p:cNvSpPr>
          <p:nvPr/>
        </p:nvSpPr>
        <p:spPr>
          <a:xfrm>
            <a:off x="369597" y="6318586"/>
            <a:ext cx="10914743" cy="6991779"/>
          </a:xfrm>
          <a:prstGeom prst="rect">
            <a:avLst/>
          </a:prstGeom>
          <a:noFill/>
          <a:ln>
            <a:solidFill>
              <a:srgbClr val="002060"/>
            </a:solidFill>
          </a:ln>
        </p:spPr>
        <p:txBody>
          <a:bodyPr vert="horz" lIns="106674" tIns="53337" rIns="106674"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purpose of this project </a:t>
            </a:r>
            <a:r>
              <a:rPr lang="en-US" sz="2800" dirty="0">
                <a:latin typeface="Times New Roman" panose="02020603050405020304" pitchFamily="18" charset="0"/>
                <a:ea typeface="Calibri" panose="020F0502020204030204" pitchFamily="34" charset="0"/>
                <a:cs typeface="Times New Roman" panose="02020603050405020304" pitchFamily="18" charset="0"/>
              </a:rPr>
              <a:t>is to construct a mortality database that includes where and how people died during typhoons from 2004-2015. The next step is to find any relationships between the database and existing statistics available in the Philippines.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Philippines </a:t>
            </a:r>
            <a:r>
              <a:rPr lang="en-US" sz="2800" dirty="0">
                <a:latin typeface="Times New Roman" panose="02020603050405020304" pitchFamily="18" charset="0"/>
                <a:ea typeface="Calibri" panose="020F0502020204030204" pitchFamily="34" charset="0"/>
                <a:cs typeface="Times New Roman" panose="02020603050405020304" pitchFamily="18" charset="0"/>
              </a:rPr>
              <a:t>was selected for study because it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is one of the most disaster-prone countries in the world, with meteorological events composing, on average, roughly a third of disasters. Climate change and shore modification have intensified the strength of typhoons and increased storms’ potential damage capacity. Studies on storm pathing in the region found storms forming closer to the Philippines and landing increasingly in the Visayas and Mindanao regions, which typically see less typhoons than other areas of the Philippines. These regions </a:t>
            </a:r>
            <a:r>
              <a:rPr lang="en-US" sz="2800" dirty="0">
                <a:latin typeface="Times New Roman" panose="02020603050405020304" pitchFamily="18" charset="0"/>
                <a:ea typeface="Calibri" panose="020F0502020204030204" pitchFamily="34" charset="0"/>
                <a:cs typeface="Times New Roman" panose="02020603050405020304" pitchFamily="18" charset="0"/>
              </a:rPr>
              <a:t>also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contain some of the poorest and most populous areas of the Philippines. Of the studies reviewed that have looked at the correlations between poverty/economic development, all of them found that at both the national and subnational level, mortality rates are higher in less developed areas and countries. This study used situation reports produced by the Philippines government during disasters to map typhoon deaths and number of people affected across the Philippines. These were then compared to poverty incidence rates of the corresponding administrative unit and year. No correlation was found using linear regression and semi-log plots while controlling for areas affected and population affected at the regional and provincial levels.</a:t>
            </a:r>
          </a:p>
          <a:p>
            <a:endParaRPr lang="en-US" sz="2800" dirty="0">
              <a:latin typeface="Cambria" panose="02040503050406030204" pitchFamily="18" charset="0"/>
            </a:endParaRPr>
          </a:p>
          <a:p>
            <a:endParaRPr lang="en-US" sz="2800" dirty="0">
              <a:latin typeface="Cambria" panose="02040503050406030204" pitchFamily="18" charset="0"/>
            </a:endParaRPr>
          </a:p>
          <a:p>
            <a:endParaRPr lang="en-US" sz="2800" dirty="0">
              <a:latin typeface="Cambria" panose="02040503050406030204" pitchFamily="18" charset="0"/>
            </a:endParaRPr>
          </a:p>
          <a:p>
            <a:endParaRPr lang="en-US" sz="2800" dirty="0">
              <a:latin typeface="Cambria" panose="02040503050406030204" pitchFamily="18" charset="0"/>
            </a:endParaRPr>
          </a:p>
          <a:p>
            <a:endParaRPr lang="en-US" sz="2800" dirty="0">
              <a:latin typeface="Cambria" panose="02040503050406030204" pitchFamily="18" charset="0"/>
            </a:endParaRPr>
          </a:p>
          <a:p>
            <a:endParaRPr lang="en-US" sz="2800" dirty="0">
              <a:latin typeface="Cambria" panose="02040503050406030204" pitchFamily="18" charset="0"/>
            </a:endParaRPr>
          </a:p>
        </p:txBody>
      </p:sp>
      <p:sp>
        <p:nvSpPr>
          <p:cNvPr id="7" name="Subtitle 2"/>
          <p:cNvSpPr txBox="1">
            <a:spLocks/>
          </p:cNvSpPr>
          <p:nvPr/>
        </p:nvSpPr>
        <p:spPr>
          <a:xfrm>
            <a:off x="369597" y="13777877"/>
            <a:ext cx="10914743"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dirty="0">
                <a:solidFill>
                  <a:schemeClr val="bg1"/>
                </a:solidFill>
                <a:latin typeface="Cambria" panose="02040503050406030204" pitchFamily="18" charset="0"/>
              </a:rPr>
              <a:t> </a:t>
            </a:r>
            <a:r>
              <a:rPr lang="en-US" sz="5800" dirty="0">
                <a:solidFill>
                  <a:schemeClr val="bg1"/>
                </a:solidFill>
                <a:latin typeface="Cambria" panose="02040503050406030204" pitchFamily="18" charset="0"/>
              </a:rPr>
              <a:t>Methodology</a:t>
            </a:r>
          </a:p>
        </p:txBody>
      </p:sp>
      <p:sp>
        <p:nvSpPr>
          <p:cNvPr id="8" name="Subtitle 2"/>
          <p:cNvSpPr txBox="1">
            <a:spLocks/>
          </p:cNvSpPr>
          <p:nvPr/>
        </p:nvSpPr>
        <p:spPr>
          <a:xfrm>
            <a:off x="6350742" y="23688042"/>
            <a:ext cx="4933599" cy="8691111"/>
          </a:xfrm>
          <a:prstGeom prst="rect">
            <a:avLst/>
          </a:prstGeom>
          <a:ln>
            <a:solidFill>
              <a:srgbClr val="002060"/>
            </a:solidFill>
          </a:ln>
        </p:spPr>
        <p:txBody>
          <a:bodyPr vert="horz" lIns="106674" tIns="53337" rIns="106674" bIns="53337" rtlCol="0" anchor="t">
            <a:normAutofit fontScale="925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900" dirty="0">
                <a:latin typeface="Cambria" panose="02040503050406030204" pitchFamily="18" charset="0"/>
              </a:rPr>
              <a:t>To the right is a map of the Philippines. The northern island is Luzon, where Manila is located. The Visayas includes Western, Central, and Eastern Visayas where Typhoon Haiyan ravaged Southern Leyte. The southernmost island portion is Mindanao, where Typhoon </a:t>
            </a:r>
            <a:r>
              <a:rPr lang="en-US" sz="2900" dirty="0" err="1">
                <a:latin typeface="Cambria" panose="02040503050406030204" pitchFamily="18" charset="0"/>
              </a:rPr>
              <a:t>Bopha</a:t>
            </a:r>
            <a:r>
              <a:rPr lang="en-US" sz="2900" dirty="0">
                <a:latin typeface="Cambria" panose="02040503050406030204" pitchFamily="18" charset="0"/>
              </a:rPr>
              <a:t> landed. Typically, Northern Luzon (Luzon is the northern island) and the Bicol region are the most common places for typhoons.   Constant revision of administrative codes and boundaries is a challenge when working with older storm entries, especially at the municipal level. Differences in naming, spelling, and languages can also contribute to issues in reporting.</a:t>
            </a: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p:txBody>
      </p:sp>
      <p:sp>
        <p:nvSpPr>
          <p:cNvPr id="9" name="Subtitle 2"/>
          <p:cNvSpPr txBox="1">
            <a:spLocks/>
          </p:cNvSpPr>
          <p:nvPr/>
        </p:nvSpPr>
        <p:spPr>
          <a:xfrm>
            <a:off x="12314092" y="4937912"/>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Mapping at the Municipal level</a:t>
            </a:r>
          </a:p>
        </p:txBody>
      </p:sp>
      <p:sp>
        <p:nvSpPr>
          <p:cNvPr id="12" name="Subtitle 2"/>
          <p:cNvSpPr txBox="1">
            <a:spLocks/>
          </p:cNvSpPr>
          <p:nvPr/>
        </p:nvSpPr>
        <p:spPr>
          <a:xfrm>
            <a:off x="32572096" y="15157648"/>
            <a:ext cx="10914743" cy="7044521"/>
          </a:xfrm>
          <a:prstGeom prst="rect">
            <a:avLst/>
          </a:prstGeom>
          <a:noFill/>
          <a:ln>
            <a:solidFill>
              <a:srgbClr val="002060"/>
            </a:solid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spcBef>
                <a:spcPts val="0"/>
              </a:spcBef>
              <a:buFont typeface="Arial" panose="020B0604020202020204" pitchFamily="34" charset="0"/>
              <a:buChar char="•"/>
            </a:pPr>
            <a:r>
              <a:rPr lang="en-US" sz="3700" dirty="0">
                <a:latin typeface="Cambria" panose="02040503050406030204" pitchFamily="18" charset="0"/>
              </a:rPr>
              <a:t>No correlation between poverty incidence rate and mortality rate or count found</a:t>
            </a:r>
          </a:p>
          <a:p>
            <a:pPr algn="l">
              <a:spcBef>
                <a:spcPts val="0"/>
              </a:spcBef>
            </a:pPr>
            <a:r>
              <a:rPr lang="en-US" sz="3700" dirty="0">
                <a:latin typeface="Cambria" panose="02040503050406030204" pitchFamily="18" charset="0"/>
              </a:rPr>
              <a:t>Issues:</a:t>
            </a:r>
          </a:p>
          <a:p>
            <a:pPr marL="571500" indent="-571500" algn="l">
              <a:spcBef>
                <a:spcPts val="0"/>
              </a:spcBef>
              <a:buFont typeface="Arial" panose="020B0604020202020204" pitchFamily="34" charset="0"/>
              <a:buChar char="•"/>
            </a:pPr>
            <a:r>
              <a:rPr lang="en-US" sz="3700" dirty="0">
                <a:latin typeface="Cambria" panose="02040503050406030204" pitchFamily="18" charset="0"/>
              </a:rPr>
              <a:t>No strict definition of “affected populace”</a:t>
            </a:r>
          </a:p>
          <a:p>
            <a:pPr marL="571500" indent="-571500" algn="l">
              <a:spcBef>
                <a:spcPts val="0"/>
              </a:spcBef>
              <a:buFont typeface="Arial" panose="020B0604020202020204" pitchFamily="34" charset="0"/>
              <a:buChar char="•"/>
            </a:pPr>
            <a:r>
              <a:rPr lang="en-US" sz="3700" dirty="0">
                <a:latin typeface="Cambria" panose="02040503050406030204" pitchFamily="18" charset="0"/>
              </a:rPr>
              <a:t>No other statistics available for substitution</a:t>
            </a:r>
          </a:p>
          <a:p>
            <a:pPr marL="571500" indent="-571500" algn="l">
              <a:spcBef>
                <a:spcPts val="0"/>
              </a:spcBef>
              <a:buFont typeface="Arial" panose="020B0604020202020204" pitchFamily="34" charset="0"/>
              <a:buChar char="•"/>
            </a:pPr>
            <a:r>
              <a:rPr lang="en-US" sz="3700" dirty="0">
                <a:latin typeface="Cambria" panose="02040503050406030204" pitchFamily="18" charset="0"/>
              </a:rPr>
              <a:t>Admin code changes created some issues since they changed twice</a:t>
            </a:r>
          </a:p>
          <a:p>
            <a:pPr algn="l">
              <a:spcBef>
                <a:spcPts val="0"/>
              </a:spcBef>
            </a:pPr>
            <a:r>
              <a:rPr lang="en-US" sz="3700" dirty="0">
                <a:latin typeface="Cambria" panose="02040503050406030204" pitchFamily="18" charset="0"/>
              </a:rPr>
              <a:t>Next Steps:</a:t>
            </a:r>
          </a:p>
          <a:p>
            <a:pPr marL="571500" indent="-571500" algn="l">
              <a:spcBef>
                <a:spcPts val="0"/>
              </a:spcBef>
              <a:buFont typeface="Arial" panose="020B0604020202020204" pitchFamily="34" charset="0"/>
              <a:buChar char="•"/>
            </a:pPr>
            <a:r>
              <a:rPr lang="en-US" sz="3700" dirty="0">
                <a:latin typeface="Cambria" panose="02040503050406030204" pitchFamily="18" charset="0"/>
              </a:rPr>
              <a:t>Analyze using more detailed controls </a:t>
            </a:r>
          </a:p>
          <a:p>
            <a:pPr marL="2491740" lvl="1" indent="-571500" algn="l">
              <a:spcBef>
                <a:spcPts val="0"/>
              </a:spcBef>
              <a:buFont typeface="Arial" panose="020B0604020202020204" pitchFamily="34" charset="0"/>
              <a:buChar char="•"/>
            </a:pPr>
            <a:r>
              <a:rPr lang="en-US" sz="3200" dirty="0">
                <a:latin typeface="Cambria" panose="02040503050406030204" pitchFamily="18" charset="0"/>
              </a:rPr>
              <a:t>Population density</a:t>
            </a:r>
          </a:p>
          <a:p>
            <a:pPr marL="2491740" lvl="1" indent="-571500" algn="l">
              <a:spcBef>
                <a:spcPts val="0"/>
              </a:spcBef>
              <a:buFont typeface="Arial" panose="020B0604020202020204" pitchFamily="34" charset="0"/>
              <a:buChar char="•"/>
            </a:pPr>
            <a:r>
              <a:rPr lang="en-US" sz="3200" dirty="0">
                <a:latin typeface="Cambria" panose="02040503050406030204" pitchFamily="18" charset="0"/>
              </a:rPr>
              <a:t>Storm Intensity</a:t>
            </a:r>
          </a:p>
          <a:p>
            <a:pPr marL="2491740" lvl="1" indent="-571500" algn="l">
              <a:spcBef>
                <a:spcPts val="0"/>
              </a:spcBef>
              <a:buFont typeface="Arial" panose="020B0604020202020204" pitchFamily="34" charset="0"/>
              <a:buChar char="•"/>
            </a:pPr>
            <a:r>
              <a:rPr lang="en-US" sz="3200" dirty="0">
                <a:latin typeface="Cambria" panose="02040503050406030204" pitchFamily="18" charset="0"/>
              </a:rPr>
              <a:t>Storm Proximity</a:t>
            </a:r>
          </a:p>
          <a:p>
            <a:pPr marL="571500" indent="-571500" algn="l">
              <a:spcBef>
                <a:spcPts val="0"/>
              </a:spcBef>
              <a:buFont typeface="Arial" panose="020B0604020202020204" pitchFamily="34" charset="0"/>
              <a:buChar char="•"/>
            </a:pPr>
            <a:r>
              <a:rPr lang="en-US" sz="3700" dirty="0">
                <a:latin typeface="Cambria" panose="02040503050406030204" pitchFamily="18" charset="0"/>
              </a:rPr>
              <a:t>Petition the Philippines for more statistics, situation reports, and clarification on affected populace</a:t>
            </a:r>
          </a:p>
        </p:txBody>
      </p:sp>
      <p:sp>
        <p:nvSpPr>
          <p:cNvPr id="13" name="Subtitle 2"/>
          <p:cNvSpPr txBox="1">
            <a:spLocks/>
          </p:cNvSpPr>
          <p:nvPr/>
        </p:nvSpPr>
        <p:spPr>
          <a:xfrm>
            <a:off x="369597"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Abstract</a:t>
            </a:r>
          </a:p>
        </p:txBody>
      </p:sp>
      <p:sp>
        <p:nvSpPr>
          <p:cNvPr id="15" name="Subtitle 2"/>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Constructed Database</a:t>
            </a:r>
          </a:p>
        </p:txBody>
      </p:sp>
      <p:sp>
        <p:nvSpPr>
          <p:cNvPr id="16" name="Subtitle 2"/>
          <p:cNvSpPr txBox="1">
            <a:spLocks/>
          </p:cNvSpPr>
          <p:nvPr/>
        </p:nvSpPr>
        <p:spPr>
          <a:xfrm>
            <a:off x="12300593" y="6000072"/>
            <a:ext cx="19641782" cy="7182962"/>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sp>
        <p:nvSpPr>
          <p:cNvPr id="17" name="Subtitle 2"/>
          <p:cNvSpPr txBox="1">
            <a:spLocks/>
          </p:cNvSpPr>
          <p:nvPr/>
        </p:nvSpPr>
        <p:spPr>
          <a:xfrm>
            <a:off x="32492932" y="13650545"/>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Conclusions</a:t>
            </a:r>
          </a:p>
        </p:txBody>
      </p:sp>
      <p:sp>
        <p:nvSpPr>
          <p:cNvPr id="18" name="Subtitle 2"/>
          <p:cNvSpPr txBox="1">
            <a:spLocks/>
          </p:cNvSpPr>
          <p:nvPr/>
        </p:nvSpPr>
        <p:spPr>
          <a:xfrm>
            <a:off x="32591449" y="22553038"/>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dirty="0">
                <a:solidFill>
                  <a:schemeClr val="bg1"/>
                </a:solidFill>
                <a:latin typeface="Cambria" panose="02040503050406030204" pitchFamily="18" charset="0"/>
              </a:rPr>
              <a:t>Acknowledgements</a:t>
            </a:r>
          </a:p>
        </p:txBody>
      </p:sp>
      <p:sp>
        <p:nvSpPr>
          <p:cNvPr id="19" name="Subtitle 2"/>
          <p:cNvSpPr txBox="1">
            <a:spLocks/>
          </p:cNvSpPr>
          <p:nvPr/>
        </p:nvSpPr>
        <p:spPr>
          <a:xfrm>
            <a:off x="32572096" y="6141488"/>
            <a:ext cx="10914743" cy="7041546"/>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700" dirty="0">
                <a:latin typeface="Cambria" panose="02040503050406030204" pitchFamily="18" charset="0"/>
              </a:rPr>
              <a:t>Constructed Database</a:t>
            </a:r>
          </a:p>
          <a:p>
            <a:pPr marL="571500" indent="-571500" algn="l">
              <a:spcBef>
                <a:spcPts val="0"/>
              </a:spcBef>
              <a:buFont typeface="Arial" panose="020B0604020202020204" pitchFamily="34" charset="0"/>
              <a:buChar char="•"/>
            </a:pPr>
            <a:r>
              <a:rPr lang="en-US" sz="3700" dirty="0">
                <a:latin typeface="Cambria" panose="02040503050406030204" pitchFamily="18" charset="0"/>
              </a:rPr>
              <a:t>10,509 entries</a:t>
            </a:r>
          </a:p>
          <a:p>
            <a:pPr marL="571500" indent="-571500" algn="l">
              <a:spcBef>
                <a:spcPts val="0"/>
              </a:spcBef>
              <a:buFont typeface="Arial" panose="020B0604020202020204" pitchFamily="34" charset="0"/>
              <a:buChar char="•"/>
            </a:pPr>
            <a:r>
              <a:rPr lang="en-US" sz="3700" dirty="0">
                <a:latin typeface="Cambria" panose="02040503050406030204" pitchFamily="18" charset="0"/>
              </a:rPr>
              <a:t>86 Storm entries</a:t>
            </a:r>
          </a:p>
          <a:p>
            <a:pPr marL="571500" indent="-571500" algn="l">
              <a:spcBef>
                <a:spcPts val="0"/>
              </a:spcBef>
              <a:buFont typeface="Arial" panose="020B0604020202020204" pitchFamily="34" charset="0"/>
              <a:buChar char="•"/>
            </a:pPr>
            <a:r>
              <a:rPr lang="en-US" sz="3700" dirty="0">
                <a:latin typeface="Cambria" panose="02040503050406030204" pitchFamily="18" charset="0"/>
              </a:rPr>
              <a:t>33 missing or non-final situation reports</a:t>
            </a:r>
          </a:p>
          <a:p>
            <a:pPr marL="571500" indent="-571500" algn="l">
              <a:spcBef>
                <a:spcPts val="0"/>
              </a:spcBef>
              <a:buFont typeface="Arial" panose="020B0604020202020204" pitchFamily="34" charset="0"/>
              <a:buChar char="•"/>
            </a:pPr>
            <a:r>
              <a:rPr lang="en-US" sz="3700" dirty="0">
                <a:latin typeface="Cambria" panose="02040503050406030204" pitchFamily="18" charset="0"/>
              </a:rPr>
              <a:t>~9,700 entries at the municipal level (AC)</a:t>
            </a:r>
          </a:p>
          <a:p>
            <a:pPr marL="571500" indent="-571500" algn="l">
              <a:spcBef>
                <a:spcPts val="0"/>
              </a:spcBef>
              <a:buFont typeface="Arial" panose="020B0604020202020204" pitchFamily="34" charset="0"/>
              <a:buChar char="•"/>
            </a:pPr>
            <a:r>
              <a:rPr lang="en-US" sz="3700" dirty="0">
                <a:latin typeface="Cambria" panose="02040503050406030204" pitchFamily="18" charset="0"/>
              </a:rPr>
              <a:t>2013 and after typically use DC instead of AC</a:t>
            </a:r>
          </a:p>
          <a:p>
            <a:pPr marL="571500" indent="-571500" algn="l">
              <a:spcBef>
                <a:spcPts val="0"/>
              </a:spcBef>
              <a:buFont typeface="Arial" panose="020B0604020202020204" pitchFamily="34" charset="0"/>
              <a:buChar char="•"/>
            </a:pPr>
            <a:r>
              <a:rPr lang="en-US" sz="3700" dirty="0">
                <a:latin typeface="Cambria" panose="02040503050406030204" pitchFamily="18" charset="0"/>
              </a:rPr>
              <a:t>Assumed entry was AC if unidentifiable</a:t>
            </a:r>
          </a:p>
          <a:p>
            <a:pPr algn="l">
              <a:spcBef>
                <a:spcPts val="0"/>
              </a:spcBef>
            </a:pPr>
            <a:r>
              <a:rPr lang="en-US" sz="3700" dirty="0">
                <a:latin typeface="Cambria" panose="02040503050406030204" pitchFamily="18" charset="0"/>
              </a:rPr>
              <a:t>EM-DAT</a:t>
            </a:r>
          </a:p>
          <a:p>
            <a:pPr marL="571500" indent="-571500" algn="l">
              <a:spcBef>
                <a:spcPts val="0"/>
              </a:spcBef>
              <a:buFont typeface="Arial" panose="020B0604020202020204" pitchFamily="34" charset="0"/>
              <a:buChar char="•"/>
            </a:pPr>
            <a:r>
              <a:rPr lang="en-US" sz="3700" dirty="0">
                <a:latin typeface="Cambria" panose="02040503050406030204" pitchFamily="18" charset="0"/>
              </a:rPr>
              <a:t>15,911 total deaths</a:t>
            </a:r>
          </a:p>
          <a:p>
            <a:pPr marL="571500" indent="-571500" algn="l">
              <a:spcBef>
                <a:spcPts val="0"/>
              </a:spcBef>
              <a:buFont typeface="Arial" panose="020B0604020202020204" pitchFamily="34" charset="0"/>
              <a:buChar char="•"/>
            </a:pPr>
            <a:r>
              <a:rPr lang="en-US" sz="3700" dirty="0">
                <a:latin typeface="Cambria" panose="02040503050406030204" pitchFamily="18" charset="0"/>
              </a:rPr>
              <a:t>Includes 1000+ TY. Haiyan deaths not listed in final sitrep</a:t>
            </a:r>
          </a:p>
          <a:p>
            <a:pPr marL="571500" indent="-571500" algn="l">
              <a:spcBef>
                <a:spcPts val="0"/>
              </a:spcBef>
              <a:buFont typeface="Arial" panose="020B0604020202020204" pitchFamily="34" charset="0"/>
              <a:buChar char="•"/>
            </a:pPr>
            <a:r>
              <a:rPr lang="en-US" sz="3700" dirty="0">
                <a:latin typeface="Cambria" panose="02040503050406030204" pitchFamily="18" charset="0"/>
              </a:rPr>
              <a:t>~4,000 entries from missing sitreps</a:t>
            </a:r>
          </a:p>
          <a:p>
            <a:pPr marL="571500" indent="-571500" algn="l">
              <a:spcBef>
                <a:spcPts val="0"/>
              </a:spcBef>
              <a:buFont typeface="Arial" panose="020B0604020202020204" pitchFamily="34" charset="0"/>
              <a:buChar char="•"/>
            </a:pPr>
            <a:r>
              <a:rPr lang="en-US" sz="3700" dirty="0">
                <a:latin typeface="Cambria" panose="02040503050406030204" pitchFamily="18" charset="0"/>
              </a:rPr>
              <a:t>Does not define affected populace</a:t>
            </a:r>
          </a:p>
          <a:p>
            <a:pPr marL="571500" indent="-571500" algn="l">
              <a:spcBef>
                <a:spcPts val="0"/>
              </a:spcBef>
              <a:buFont typeface="Arial" panose="020B0604020202020204" pitchFamily="34" charset="0"/>
              <a:buChar char="•"/>
            </a:pPr>
            <a:endParaRPr lang="en-US" sz="3700" dirty="0">
              <a:latin typeface="Cambria" panose="02040503050406030204" pitchFamily="18" charset="0"/>
            </a:endParaRPr>
          </a:p>
        </p:txBody>
      </p:sp>
      <p:sp>
        <p:nvSpPr>
          <p:cNvPr id="30" name="Subtitle 2"/>
          <p:cNvSpPr txBox="1">
            <a:spLocks/>
          </p:cNvSpPr>
          <p:nvPr/>
        </p:nvSpPr>
        <p:spPr>
          <a:xfrm>
            <a:off x="12333504" y="13748208"/>
            <a:ext cx="19641782" cy="8683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 Regional Versus Municipal Level Analysis</a:t>
            </a:r>
          </a:p>
        </p:txBody>
      </p:sp>
      <p:sp>
        <p:nvSpPr>
          <p:cNvPr id="32" name="Subtitle 2"/>
          <p:cNvSpPr txBox="1">
            <a:spLocks/>
          </p:cNvSpPr>
          <p:nvPr/>
        </p:nvSpPr>
        <p:spPr>
          <a:xfrm>
            <a:off x="12287297" y="22563439"/>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sTAMD Simulations</a:t>
            </a:r>
          </a:p>
        </p:txBody>
      </p:sp>
      <p:sp>
        <p:nvSpPr>
          <p:cNvPr id="33" name="Subtitle 2"/>
          <p:cNvSpPr txBox="1">
            <a:spLocks/>
          </p:cNvSpPr>
          <p:nvPr/>
        </p:nvSpPr>
        <p:spPr>
          <a:xfrm>
            <a:off x="12314092" y="23688042"/>
            <a:ext cx="19641782" cy="8445150"/>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sp>
        <p:nvSpPr>
          <p:cNvPr id="60" name="TextBox 59"/>
          <p:cNvSpPr txBox="1"/>
          <p:nvPr/>
        </p:nvSpPr>
        <p:spPr>
          <a:xfrm>
            <a:off x="12607072" y="6019845"/>
            <a:ext cx="9766498" cy="1338822"/>
          </a:xfrm>
          <a:prstGeom prst="rect">
            <a:avLst/>
          </a:prstGeom>
          <a:noFill/>
        </p:spPr>
        <p:txBody>
          <a:bodyPr wrap="square" lIns="106674" tIns="53337" rIns="106674" bIns="53337" rtlCol="0">
            <a:spAutoFit/>
          </a:bodyPr>
          <a:lstStyle/>
          <a:p>
            <a:r>
              <a:rPr lang="en-US" sz="4000" dirty="0">
                <a:latin typeface="Cambria" panose="02040503050406030204" pitchFamily="18" charset="0"/>
              </a:rPr>
              <a:t>2015 Municipal Poverty Incidence Rates</a:t>
            </a:r>
          </a:p>
          <a:p>
            <a:endParaRPr lang="en-US" sz="4000" dirty="0">
              <a:latin typeface="Cambria" panose="02040503050406030204" pitchFamily="18" charset="0"/>
            </a:endParaRPr>
          </a:p>
        </p:txBody>
      </p:sp>
      <p:cxnSp>
        <p:nvCxnSpPr>
          <p:cNvPr id="75" name="Straight Connector 74"/>
          <p:cNvCxnSpPr>
            <a:cxnSpLocks/>
          </p:cNvCxnSpPr>
          <p:nvPr/>
        </p:nvCxnSpPr>
        <p:spPr>
          <a:xfrm>
            <a:off x="23202900" y="24261624"/>
            <a:ext cx="0" cy="7532826"/>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149" name="Subtitle 2"/>
          <p:cNvSpPr txBox="1">
            <a:spLocks/>
          </p:cNvSpPr>
          <p:nvPr/>
        </p:nvSpPr>
        <p:spPr>
          <a:xfrm>
            <a:off x="12333504" y="22583890"/>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Regional Mortality Count Versus Risk Assessment</a:t>
            </a:r>
          </a:p>
        </p:txBody>
      </p:sp>
      <p:sp>
        <p:nvSpPr>
          <p:cNvPr id="31" name="Subtitle 2"/>
          <p:cNvSpPr txBox="1">
            <a:spLocks/>
          </p:cNvSpPr>
          <p:nvPr/>
        </p:nvSpPr>
        <p:spPr>
          <a:xfrm>
            <a:off x="12333504" y="15157647"/>
            <a:ext cx="19641782" cy="7044521"/>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989" y="1046224"/>
            <a:ext cx="2298576" cy="3042233"/>
          </a:xfrm>
          <a:prstGeom prst="rect">
            <a:avLst/>
          </a:prstGeom>
        </p:spPr>
      </p:pic>
      <p:sp>
        <p:nvSpPr>
          <p:cNvPr id="85" name="Subtitle 2"/>
          <p:cNvSpPr txBox="1">
            <a:spLocks/>
          </p:cNvSpPr>
          <p:nvPr/>
        </p:nvSpPr>
        <p:spPr>
          <a:xfrm>
            <a:off x="32552335" y="27421166"/>
            <a:ext cx="10914743" cy="4151007"/>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457200" indent="-457200" algn="l">
              <a:spcBef>
                <a:spcPts val="0"/>
              </a:spcBef>
              <a:buFont typeface="Arial" panose="020B0604020202020204" pitchFamily="34" charset="0"/>
              <a:buChar char="•"/>
            </a:pPr>
            <a:r>
              <a:rPr lang="en-US" sz="3200" dirty="0">
                <a:latin typeface="Cambria" panose="02040503050406030204" pitchFamily="18" charset="0"/>
              </a:rPr>
              <a:t>Map of the Philippines by Sanglahi86, distributed under a CC-BY 2.0 license 4.0</a:t>
            </a:r>
          </a:p>
          <a:p>
            <a:pPr marL="457200" indent="-457200" algn="l">
              <a:spcBef>
                <a:spcPts val="0"/>
              </a:spcBef>
              <a:buFont typeface="Arial" panose="020B0604020202020204" pitchFamily="34" charset="0"/>
              <a:buChar char="•"/>
            </a:pPr>
            <a:r>
              <a:rPr lang="en-US" sz="3200" dirty="0">
                <a:latin typeface="Cambria" panose="02040503050406030204" pitchFamily="18" charset="0"/>
              </a:rPr>
              <a:t>Guha-Sapir, D. (June 2020). </a:t>
            </a:r>
            <a:r>
              <a:rPr lang="en-US" sz="3200" i="1" dirty="0">
                <a:latin typeface="Cambria" panose="02040503050406030204" pitchFamily="18" charset="0"/>
              </a:rPr>
              <a:t>EM-DAT Tropical Cyclones 2005-2015_06_15_2020,</a:t>
            </a:r>
            <a:r>
              <a:rPr lang="en-US" sz="3200" dirty="0">
                <a:latin typeface="Cambria" panose="02040503050406030204" pitchFamily="18" charset="0"/>
              </a:rPr>
              <a:t> EM_DAT, CRED, Brussels, Belgium. – Custom Report</a:t>
            </a:r>
          </a:p>
          <a:p>
            <a:pPr marL="457200" indent="-457200" algn="l">
              <a:spcBef>
                <a:spcPts val="0"/>
              </a:spcBef>
              <a:buFont typeface="Arial" panose="020B0604020202020204" pitchFamily="34" charset="0"/>
              <a:buChar char="•"/>
            </a:pPr>
            <a:r>
              <a:rPr lang="en-US" sz="3200" dirty="0">
                <a:latin typeface="Cambria" panose="02040503050406030204" pitchFamily="18" charset="0"/>
              </a:rPr>
              <a:t>Manila Observatory. (2003). </a:t>
            </a:r>
            <a:r>
              <a:rPr lang="en-US" sz="3200" i="1" dirty="0">
                <a:latin typeface="Cambria" panose="02040503050406030204" pitchFamily="18" charset="0"/>
              </a:rPr>
              <a:t>Risk to Typhoons</a:t>
            </a:r>
            <a:r>
              <a:rPr lang="en-US" sz="3200" dirty="0">
                <a:latin typeface="Cambria" panose="02040503050406030204" pitchFamily="18" charset="0"/>
              </a:rPr>
              <a:t>, Manila Observatory, Quezon City, Philippines.</a:t>
            </a:r>
          </a:p>
          <a:p>
            <a:pPr marL="457200" indent="-457200" algn="l">
              <a:spcBef>
                <a:spcPts val="0"/>
              </a:spcBef>
              <a:buFont typeface="Arial" panose="020B0604020202020204" pitchFamily="34" charset="0"/>
              <a:buChar char="•"/>
            </a:pPr>
            <a:r>
              <a:rPr lang="en-US" sz="3200" dirty="0">
                <a:latin typeface="Cambria" panose="02040503050406030204" pitchFamily="18" charset="0"/>
              </a:rPr>
              <a:t>NDRRMC. (2004-2015). Typhoon Situation Reports. Philippines government, Philippines.</a:t>
            </a:r>
          </a:p>
        </p:txBody>
      </p:sp>
      <p:sp>
        <p:nvSpPr>
          <p:cNvPr id="93" name="Subtitle 2"/>
          <p:cNvSpPr txBox="1">
            <a:spLocks/>
          </p:cNvSpPr>
          <p:nvPr/>
        </p:nvSpPr>
        <p:spPr>
          <a:xfrm>
            <a:off x="32572096" y="26460099"/>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dirty="0">
                <a:solidFill>
                  <a:schemeClr val="bg1"/>
                </a:solidFill>
                <a:latin typeface="Cambria" panose="02040503050406030204" pitchFamily="18" charset="0"/>
              </a:rPr>
              <a:t>References</a:t>
            </a:r>
          </a:p>
        </p:txBody>
      </p:sp>
      <p:sp>
        <p:nvSpPr>
          <p:cNvPr id="4" name="TextBox 3"/>
          <p:cNvSpPr txBox="1"/>
          <p:nvPr/>
        </p:nvSpPr>
        <p:spPr>
          <a:xfrm>
            <a:off x="32984920" y="12216858"/>
            <a:ext cx="5657401" cy="553992"/>
          </a:xfrm>
          <a:prstGeom prst="rect">
            <a:avLst/>
          </a:prstGeom>
          <a:noFill/>
        </p:spPr>
        <p:txBody>
          <a:bodyPr wrap="square" lIns="106674" tIns="53337" rIns="106674" bIns="53337" rtlCol="0">
            <a:spAutoFit/>
          </a:bodyPr>
          <a:lstStyle/>
          <a:p>
            <a:endParaRPr lang="en-US" sz="2900" dirty="0">
              <a:latin typeface="Cambria" panose="02040503050406030204" pitchFamily="18" charset="0"/>
            </a:endParaRPr>
          </a:p>
        </p:txBody>
      </p:sp>
      <p:sp>
        <p:nvSpPr>
          <p:cNvPr id="97" name="TextBox 96"/>
          <p:cNvSpPr txBox="1"/>
          <p:nvPr/>
        </p:nvSpPr>
        <p:spPr>
          <a:xfrm>
            <a:off x="22450495" y="6080757"/>
            <a:ext cx="8987294"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Municipal Level Mortality Count - AC</a:t>
            </a:r>
          </a:p>
        </p:txBody>
      </p:sp>
      <p:sp>
        <p:nvSpPr>
          <p:cNvPr id="98" name="Subtitle 2"/>
          <p:cNvSpPr txBox="1">
            <a:spLocks/>
          </p:cNvSpPr>
          <p:nvPr/>
        </p:nvSpPr>
        <p:spPr>
          <a:xfrm>
            <a:off x="369597" y="22457303"/>
            <a:ext cx="10914743"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dirty="0">
                <a:solidFill>
                  <a:schemeClr val="bg1"/>
                </a:solidFill>
                <a:latin typeface="Cambria" panose="02040503050406030204" pitchFamily="18" charset="0"/>
              </a:rPr>
              <a:t> Map of the Philippines</a:t>
            </a:r>
            <a:endParaRPr lang="en-US" sz="5800" dirty="0">
              <a:solidFill>
                <a:schemeClr val="bg1"/>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99" name="Subtitle 2"/>
              <p:cNvSpPr txBox="1">
                <a:spLocks/>
              </p:cNvSpPr>
              <p:nvPr/>
            </p:nvSpPr>
            <p:spPr>
              <a:xfrm>
                <a:off x="369597" y="14937627"/>
                <a:ext cx="10914743" cy="7264542"/>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14350" indent="-514350" algn="just">
                  <a:spcBef>
                    <a:spcPts val="0"/>
                  </a:spcBef>
                  <a:buFont typeface="+mj-lt"/>
                  <a:buAutoNum type="arabicPeriod"/>
                </a:pPr>
                <a:r>
                  <a:rPr lang="en-US" sz="3200" dirty="0">
                    <a:latin typeface="Cambria" panose="02040503050406030204" pitchFamily="18" charset="0"/>
                  </a:rPr>
                  <a:t>Transcribe mortality data and affected populace count into excel and pair with associated administrative code. Decide if address given is residential address (AC) or the location of death (DC).</a:t>
                </a:r>
              </a:p>
              <a:p>
                <a:pPr marL="514350" indent="-514350" algn="l">
                  <a:spcBef>
                    <a:spcPts val="0"/>
                  </a:spcBef>
                  <a:buFont typeface="+mj-lt"/>
                  <a:buAutoNum type="arabicPeriod"/>
                </a:pPr>
                <a:r>
                  <a:rPr lang="en-US" sz="3200" dirty="0">
                    <a:latin typeface="Cambria" panose="02040503050406030204" pitchFamily="18" charset="0"/>
                  </a:rPr>
                  <a:t>Find mortality rate:                                                      </a:t>
                </a:r>
                <a14:m>
                  <m:oMath xmlns:m="http://schemas.openxmlformats.org/officeDocument/2006/math">
                    <m:r>
                      <a:rPr lang="en-US" sz="3200" b="0" i="1" smtClean="0">
                        <a:latin typeface="Cambria Math" panose="02040503050406030204" pitchFamily="18" charset="0"/>
                      </a:rPr>
                      <m:t>𝑀𝑜𝑟𝑡𝑎𝑙𝑖𝑡𝑦</m:t>
                    </m:r>
                    <m:r>
                      <a:rPr lang="en-US" sz="3200" b="0" i="1" smtClean="0">
                        <a:latin typeface="Cambria Math" panose="02040503050406030204" pitchFamily="18" charset="0"/>
                      </a:rPr>
                      <m:t> </m:t>
                    </m:r>
                    <m:r>
                      <a:rPr lang="en-US" sz="3200" b="0" i="1" smtClean="0">
                        <a:latin typeface="Cambria Math" panose="02040503050406030204" pitchFamily="18" charset="0"/>
                      </a:rPr>
                      <m:t>𝑅𝑎𝑡𝑒</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𝑀𝑜𝑟𝑡𝑎𝑙𝑖𝑡𝑦</m:t>
                        </m:r>
                        <m:r>
                          <a:rPr lang="en-US" sz="3200" b="0" i="1" smtClean="0">
                            <a:latin typeface="Cambria Math" panose="02040503050406030204" pitchFamily="18" charset="0"/>
                          </a:rPr>
                          <m:t> </m:t>
                        </m:r>
                        <m:r>
                          <a:rPr lang="en-US" sz="3200" b="0" i="1" smtClean="0">
                            <a:latin typeface="Cambria Math" panose="02040503050406030204" pitchFamily="18" charset="0"/>
                          </a:rPr>
                          <m:t>𝐶𝑜𝑢𝑛𝑡</m:t>
                        </m:r>
                        <m:r>
                          <a:rPr lang="en-US" sz="3200" b="0" i="1" smtClean="0">
                            <a:latin typeface="Cambria Math" panose="02040503050406030204" pitchFamily="18" charset="0"/>
                          </a:rPr>
                          <m:t> </m:t>
                        </m:r>
                        <m:r>
                          <a:rPr lang="en-US" sz="3200" b="0" i="1" smtClean="0">
                            <a:latin typeface="Cambria Math" panose="02040503050406030204" pitchFamily="18" charset="0"/>
                          </a:rPr>
                          <m:t>𝑜𝑓</m:t>
                        </m:r>
                        <m:r>
                          <a:rPr lang="en-US" sz="3200" b="0" i="1" smtClean="0">
                            <a:latin typeface="Cambria Math" panose="02040503050406030204" pitchFamily="18" charset="0"/>
                          </a:rPr>
                          <m:t> </m:t>
                        </m:r>
                        <m:r>
                          <a:rPr lang="en-US" sz="3200" b="0" i="1" smtClean="0">
                            <a:latin typeface="Cambria Math" panose="02040503050406030204" pitchFamily="18" charset="0"/>
                          </a:rPr>
                          <m:t>𝑐𝑜𝑑𝑒</m:t>
                        </m:r>
                      </m:num>
                      <m:den>
                        <m:r>
                          <a:rPr lang="en-US" sz="3200" b="0" i="1" smtClean="0">
                            <a:latin typeface="Cambria Math" panose="02040503050406030204" pitchFamily="18" charset="0"/>
                          </a:rPr>
                          <m:t>𝐴𝑓𝑓𝑒𝑐𝑡𝑒𝑑</m:t>
                        </m:r>
                        <m:r>
                          <a:rPr lang="en-US" sz="3200" b="0" i="1" smtClean="0">
                            <a:latin typeface="Cambria Math" panose="02040503050406030204" pitchFamily="18" charset="0"/>
                          </a:rPr>
                          <m:t> </m:t>
                        </m:r>
                        <m:r>
                          <a:rPr lang="en-US" sz="3200" b="0" i="1" smtClean="0">
                            <a:latin typeface="Cambria Math" panose="02040503050406030204" pitchFamily="18" charset="0"/>
                          </a:rPr>
                          <m:t>𝑃𝑜𝑝𝑢𝑙𝑎𝑐𝑒</m:t>
                        </m:r>
                        <m:r>
                          <a:rPr lang="en-US" sz="3200" b="0" i="1" smtClean="0">
                            <a:latin typeface="Cambria Math" panose="02040503050406030204" pitchFamily="18" charset="0"/>
                          </a:rPr>
                          <m:t> </m:t>
                        </m:r>
                        <m:r>
                          <a:rPr lang="en-US" sz="3200" b="0" i="1" smtClean="0">
                            <a:latin typeface="Cambria Math" panose="02040503050406030204" pitchFamily="18" charset="0"/>
                          </a:rPr>
                          <m:t>𝑜𝑓</m:t>
                        </m:r>
                        <m:r>
                          <a:rPr lang="en-US" sz="3200" b="0" i="1" smtClean="0">
                            <a:latin typeface="Cambria Math" panose="02040503050406030204" pitchFamily="18" charset="0"/>
                          </a:rPr>
                          <m:t> </m:t>
                        </m:r>
                        <m:r>
                          <a:rPr lang="en-US" sz="3200" b="0" i="1" smtClean="0">
                            <a:latin typeface="Cambria Math" panose="02040503050406030204" pitchFamily="18" charset="0"/>
                          </a:rPr>
                          <m:t>𝑐𝑜𝑑𝑒</m:t>
                        </m:r>
                      </m:den>
                    </m:f>
                  </m:oMath>
                </a14:m>
                <a:endParaRPr lang="en-US" sz="3200" dirty="0">
                  <a:latin typeface="Cambria" panose="02040503050406030204" pitchFamily="18" charset="0"/>
                </a:endParaRPr>
              </a:p>
              <a:p>
                <a:pPr marL="514350" indent="-514350" algn="l">
                  <a:spcBef>
                    <a:spcPts val="0"/>
                  </a:spcBef>
                  <a:buFont typeface="+mj-lt"/>
                  <a:buAutoNum type="arabicPeriod"/>
                </a:pPr>
                <a:r>
                  <a:rPr lang="en-US" sz="3200" dirty="0">
                    <a:latin typeface="Cambria" panose="02040503050406030204" pitchFamily="18" charset="0"/>
                  </a:rPr>
                  <a:t>Find weighted mortality rate: </a:t>
                </a:r>
                <a14:m>
                  <m:oMath xmlns:m="http://schemas.openxmlformats.org/officeDocument/2006/math">
                    <m:r>
                      <a:rPr lang="en-US" sz="3200" b="0" i="1" smtClean="0">
                        <a:latin typeface="Cambria Math" panose="02040503050406030204" pitchFamily="18" charset="0"/>
                      </a:rPr>
                      <m:t>𝑊𝑒𝑖𝑔h𝑡𝑒𝑑</m:t>
                    </m:r>
                    <m:r>
                      <a:rPr lang="en-US" sz="3200" b="0" i="1" smtClean="0">
                        <a:latin typeface="Cambria Math" panose="02040503050406030204" pitchFamily="18" charset="0"/>
                      </a:rPr>
                      <m:t> </m:t>
                    </m:r>
                    <m:r>
                      <a:rPr lang="en-US" sz="3200" b="0" i="1" smtClean="0">
                        <a:latin typeface="Cambria Math" panose="02040503050406030204" pitchFamily="18" charset="0"/>
                      </a:rPr>
                      <m:t>𝑀𝑜𝑟𝑡𝑎𝑙𝑖𝑡𝑦</m:t>
                    </m:r>
                    <m:r>
                      <a:rPr lang="en-US" sz="3200" b="0" i="1" smtClean="0">
                        <a:latin typeface="Cambria Math" panose="02040503050406030204" pitchFamily="18" charset="0"/>
                      </a:rPr>
                      <m:t> </m:t>
                    </m:r>
                    <m:r>
                      <a:rPr lang="en-US" sz="3200" b="0" i="1" smtClean="0">
                        <a:latin typeface="Cambria Math" panose="02040503050406030204" pitchFamily="18" charset="0"/>
                      </a:rPr>
                      <m:t>𝑅𝑎𝑡𝑒</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𝑀𝑜𝑟𝑡𝑎𝑙𝑖𝑡𝑦</m:t>
                        </m:r>
                        <m:r>
                          <a:rPr lang="en-US" sz="3200" b="0" i="1" smtClean="0">
                            <a:latin typeface="Cambria Math" panose="02040503050406030204" pitchFamily="18" charset="0"/>
                          </a:rPr>
                          <m:t> </m:t>
                        </m:r>
                        <m:r>
                          <a:rPr lang="en-US" sz="3200" b="0" i="1" smtClean="0">
                            <a:latin typeface="Cambria Math" panose="02040503050406030204" pitchFamily="18" charset="0"/>
                          </a:rPr>
                          <m:t>𝐶𝑜𝑢𝑛𝑡</m:t>
                        </m:r>
                        <m:r>
                          <a:rPr lang="en-US" sz="3200" b="0" i="1" smtClean="0">
                            <a:latin typeface="Cambria Math" panose="02040503050406030204" pitchFamily="18" charset="0"/>
                          </a:rPr>
                          <m:t> </m:t>
                        </m:r>
                        <m:r>
                          <a:rPr lang="en-US" sz="3200" b="0" i="1" smtClean="0">
                            <a:latin typeface="Cambria Math" panose="02040503050406030204" pitchFamily="18" charset="0"/>
                          </a:rPr>
                          <m:t>𝑜𝑓</m:t>
                        </m:r>
                        <m:r>
                          <a:rPr lang="en-US" sz="3200" b="0" i="1" smtClean="0">
                            <a:latin typeface="Cambria Math" panose="02040503050406030204" pitchFamily="18" charset="0"/>
                          </a:rPr>
                          <m:t> </m:t>
                        </m:r>
                        <m:r>
                          <a:rPr lang="en-US" sz="3200" b="0" i="1" smtClean="0">
                            <a:latin typeface="Cambria Math" panose="02040503050406030204" pitchFamily="18" charset="0"/>
                          </a:rPr>
                          <m:t>𝑐𝑜𝑑𝑒</m:t>
                        </m:r>
                        <m:r>
                          <a:rPr lang="en-US" sz="3200" b="0" i="1" smtClean="0">
                            <a:latin typeface="Cambria Math" panose="02040503050406030204" pitchFamily="18" charset="0"/>
                          </a:rPr>
                          <m:t> ∗</m:t>
                        </m:r>
                        <m:r>
                          <a:rPr lang="en-US" sz="3200" b="0" i="1" smtClean="0">
                            <a:latin typeface="Cambria Math" panose="02040503050406030204" pitchFamily="18" charset="0"/>
                          </a:rPr>
                          <m:t>𝐴𝑓𝑓𝑒𝑐𝑡𝑒𝑑</m:t>
                        </m:r>
                        <m:r>
                          <a:rPr lang="en-US" sz="3200" b="0" i="1" smtClean="0">
                            <a:latin typeface="Cambria Math" panose="02040503050406030204" pitchFamily="18" charset="0"/>
                          </a:rPr>
                          <m:t> </m:t>
                        </m:r>
                        <m:r>
                          <a:rPr lang="en-US" sz="3200" b="0" i="1" smtClean="0">
                            <a:latin typeface="Cambria Math" panose="02040503050406030204" pitchFamily="18" charset="0"/>
                          </a:rPr>
                          <m:t>𝑃𝑜𝑝</m:t>
                        </m:r>
                        <m:r>
                          <a:rPr lang="en-US" sz="3200" b="0" i="1" smtClean="0">
                            <a:latin typeface="Cambria Math" panose="02040503050406030204" pitchFamily="18" charset="0"/>
                          </a:rPr>
                          <m:t>. </m:t>
                        </m:r>
                        <m:r>
                          <a:rPr lang="en-US" sz="3200" b="0" i="1" smtClean="0">
                            <a:latin typeface="Cambria Math" panose="02040503050406030204" pitchFamily="18" charset="0"/>
                          </a:rPr>
                          <m:t>𝑜𝑓</m:t>
                        </m:r>
                        <m:r>
                          <a:rPr lang="en-US" sz="3200" b="0" i="1" smtClean="0">
                            <a:latin typeface="Cambria Math" panose="02040503050406030204" pitchFamily="18" charset="0"/>
                          </a:rPr>
                          <m:t> </m:t>
                        </m:r>
                        <m:r>
                          <a:rPr lang="en-US" sz="3200" b="0" i="1" smtClean="0">
                            <a:latin typeface="Cambria Math" panose="02040503050406030204" pitchFamily="18" charset="0"/>
                          </a:rPr>
                          <m:t>𝑐𝑜𝑑𝑒</m:t>
                        </m:r>
                      </m:num>
                      <m:den>
                        <m:r>
                          <a:rPr lang="en-US" sz="3200" b="0" i="1" smtClean="0">
                            <a:latin typeface="Cambria Math" panose="02040503050406030204" pitchFamily="18" charset="0"/>
                          </a:rPr>
                          <m:t>𝑇𝑜𝑡𝑎𝑙</m:t>
                        </m:r>
                        <m:r>
                          <a:rPr lang="en-US" sz="3200" b="0" i="1" smtClean="0">
                            <a:latin typeface="Cambria Math" panose="02040503050406030204" pitchFamily="18" charset="0"/>
                          </a:rPr>
                          <m:t>  </m:t>
                        </m:r>
                        <m:r>
                          <a:rPr lang="en-US" sz="3200" b="0" i="1" smtClean="0">
                            <a:latin typeface="Cambria Math" panose="02040503050406030204" pitchFamily="18" charset="0"/>
                          </a:rPr>
                          <m:t>𝐴𝑓𝑓𝑒𝑐𝑡𝑒𝑑</m:t>
                        </m:r>
                        <m:r>
                          <a:rPr lang="en-US" sz="3200" b="0" i="1" smtClean="0">
                            <a:latin typeface="Cambria Math" panose="02040503050406030204" pitchFamily="18" charset="0"/>
                          </a:rPr>
                          <m:t> </m:t>
                        </m:r>
                        <m:r>
                          <a:rPr lang="en-US" sz="3200" b="0" i="1" smtClean="0">
                            <a:latin typeface="Cambria Math" panose="02040503050406030204" pitchFamily="18" charset="0"/>
                          </a:rPr>
                          <m:t>𝑃𝑜𝑝𝑢𝑙𝑎𝑐𝑒</m:t>
                        </m:r>
                      </m:den>
                    </m:f>
                  </m:oMath>
                </a14:m>
                <a:endParaRPr lang="en-US" sz="3200" dirty="0">
                  <a:latin typeface="Cambria" panose="02040503050406030204" pitchFamily="18" charset="0"/>
                </a:endParaRPr>
              </a:p>
              <a:p>
                <a:pPr marL="514350" indent="-514350" algn="just">
                  <a:spcBef>
                    <a:spcPts val="0"/>
                  </a:spcBef>
                  <a:buFont typeface="+mj-lt"/>
                  <a:buAutoNum type="arabicPeriod"/>
                </a:pPr>
                <a:r>
                  <a:rPr lang="en-US" sz="3200" dirty="0">
                    <a:latin typeface="Cambria" panose="02040503050406030204" pitchFamily="18" charset="0"/>
                  </a:rPr>
                  <a:t>Group data based on the closest poverty incidence rate assessment (2006, 2009, 2012, 2015).</a:t>
                </a:r>
              </a:p>
              <a:p>
                <a:pPr marL="514350" indent="-514350" algn="just">
                  <a:spcBef>
                    <a:spcPts val="0"/>
                  </a:spcBef>
                  <a:buFont typeface="+mj-lt"/>
                  <a:buAutoNum type="arabicPeriod"/>
                </a:pPr>
                <a:r>
                  <a:rPr lang="en-US" sz="3200" dirty="0">
                    <a:latin typeface="Cambria" panose="02040503050406030204" pitchFamily="18" charset="0"/>
                  </a:rPr>
                  <a:t>Compare the counts and rates to the code’s poverty incidence rate.</a:t>
                </a:r>
              </a:p>
              <a:p>
                <a:pPr marL="514350" indent="-514350" algn="just">
                  <a:spcBef>
                    <a:spcPts val="0"/>
                  </a:spcBef>
                  <a:buFont typeface="+mj-lt"/>
                  <a:buAutoNum type="arabicPeriod"/>
                </a:pPr>
                <a:r>
                  <a:rPr lang="en-US" sz="3200" dirty="0">
                    <a:latin typeface="Cambria" panose="02040503050406030204" pitchFamily="18" charset="0"/>
                  </a:rPr>
                  <a:t>Remove outliers and analyze individually if lower administrative level data is sufficient.</a:t>
                </a:r>
                <a:endParaRPr lang="en-US" sz="4000" dirty="0">
                  <a:latin typeface="Cambria" panose="02040503050406030204" pitchFamily="18" charset="0"/>
                </a:endParaRPr>
              </a:p>
              <a:p>
                <a:pPr algn="just">
                  <a:spcBef>
                    <a:spcPts val="0"/>
                  </a:spcBef>
                </a:pPr>
                <a:endParaRPr lang="en-US" sz="4000" dirty="0">
                  <a:latin typeface="Cambria" panose="02040503050406030204" pitchFamily="18" charset="0"/>
                </a:endParaRPr>
              </a:p>
              <a:p>
                <a:pPr algn="just">
                  <a:spcBef>
                    <a:spcPts val="0"/>
                  </a:spcBef>
                </a:pPr>
                <a:endParaRPr lang="en-US" sz="4000" dirty="0">
                  <a:latin typeface="Cambria" panose="02040503050406030204" pitchFamily="18" charset="0"/>
                </a:endParaRPr>
              </a:p>
              <a:p>
                <a:pPr algn="just">
                  <a:spcBef>
                    <a:spcPts val="0"/>
                  </a:spcBef>
                </a:pPr>
                <a:endParaRPr lang="en-US" sz="40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p:txBody>
          </p:sp>
        </mc:Choice>
        <mc:Fallback xmlns="">
          <p:sp>
            <p:nvSpPr>
              <p:cNvPr id="99" name="Subtitle 2"/>
              <p:cNvSpPr txBox="1">
                <a:spLocks noRot="1" noChangeAspect="1" noMove="1" noResize="1" noEditPoints="1" noAdjustHandles="1" noChangeArrowheads="1" noChangeShapeType="1" noTextEdit="1"/>
              </p:cNvSpPr>
              <p:nvPr/>
            </p:nvSpPr>
            <p:spPr>
              <a:xfrm>
                <a:off x="369597" y="14937627"/>
                <a:ext cx="10914743" cy="7264542"/>
              </a:xfrm>
              <a:prstGeom prst="rect">
                <a:avLst/>
              </a:prstGeom>
              <a:blipFill>
                <a:blip r:embed="rId3"/>
                <a:stretch>
                  <a:fillRect l="-1228" t="-1508" r="-1228" b="-1424"/>
                </a:stretch>
              </a:blipFill>
              <a:ln>
                <a:solidFill>
                  <a:srgbClr val="002060"/>
                </a:solidFill>
              </a:ln>
            </p:spPr>
            <p:txBody>
              <a:bodyPr/>
              <a:lstStyle/>
              <a:p>
                <a:r>
                  <a:rPr lang="en-US">
                    <a:noFill/>
                  </a:rPr>
                  <a:t> </a:t>
                </a:r>
              </a:p>
            </p:txBody>
          </p:sp>
        </mc:Fallback>
      </mc:AlternateContent>
      <p:sp>
        <p:nvSpPr>
          <p:cNvPr id="100" name="TextBox 99"/>
          <p:cNvSpPr txBox="1"/>
          <p:nvPr/>
        </p:nvSpPr>
        <p:spPr>
          <a:xfrm>
            <a:off x="14261267" y="15636541"/>
            <a:ext cx="5933453"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Chart #1 Sub-Title Here</a:t>
            </a:r>
          </a:p>
        </p:txBody>
      </p:sp>
      <p:sp>
        <p:nvSpPr>
          <p:cNvPr id="101" name="TextBox 100"/>
          <p:cNvSpPr txBox="1"/>
          <p:nvPr/>
        </p:nvSpPr>
        <p:spPr>
          <a:xfrm>
            <a:off x="22717782" y="21191856"/>
            <a:ext cx="8413068" cy="846379"/>
          </a:xfrm>
          <a:prstGeom prst="rect">
            <a:avLst/>
          </a:prstGeom>
          <a:noFill/>
        </p:spPr>
        <p:txBody>
          <a:bodyPr wrap="square" lIns="106674" tIns="53337" rIns="106674" bIns="53337" rtlCol="0">
            <a:spAutoFit/>
          </a:bodyPr>
          <a:lstStyle/>
          <a:p>
            <a:r>
              <a:rPr lang="en-US" sz="2400" dirty="0">
                <a:latin typeface="Cambria" panose="02040503050406030204" pitchFamily="18" charset="0"/>
              </a:rPr>
              <a:t>Municipalities with more than 3 deaths, however,  this run had less correlation when taking the natural log. </a:t>
            </a:r>
          </a:p>
        </p:txBody>
      </p:sp>
      <p:sp>
        <p:nvSpPr>
          <p:cNvPr id="102" name="TextBox 101"/>
          <p:cNvSpPr txBox="1"/>
          <p:nvPr/>
        </p:nvSpPr>
        <p:spPr>
          <a:xfrm>
            <a:off x="12904563" y="21191856"/>
            <a:ext cx="8491021" cy="846379"/>
          </a:xfrm>
          <a:prstGeom prst="rect">
            <a:avLst/>
          </a:prstGeom>
          <a:noFill/>
        </p:spPr>
        <p:txBody>
          <a:bodyPr wrap="square" lIns="106674" tIns="53337" rIns="106674" bIns="53337" rtlCol="0">
            <a:spAutoFit/>
          </a:bodyPr>
          <a:lstStyle/>
          <a:p>
            <a:r>
              <a:rPr lang="en-US" sz="2400" dirty="0">
                <a:latin typeface="Cambria" panose="02040503050406030204" pitchFamily="18" charset="0"/>
              </a:rPr>
              <a:t>Taking the natural log of the weighted mortality rate yielded the highest correlation.</a:t>
            </a:r>
          </a:p>
        </p:txBody>
      </p:sp>
      <p:sp>
        <p:nvSpPr>
          <p:cNvPr id="103" name="TextBox 102"/>
          <p:cNvSpPr txBox="1"/>
          <p:nvPr/>
        </p:nvSpPr>
        <p:spPr>
          <a:xfrm>
            <a:off x="24049335" y="15590708"/>
            <a:ext cx="5461720"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Chart #2 Sub-Title Here</a:t>
            </a:r>
          </a:p>
        </p:txBody>
      </p:sp>
      <p:sp>
        <p:nvSpPr>
          <p:cNvPr id="104" name="TextBox 103"/>
          <p:cNvSpPr txBox="1"/>
          <p:nvPr/>
        </p:nvSpPr>
        <p:spPr>
          <a:xfrm>
            <a:off x="13424930" y="23899990"/>
            <a:ext cx="6818178"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Regional Mortality Count - AC</a:t>
            </a:r>
          </a:p>
        </p:txBody>
      </p:sp>
      <p:sp>
        <p:nvSpPr>
          <p:cNvPr id="105" name="TextBox 104"/>
          <p:cNvSpPr txBox="1"/>
          <p:nvPr/>
        </p:nvSpPr>
        <p:spPr>
          <a:xfrm>
            <a:off x="23187666" y="24224295"/>
            <a:ext cx="2798812" cy="7894463"/>
          </a:xfrm>
          <a:prstGeom prst="rect">
            <a:avLst/>
          </a:prstGeom>
          <a:noFill/>
        </p:spPr>
        <p:txBody>
          <a:bodyPr wrap="square" lIns="106674" tIns="53337" rIns="106674" bIns="53337" rtlCol="0">
            <a:spAutoFit/>
          </a:bodyPr>
          <a:lstStyle/>
          <a:p>
            <a:r>
              <a:rPr lang="en-US" sz="2200" dirty="0">
                <a:latin typeface="Cambria" panose="02040503050406030204" pitchFamily="18" charset="0"/>
              </a:rPr>
              <a:t>Risk assessments for typhoon hazards, as seen to the right, often assess Mindanao as being in low-risk zones (yellow) and Luzon as being high-risk zones (dark blue). With typhoon pathing changes, these maps will need to be updated. To the left you see that the Eastern Visayas and southern Mindanao have the highest mortality counts.</a:t>
            </a:r>
          </a:p>
          <a:p>
            <a:r>
              <a:rPr lang="en-US" sz="2200" dirty="0">
                <a:latin typeface="Cambria" panose="02040503050406030204" pitchFamily="18" charset="0"/>
              </a:rPr>
              <a:t>However, mortality count does not directly translate to an increased risk assessment.</a:t>
            </a:r>
          </a:p>
        </p:txBody>
      </p:sp>
      <p:sp>
        <p:nvSpPr>
          <p:cNvPr id="108" name="Subtitle 2"/>
          <p:cNvSpPr txBox="1">
            <a:spLocks/>
          </p:cNvSpPr>
          <p:nvPr/>
        </p:nvSpPr>
        <p:spPr>
          <a:xfrm>
            <a:off x="32572096" y="23549309"/>
            <a:ext cx="10914743" cy="2583348"/>
          </a:xfrm>
          <a:prstGeom prst="rect">
            <a:avLst/>
          </a:prstGeom>
          <a:noFill/>
          <a:ln>
            <a:solidFill>
              <a:srgbClr val="002060"/>
            </a:solidFill>
          </a:ln>
        </p:spPr>
        <p:txBody>
          <a:bodyPr vert="horz" lIns="106674" tIns="53337" rIns="106674"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spcBef>
                <a:spcPts val="0"/>
              </a:spcBef>
              <a:buFont typeface="Arial" panose="020B0604020202020204" pitchFamily="34" charset="0"/>
              <a:buChar char="•"/>
            </a:pPr>
            <a:r>
              <a:rPr lang="en-US" sz="3700" dirty="0">
                <a:latin typeface="Cambria" panose="02040503050406030204" pitchFamily="18" charset="0"/>
              </a:rPr>
              <a:t>Dr. Aaron Opdyke </a:t>
            </a:r>
            <a:r>
              <a:rPr lang="en-US" sz="2800" dirty="0">
                <a:latin typeface="Cambria" panose="02040503050406030204" pitchFamily="18" charset="0"/>
              </a:rPr>
              <a:t>PhD,  PE, </a:t>
            </a:r>
            <a:r>
              <a:rPr lang="en-US" sz="2800" dirty="0" err="1">
                <a:latin typeface="Cambria" panose="02040503050406030204" pitchFamily="18" charset="0"/>
              </a:rPr>
              <a:t>MIEAust</a:t>
            </a:r>
            <a:r>
              <a:rPr lang="en-US" sz="2800" dirty="0">
                <a:latin typeface="Cambria" panose="02040503050406030204" pitchFamily="18" charset="0"/>
              </a:rPr>
              <a:t>, MASCE - </a:t>
            </a:r>
            <a:r>
              <a:rPr lang="en-US" sz="3600" dirty="0">
                <a:latin typeface="Cambria" panose="02040503050406030204" pitchFamily="18" charset="0"/>
              </a:rPr>
              <a:t>Lecturer at the University of Sydney, Humanitarian Engineering - School of Civil Engineering</a:t>
            </a:r>
          </a:p>
          <a:p>
            <a:pPr marL="571500" indent="-571500" algn="l">
              <a:spcBef>
                <a:spcPts val="0"/>
              </a:spcBef>
              <a:buFont typeface="Arial" panose="020B0604020202020204" pitchFamily="34" charset="0"/>
              <a:buChar char="•"/>
            </a:pPr>
            <a:endParaRPr lang="en-US" sz="3600" dirty="0">
              <a:latin typeface="Cambria" panose="02040503050406030204" pitchFamily="18" charset="0"/>
            </a:endParaRPr>
          </a:p>
          <a:p>
            <a:pPr marL="571500" indent="-571500" algn="l">
              <a:spcBef>
                <a:spcPts val="0"/>
              </a:spcBef>
              <a:buFont typeface="Arial" panose="020B0604020202020204" pitchFamily="34" charset="0"/>
              <a:buChar char="•"/>
            </a:pPr>
            <a:r>
              <a:rPr lang="en-US" sz="3600" dirty="0">
                <a:latin typeface="Cambria" panose="02040503050406030204" pitchFamily="18" charset="0"/>
              </a:rPr>
              <a:t>University of Sydney Winter Research Internship Program</a:t>
            </a:r>
          </a:p>
          <a:p>
            <a:pPr algn="l">
              <a:spcBef>
                <a:spcPts val="0"/>
              </a:spcBef>
            </a:pPr>
            <a:endParaRPr lang="en-US" sz="3600" dirty="0">
              <a:latin typeface="Cambria" panose="02040503050406030204" pitchFamily="18" charset="0"/>
            </a:endParaRPr>
          </a:p>
          <a:p>
            <a:pPr algn="l">
              <a:spcBef>
                <a:spcPts val="0"/>
              </a:spcBef>
            </a:pPr>
            <a:endParaRPr lang="en-US" sz="2800" dirty="0">
              <a:latin typeface="Cambria" panose="02040503050406030204" pitchFamily="18" charset="0"/>
            </a:endParaRPr>
          </a:p>
          <a:p>
            <a:pPr algn="l">
              <a:spcBef>
                <a:spcPts val="0"/>
              </a:spcBef>
            </a:pPr>
            <a:endParaRPr lang="en-US" sz="2800" dirty="0">
              <a:latin typeface="Cambria" panose="02040503050406030204" pitchFamily="18" charset="0"/>
            </a:endParaRPr>
          </a:p>
          <a:p>
            <a:pPr algn="l">
              <a:spcBef>
                <a:spcPts val="0"/>
              </a:spcBef>
            </a:pPr>
            <a:endParaRPr lang="en-US" sz="3700" dirty="0">
              <a:latin typeface="Cambria" panose="02040503050406030204" pitchFamily="18" charset="0"/>
            </a:endParaRPr>
          </a:p>
          <a:p>
            <a:pPr algn="l"/>
            <a:endParaRPr lang="en-US" sz="3700" dirty="0">
              <a:latin typeface="Cambria" panose="020405030504060302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7519" y="25158705"/>
            <a:ext cx="4953000" cy="4505325"/>
          </a:xfrm>
          <a:prstGeom prst="rect">
            <a:avLst/>
          </a:prstGeom>
        </p:spPr>
      </p:pic>
      <p:pic>
        <p:nvPicPr>
          <p:cNvPr id="21" name="Picture 20">
            <a:extLst>
              <a:ext uri="{FF2B5EF4-FFF2-40B4-BE49-F238E27FC236}">
                <a16:creationId xmlns:a16="http://schemas.microsoft.com/office/drawing/2014/main" id="{25B0C5E1-CC5B-4B43-9865-204E8DD56B51}"/>
              </a:ext>
            </a:extLst>
          </p:cNvPr>
          <p:cNvPicPr>
            <a:picLocks noChangeAspect="1"/>
          </p:cNvPicPr>
          <p:nvPr/>
        </p:nvPicPr>
        <p:blipFill>
          <a:blip r:embed="rId5"/>
          <a:stretch>
            <a:fillRect/>
          </a:stretch>
        </p:blipFill>
        <p:spPr>
          <a:xfrm>
            <a:off x="12689023" y="6797867"/>
            <a:ext cx="8859941" cy="6265370"/>
          </a:xfrm>
          <a:prstGeom prst="rect">
            <a:avLst/>
          </a:prstGeom>
        </p:spPr>
      </p:pic>
      <p:pic>
        <p:nvPicPr>
          <p:cNvPr id="22" name="Picture 21">
            <a:extLst>
              <a:ext uri="{FF2B5EF4-FFF2-40B4-BE49-F238E27FC236}">
                <a16:creationId xmlns:a16="http://schemas.microsoft.com/office/drawing/2014/main" id="{86A60F37-7D82-4835-ACBC-F7388A73D7B1}"/>
              </a:ext>
            </a:extLst>
          </p:cNvPr>
          <p:cNvPicPr>
            <a:picLocks noChangeAspect="1"/>
          </p:cNvPicPr>
          <p:nvPr/>
        </p:nvPicPr>
        <p:blipFill>
          <a:blip r:embed="rId6"/>
          <a:stretch>
            <a:fillRect/>
          </a:stretch>
        </p:blipFill>
        <p:spPr>
          <a:xfrm>
            <a:off x="22514172" y="6797867"/>
            <a:ext cx="8859940" cy="6265370"/>
          </a:xfrm>
          <a:prstGeom prst="rect">
            <a:avLst/>
          </a:prstGeom>
        </p:spPr>
      </p:pic>
      <p:pic>
        <p:nvPicPr>
          <p:cNvPr id="23" name="Picture 22">
            <a:extLst>
              <a:ext uri="{FF2B5EF4-FFF2-40B4-BE49-F238E27FC236}">
                <a16:creationId xmlns:a16="http://schemas.microsoft.com/office/drawing/2014/main" id="{BE1B6780-3460-4951-97CC-8155926A6253}"/>
              </a:ext>
            </a:extLst>
          </p:cNvPr>
          <p:cNvPicPr>
            <a:picLocks noChangeAspect="1"/>
          </p:cNvPicPr>
          <p:nvPr/>
        </p:nvPicPr>
        <p:blipFill rotWithShape="1">
          <a:blip r:embed="rId7"/>
          <a:srcRect l="2258" t="1085"/>
          <a:stretch/>
        </p:blipFill>
        <p:spPr>
          <a:xfrm>
            <a:off x="25988213" y="23750484"/>
            <a:ext cx="5954162" cy="8353840"/>
          </a:xfrm>
          <a:prstGeom prst="rect">
            <a:avLst/>
          </a:prstGeom>
        </p:spPr>
      </p:pic>
      <p:pic>
        <p:nvPicPr>
          <p:cNvPr id="24" name="Picture 23">
            <a:extLst>
              <a:ext uri="{FF2B5EF4-FFF2-40B4-BE49-F238E27FC236}">
                <a16:creationId xmlns:a16="http://schemas.microsoft.com/office/drawing/2014/main" id="{D83BA9F0-1A77-436C-9888-A0BFB1E02ADF}"/>
              </a:ext>
            </a:extLst>
          </p:cNvPr>
          <p:cNvPicPr>
            <a:picLocks noChangeAspect="1"/>
          </p:cNvPicPr>
          <p:nvPr/>
        </p:nvPicPr>
        <p:blipFill>
          <a:blip r:embed="rId8"/>
          <a:stretch>
            <a:fillRect/>
          </a:stretch>
        </p:blipFill>
        <p:spPr>
          <a:xfrm>
            <a:off x="12333504" y="24717364"/>
            <a:ext cx="10482390" cy="7412697"/>
          </a:xfrm>
          <a:prstGeom prst="rect">
            <a:avLst/>
          </a:prstGeom>
        </p:spPr>
      </p:pic>
      <p:pic>
        <p:nvPicPr>
          <p:cNvPr id="25" name="Picture 24">
            <a:extLst>
              <a:ext uri="{FF2B5EF4-FFF2-40B4-BE49-F238E27FC236}">
                <a16:creationId xmlns:a16="http://schemas.microsoft.com/office/drawing/2014/main" id="{02C6988C-0073-4E64-87AD-14161FE3DC55}"/>
              </a:ext>
            </a:extLst>
          </p:cNvPr>
          <p:cNvPicPr>
            <a:picLocks noChangeAspect="1"/>
          </p:cNvPicPr>
          <p:nvPr/>
        </p:nvPicPr>
        <p:blipFill>
          <a:blip r:embed="rId9"/>
          <a:stretch>
            <a:fillRect/>
          </a:stretch>
        </p:blipFill>
        <p:spPr>
          <a:xfrm>
            <a:off x="12458997" y="15214988"/>
            <a:ext cx="9275008" cy="5661852"/>
          </a:xfrm>
          <a:prstGeom prst="rect">
            <a:avLst/>
          </a:prstGeom>
        </p:spPr>
      </p:pic>
      <p:pic>
        <p:nvPicPr>
          <p:cNvPr id="3" name="Picture 2">
            <a:extLst>
              <a:ext uri="{FF2B5EF4-FFF2-40B4-BE49-F238E27FC236}">
                <a16:creationId xmlns:a16="http://schemas.microsoft.com/office/drawing/2014/main" id="{26F6B7B3-5F26-487A-8D9A-6176967F7D44}"/>
              </a:ext>
            </a:extLst>
          </p:cNvPr>
          <p:cNvPicPr>
            <a:picLocks noChangeAspect="1"/>
          </p:cNvPicPr>
          <p:nvPr/>
        </p:nvPicPr>
        <p:blipFill>
          <a:blip r:embed="rId10"/>
          <a:stretch>
            <a:fillRect/>
          </a:stretch>
        </p:blipFill>
        <p:spPr>
          <a:xfrm>
            <a:off x="22564726" y="15211050"/>
            <a:ext cx="8496456" cy="5605337"/>
          </a:xfrm>
          <a:prstGeom prst="rect">
            <a:avLst/>
          </a:prstGeom>
        </p:spPr>
      </p:pic>
      <p:pic>
        <p:nvPicPr>
          <p:cNvPr id="26" name="Picture 25" descr="Map&#10;&#10;Description automatically generated">
            <a:extLst>
              <a:ext uri="{FF2B5EF4-FFF2-40B4-BE49-F238E27FC236}">
                <a16:creationId xmlns:a16="http://schemas.microsoft.com/office/drawing/2014/main" id="{ABE91A2A-E324-4A27-8601-60410CBFF3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067" y="23734559"/>
            <a:ext cx="5541777" cy="8644595"/>
          </a:xfrm>
          <a:prstGeom prst="rect">
            <a:avLst/>
          </a:prstGeom>
        </p:spPr>
      </p:pic>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ct:contentTypeSchema xmlns:ct="http://schemas.microsoft.com/office/2006/metadata/contentType" xmlns:ma="http://schemas.microsoft.com/office/2006/metadata/properties/metaAttributes" ct:_="" ma:_="" ma:contentTypeName="Document" ma:contentTypeID="0x0101005107DD290D8FF34EB073DBCCD4600C8F" ma:contentTypeVersion="7" ma:contentTypeDescription="Create a new document." ma:contentTypeScope="" ma:versionID="1bc6d1293553a74da95b91f2e16a772a">
  <xsd:schema xmlns:xsd="http://www.w3.org/2001/XMLSchema" xmlns:xs="http://www.w3.org/2001/XMLSchema" xmlns:p="http://schemas.microsoft.com/office/2006/metadata/properties" xmlns:ns3="8fd751cf-608f-492f-82f8-60aa193bb894" xmlns:ns4="4983084c-d999-4340-8a3c-22436283a39c" targetNamespace="http://schemas.microsoft.com/office/2006/metadata/properties" ma:root="true" ma:fieldsID="d10c3ba4da02fe5a40ef2e79248dc3f9" ns3:_="" ns4:_="">
    <xsd:import namespace="8fd751cf-608f-492f-82f8-60aa193bb894"/>
    <xsd:import namespace="4983084c-d999-4340-8a3c-22436283a39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d751cf-608f-492f-82f8-60aa193bb8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83084c-d999-4340-8a3c-22436283a3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3.xml><?xml version="1.0" encoding="utf-8"?>
<ds:datastoreItem xmlns:ds="http://schemas.openxmlformats.org/officeDocument/2006/customXml" ds:itemID="{0351FD1F-9246-4A89-833F-CA1FBDDB4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d751cf-608f-492f-82f8-60aa193bb894"/>
    <ds:schemaRef ds:uri="4983084c-d999-4340-8a3c-22436283a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07544AE-327A-4EB3-984D-96302EB169DD}">
  <ds:schemaRefs>
    <ds:schemaRef ds:uri="http://schemas.microsoft.com/sharepoint/v3/contenttype/forms"/>
  </ds:schemaRefs>
</ds:datastoreItem>
</file>

<file path=customXml/itemProps5.xml><?xml version="1.0" encoding="utf-8"?>
<ds:datastoreItem xmlns:ds="http://schemas.openxmlformats.org/officeDocument/2006/customXml" ds:itemID="{2099E9E4-0643-4391-A9F3-FEB6EA1F4EE6}">
  <ds:schemaRefs>
    <ds:schemaRef ds:uri="http://purl.org/dc/elements/1.1/"/>
    <ds:schemaRef ds:uri="http://purl.org/dc/terms/"/>
    <ds:schemaRef ds:uri="http://schemas.openxmlformats.org/package/2006/metadata/core-properties"/>
    <ds:schemaRef ds:uri="http://purl.org/dc/dcmitype/"/>
    <ds:schemaRef ds:uri="4983084c-d999-4340-8a3c-22436283a39c"/>
    <ds:schemaRef ds:uri="http://schemas.microsoft.com/office/infopath/2007/PartnerControls"/>
    <ds:schemaRef ds:uri="http://schemas.microsoft.com/office/2006/documentManagement/types"/>
    <ds:schemaRef ds:uri="8fd751cf-608f-492f-82f8-60aa193bb89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3456</TotalTime>
  <Words>908</Words>
  <Application>Microsoft Office PowerPoint</Application>
  <PresentationFormat>Custom</PresentationFormat>
  <Paragraphs>82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Cambria</vt:lpstr>
      <vt:lpstr>Cambria Math</vt:lpstr>
      <vt:lpstr>Times New Roman</vt:lpstr>
      <vt:lpstr>Office Theme</vt:lpstr>
      <vt:lpstr>Exploring the Relationship between Poverty Levels and Typhoon Mortalities in the Philippines Ian Desmarais Advisor: Dr. Kyle Kwiatkowski Department of Civil and Environmental Engineering,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Ian</cp:lastModifiedBy>
  <cp:revision>196</cp:revision>
  <dcterms:created xsi:type="dcterms:W3CDTF">2016-03-05T16:55:12Z</dcterms:created>
  <dcterms:modified xsi:type="dcterms:W3CDTF">2021-04-26T12:51:41Z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0x0101005107DD290D8FF34EB073DBCCD4600C8F</vt:lpwstr>
  </property>
</Properties>
</file>