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
  </p:notesMasterIdLst>
  <p:handoutMasterIdLst>
    <p:handoutMasterId r:id="rId5"/>
  </p:handoutMasterIdLst>
  <p:sldIdLst>
    <p:sldId id="256" r:id="rId3"/>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32" autoAdjust="0"/>
  </p:normalViewPr>
  <p:slideViewPr>
    <p:cSldViewPr snapToGrid="0">
      <p:cViewPr>
        <p:scale>
          <a:sx n="26" d="100"/>
          <a:sy n="26" d="100"/>
        </p:scale>
        <p:origin x="636" y="7"/>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4/22/2021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dirty="0"/>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4/22/2021</a:t>
            </a:fld>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dirty="0"/>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dirty="0"/>
          </a:p>
        </p:txBody>
      </p:sp>
    </p:spTree>
    <p:extLst>
      <p:ext uri="{BB962C8B-B14F-4D97-AF65-F5344CB8AC3E}">
        <p14:creationId xmlns:p14="http://schemas.microsoft.com/office/powerpoint/2010/main" val="289246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dirty="0"/>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4/22/2021</a:t>
            </a:fld>
            <a:endParaRPr lang="en-US" dirty="0"/>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dirty="0"/>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https://code.earthengine.google.com/f788b12abe6573dbb861ff622681420f" TargetMode="External"/><Relationship Id="rId10" Type="http://schemas.openxmlformats.org/officeDocument/2006/relationships/image" Target="../media/image6.png"/><Relationship Id="rId4" Type="http://schemas.openxmlformats.org/officeDocument/2006/relationships/hyperlink" Target="https://code.earthengine.google.com/44313399746dd7b0ace870a2f8596ece" TargetMode="Externa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16379" y="357808"/>
            <a:ext cx="31089600" cy="2514540"/>
          </a:xfrm>
        </p:spPr>
        <p:txBody>
          <a:bodyPr>
            <a:normAutofit/>
          </a:bodyPr>
          <a:lstStyle/>
          <a:p>
            <a:pPr algn="ctr"/>
            <a:r>
              <a:rPr lang="en-US" sz="9600" dirty="0"/>
              <a:t>Cape Cod’s Changing Shoreline</a:t>
            </a:r>
            <a:br>
              <a:rPr lang="en-US" sz="9600" dirty="0"/>
            </a:br>
            <a:r>
              <a:rPr lang="en-US" sz="6000" dirty="0"/>
              <a:t>An Analysis of Barnstable Harbor Salt Marsh</a:t>
            </a:r>
            <a:endParaRPr lang="en-US" sz="9600" dirty="0"/>
          </a:p>
        </p:txBody>
      </p:sp>
      <p:sp>
        <p:nvSpPr>
          <p:cNvPr id="7" name="Text Placeholder 6"/>
          <p:cNvSpPr>
            <a:spLocks noGrp="1"/>
          </p:cNvSpPr>
          <p:nvPr>
            <p:ph type="body" sz="quarter" idx="17"/>
          </p:nvPr>
        </p:nvSpPr>
        <p:spPr>
          <a:xfrm>
            <a:off x="1188720" y="5852160"/>
            <a:ext cx="12801600" cy="1219200"/>
          </a:xfrm>
        </p:spPr>
        <p:txBody>
          <a:bodyPr/>
          <a:lstStyle/>
          <a:p>
            <a:r>
              <a:rPr lang="en-US" dirty="0"/>
              <a:t>abstract</a:t>
            </a:r>
          </a:p>
        </p:txBody>
      </p:sp>
      <p:sp>
        <p:nvSpPr>
          <p:cNvPr id="8" name="Text Placeholder 7"/>
          <p:cNvSpPr>
            <a:spLocks noGrp="1"/>
          </p:cNvSpPr>
          <p:nvPr>
            <p:ph type="body" sz="quarter" idx="19"/>
          </p:nvPr>
        </p:nvSpPr>
        <p:spPr>
          <a:xfrm>
            <a:off x="1188720" y="21978257"/>
            <a:ext cx="12801600" cy="1219200"/>
          </a:xfrm>
        </p:spPr>
        <p:txBody>
          <a:bodyPr/>
          <a:lstStyle/>
          <a:p>
            <a:r>
              <a:rPr lang="en-US" dirty="0"/>
              <a:t>introduction</a:t>
            </a:r>
          </a:p>
        </p:txBody>
      </p:sp>
      <p:sp>
        <p:nvSpPr>
          <p:cNvPr id="13" name="Content Placeholder 12"/>
          <p:cNvSpPr>
            <a:spLocks noGrp="1"/>
          </p:cNvSpPr>
          <p:nvPr>
            <p:ph sz="quarter" idx="26"/>
          </p:nvPr>
        </p:nvSpPr>
        <p:spPr>
          <a:xfrm>
            <a:off x="1188720" y="23197456"/>
            <a:ext cx="13110604" cy="5259303"/>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The general purpose of the survey was to identify if there was any change in the health of Cape Cod’s salt marshes, specifically targeting Barnstable Harbor. This area is located on the North side of the peninsula and is the most concentrated area of salt marsh on Cape Cod. Previous studies indicate 36% of The Cape’s historical salt marsh have been lost or severely downgraded. The analysis is important not only because this is where I grew up, but also because salt marsh is significant as a carbon sink. The hypothesis was that over time, both the quality and quantity of the salt marsh would decline. </a:t>
            </a:r>
            <a:endParaRPr lang="en-US" dirty="0"/>
          </a:p>
        </p:txBody>
      </p:sp>
      <p:sp>
        <p:nvSpPr>
          <p:cNvPr id="9" name="Text Placeholder 8"/>
          <p:cNvSpPr>
            <a:spLocks noGrp="1"/>
          </p:cNvSpPr>
          <p:nvPr>
            <p:ph type="body" sz="quarter" idx="21"/>
          </p:nvPr>
        </p:nvSpPr>
        <p:spPr>
          <a:xfrm>
            <a:off x="15739240" y="5852160"/>
            <a:ext cx="12801600" cy="1219200"/>
          </a:xfrm>
        </p:spPr>
        <p:txBody>
          <a:bodyPr/>
          <a:lstStyle/>
          <a:p>
            <a:r>
              <a:rPr lang="en-US" dirty="0"/>
              <a:t>methods</a:t>
            </a:r>
          </a:p>
        </p:txBody>
      </p:sp>
      <mc:AlternateContent xmlns:mc="http://schemas.openxmlformats.org/markup-compatibility/2006">
        <mc:Choice xmlns:a14="http://schemas.microsoft.com/office/drawing/2010/main" Requires="a14">
          <p:sp>
            <p:nvSpPr>
              <p:cNvPr id="14" name="Content Placeholder 13"/>
              <p:cNvSpPr>
                <a:spLocks noGrp="1"/>
              </p:cNvSpPr>
              <p:nvPr>
                <p:ph sz="quarter" idx="27"/>
              </p:nvPr>
            </p:nvSpPr>
            <p:spPr>
              <a:xfrm>
                <a:off x="15610557" y="7183781"/>
                <a:ext cx="12801600" cy="17069590"/>
              </a:xfrm>
            </p:spPr>
            <p:txBody>
              <a:bodyPr>
                <a:normAutofit/>
              </a:bodyPr>
              <a:lstStyle/>
              <a:p>
                <a:pPr marL="0" indent="0">
                  <a:buNone/>
                </a:pPr>
                <a:r>
                  <a:rPr lang="en-US" dirty="0">
                    <a:effectLst/>
                    <a:latin typeface="Times New Roman" panose="02020603050405020304" pitchFamily="18" charset="0"/>
                    <a:ea typeface="Calibri" panose="020F0502020204030204" pitchFamily="34" charset="0"/>
                  </a:rPr>
                  <a:t>In order to analyze the overall health of the Great Salt Marsh in Barnstable Harbor, a normalized difference vegetation index (NDVI) was conducted. On board the Landsat satellites used in the analysis are different optical sensors measuring different spectral ranges of reflected light. The bands used to calculate NDVI are near infrared and red wavelengths, although these differ depending on the Landsat number. Different Landsat image collections had to be used depending on which satellites were the most current for the desired time period.</a:t>
                </a:r>
                <a:endParaRPr lang="en-US" i="1" dirty="0">
                  <a:effectLst/>
                  <a:latin typeface="Times New Roman" panose="02020603050405020304" pitchFamily="18" charset="0"/>
                  <a:ea typeface="Calibri" panose="020F0502020204030204" pitchFamily="34" charset="0"/>
                </a:endParaRPr>
              </a:p>
              <a:p>
                <a:pPr marL="0" indent="0">
                  <a:buNone/>
                </a:pPr>
                <a:endParaRPr lang="en-US" i="1" dirty="0"/>
              </a:p>
              <a:p>
                <a:pPr marL="0" indent="0">
                  <a:buNone/>
                </a:pPr>
                <a14:m>
                  <m:oMathPara xmlns:m="http://schemas.openxmlformats.org/officeDocument/2006/math">
                    <m:oMathParaPr>
                      <m:jc m:val="centerGroup"/>
                    </m:oMathParaPr>
                    <m:oMath xmlns:m="http://schemas.openxmlformats.org/officeDocument/2006/math">
                      <m:r>
                        <a:rPr lang="en-US" i="1"/>
                        <m:t>𝑁𝐷𝑉𝐼</m:t>
                      </m:r>
                      <m:r>
                        <a:rPr lang="en-US" i="1"/>
                        <m:t>= </m:t>
                      </m:r>
                      <m:f>
                        <m:fPr>
                          <m:ctrlPr>
                            <a:rPr lang="en-US" i="1"/>
                          </m:ctrlPr>
                        </m:fPr>
                        <m:num>
                          <m:r>
                            <a:rPr lang="en-US" i="1"/>
                            <m:t>(</m:t>
                          </m:r>
                          <m:r>
                            <a:rPr lang="en-US" i="1"/>
                            <m:t>𝑁𝐼𝑅</m:t>
                          </m:r>
                          <m:r>
                            <a:rPr lang="en-US" i="1"/>
                            <m:t>−</m:t>
                          </m:r>
                          <m:r>
                            <a:rPr lang="en-US" i="1"/>
                            <m:t>𝑅𝐸𝐷</m:t>
                          </m:r>
                          <m:r>
                            <a:rPr lang="en-US" i="1"/>
                            <m:t>)</m:t>
                          </m:r>
                        </m:num>
                        <m:den>
                          <m:r>
                            <a:rPr lang="en-US" i="1"/>
                            <m:t>(</m:t>
                          </m:r>
                          <m:r>
                            <a:rPr lang="en-US" i="1"/>
                            <m:t>𝑁𝐼𝑅</m:t>
                          </m:r>
                          <m:r>
                            <a:rPr lang="en-US" i="1"/>
                            <m:t>+</m:t>
                          </m:r>
                          <m:r>
                            <a:rPr lang="en-US" i="1"/>
                            <m:t>𝑅𝐸𝐷</m:t>
                          </m:r>
                          <m:r>
                            <a:rPr lang="en-US" i="1"/>
                            <m:t>)</m:t>
                          </m:r>
                        </m:den>
                      </m:f>
                      <m:r>
                        <a:rPr lang="en-US" i="1"/>
                        <m:t>   </m:t>
                      </m:r>
                      <m:r>
                        <a:rPr lang="en-US" i="1" smtClean="0"/>
                        <m:t>,  </m:t>
                      </m:r>
                      <m:r>
                        <a:rPr lang="en-US" i="1"/>
                        <m:t>𝑤h𝑒𝑟𝑒</m:t>
                      </m:r>
                      <m:r>
                        <a:rPr lang="en-US" i="1"/>
                        <m:t> </m:t>
                      </m:r>
                      <m:r>
                        <a:rPr lang="en-US" i="1"/>
                        <m:t>𝑁𝐼𝑅</m:t>
                      </m:r>
                      <m:r>
                        <a:rPr lang="en-US" i="1"/>
                        <m:t>=</m:t>
                      </m:r>
                      <m:r>
                        <a:rPr lang="en-US" i="1"/>
                        <m:t>𝑛𝑒𝑎𝑟</m:t>
                      </m:r>
                      <m:r>
                        <a:rPr lang="en-US" i="1"/>
                        <m:t> </m:t>
                      </m:r>
                      <m:r>
                        <a:rPr lang="en-US" i="1"/>
                        <m:t>𝑖𝑛𝑓𝑟𝑎𝑟𝑒𝑑</m:t>
                      </m:r>
                    </m:oMath>
                  </m:oMathPara>
                </a14:m>
                <a:endParaRPr lang="en-US" dirty="0"/>
              </a:p>
              <a:p>
                <a:pPr marL="0" indent="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A normalized difference provides a value between -1 and 1 naturally, so values closest to 1 have the highest possible density of green vegetation. Values near zero means no vegetation, while negative values show as bodies of water.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800" dirty="0"/>
              </a:p>
              <a:p>
                <a:pPr marL="0" indent="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To plot this using Google Earth Engine multiple Landsat images were imported; since the analysis starts in the 1970’s the earliest satellite is Landsat 1. The image collections were then filtered to show the best scenes with the least clouds during the summer months. New variables were created using band select, so these variables could be used in the NDVI formula. Using normalized difference code and visualization parameters the layer was added to the map. Note: the layers were not stretched to maintain the bounds of the index. Looking at properties for each layer, Unix time of the image was converted to real time. An almanac provided information about tide levels for the day. Constant tide phase across all images was a requirement. This prevented confusion surrounding areas exposed at low tide and hidden during high tide.</a:t>
                </a:r>
              </a:p>
              <a:p>
                <a:pPr marL="0" indent="0">
                  <a:buNone/>
                </a:pP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4800" dirty="0"/>
              </a:p>
              <a:p>
                <a:pPr marL="0" indent="0">
                  <a:buNone/>
                </a:pPr>
                <a:endParaRPr lang="en-US" dirty="0"/>
              </a:p>
              <a:p>
                <a:endParaRPr lang="en-US" dirty="0"/>
              </a:p>
              <a:p>
                <a:endParaRPr lang="en-US" dirty="0"/>
              </a:p>
            </p:txBody>
          </p:sp>
        </mc:Choice>
        <mc:Fallback>
          <p:sp>
            <p:nvSpPr>
              <p:cNvPr id="14" name="Content Placeholder 13"/>
              <p:cNvSpPr>
                <a:spLocks noGrp="1" noRot="1" noChangeAspect="1" noMove="1" noResize="1" noEditPoints="1" noAdjustHandles="1" noChangeArrowheads="1" noChangeShapeType="1" noTextEdit="1"/>
              </p:cNvSpPr>
              <p:nvPr>
                <p:ph sz="quarter" idx="27"/>
              </p:nvPr>
            </p:nvSpPr>
            <p:spPr>
              <a:xfrm>
                <a:off x="15610557" y="7183781"/>
                <a:ext cx="12801600" cy="17069590"/>
              </a:xfrm>
              <a:blipFill>
                <a:blip r:embed="rId3"/>
                <a:stretch>
                  <a:fillRect r="-1000"/>
                </a:stretch>
              </a:blipFill>
            </p:spPr>
            <p:txBody>
              <a:bodyPr/>
              <a:lstStyle/>
              <a:p>
                <a:r>
                  <a:rPr lang="en-US">
                    <a:noFill/>
                  </a:rPr>
                  <a:t> </a:t>
                </a:r>
              </a:p>
            </p:txBody>
          </p:sp>
        </mc:Fallback>
      </mc:AlternateContent>
      <p:sp>
        <p:nvSpPr>
          <p:cNvPr id="18" name="Text Placeholder 17"/>
          <p:cNvSpPr>
            <a:spLocks noGrp="1"/>
          </p:cNvSpPr>
          <p:nvPr>
            <p:ph type="body" sz="quarter" idx="31"/>
          </p:nvPr>
        </p:nvSpPr>
        <p:spPr/>
        <p:txBody>
          <a:bodyPr/>
          <a:lstStyle/>
          <a:p>
            <a:r>
              <a:rPr lang="en-US" dirty="0"/>
              <a:t>results</a:t>
            </a:r>
          </a:p>
        </p:txBody>
      </p:sp>
      <p:sp>
        <p:nvSpPr>
          <p:cNvPr id="21" name="Text Placeholder 20"/>
          <p:cNvSpPr>
            <a:spLocks noGrp="1"/>
          </p:cNvSpPr>
          <p:nvPr>
            <p:ph type="body" sz="quarter" idx="34"/>
          </p:nvPr>
        </p:nvSpPr>
        <p:spPr>
          <a:xfrm>
            <a:off x="30382143" y="21535662"/>
            <a:ext cx="12801600" cy="1219200"/>
          </a:xfrm>
        </p:spPr>
        <p:txBody>
          <a:bodyPr/>
          <a:lstStyle/>
          <a:p>
            <a:r>
              <a:rPr lang="en-US" dirty="0"/>
              <a:t>discussion</a:t>
            </a:r>
          </a:p>
        </p:txBody>
      </p:sp>
      <p:sp>
        <p:nvSpPr>
          <p:cNvPr id="22" name="Content Placeholder 21"/>
          <p:cNvSpPr>
            <a:spLocks noGrp="1"/>
          </p:cNvSpPr>
          <p:nvPr>
            <p:ph sz="quarter" idx="35"/>
          </p:nvPr>
        </p:nvSpPr>
        <p:spPr>
          <a:xfrm>
            <a:off x="30478396" y="22754863"/>
            <a:ext cx="12527901" cy="7346286"/>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Although the hypothesis was proven correct, there are some things to take into consideration. Landsat imaging progressively get more advanced with the advent of each new satellite. This allows for more spectral bands, and thus a smaller range of wavelengths. Initially, analysis was planned to start in 1972, with Landsat 1; The range of the bands was too large, so comparing NDVI from 1972 to 2020 is not accurate. This is useful to have as depiction of the shape of the shoreline is still visible, although lower quality.</a:t>
            </a:r>
          </a:p>
          <a:p>
            <a:pPr marL="0" indent="0">
              <a:buNone/>
            </a:pPr>
            <a:r>
              <a:rPr lang="en-US" dirty="0">
                <a:latin typeface="Times New Roman" panose="02020603050405020304" pitchFamily="18" charset="0"/>
                <a:cs typeface="Times New Roman" panose="02020603050405020304" pitchFamily="18" charset="0"/>
              </a:rPr>
              <a:t>Future Use: The script will continue to be update after this summer, and seasons to come. I will hopefully work with this project again in my career. No specific cause was identified to be the source of the degradation. Furthermore, prevention methods and restoration would be the next step in the project.</a:t>
            </a:r>
          </a:p>
          <a:p>
            <a:pPr marL="0" indent="0">
              <a:buNone/>
            </a:pPr>
            <a:r>
              <a:rPr lang="en-US" dirty="0">
                <a:latin typeface="Times New Roman" panose="02020603050405020304" pitchFamily="18" charset="0"/>
                <a:cs typeface="Times New Roman" panose="02020603050405020304" pitchFamily="18" charset="0"/>
              </a:rPr>
              <a:t>Code Links:</a:t>
            </a:r>
          </a:p>
          <a:p>
            <a:pPr marL="0" indent="0">
              <a:buNone/>
            </a:pPr>
            <a:r>
              <a:rPr lang="en-US" dirty="0">
                <a:latin typeface="Times New Roman" panose="02020603050405020304" pitchFamily="18" charset="0"/>
                <a:cs typeface="Times New Roman" panose="02020603050405020304" pitchFamily="18" charset="0"/>
              </a:rPr>
              <a:t>NDVI Layers: </a:t>
            </a:r>
            <a:r>
              <a:rPr lang="en-US" dirty="0">
                <a:latin typeface="Times New Roman" panose="02020603050405020304" pitchFamily="18" charset="0"/>
                <a:cs typeface="Times New Roman" panose="02020603050405020304" pitchFamily="18" charset="0"/>
                <a:hlinkClick r:id="rId4"/>
              </a:rPr>
              <a:t>https://code.earthengine.google.com/44313399746dd7b0ace870a2f8596ece</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NDVI Timeseries: </a:t>
            </a:r>
            <a:r>
              <a:rPr lang="en-US" dirty="0">
                <a:latin typeface="Times New Roman" panose="02020603050405020304" pitchFamily="18" charset="0"/>
                <a:cs typeface="Times New Roman" panose="02020603050405020304" pitchFamily="18" charset="0"/>
                <a:hlinkClick r:id="rId5"/>
              </a:rPr>
              <a:t>https://code.earthengine.google.com/f788b12abe6573dbb861ff622681420f</a:t>
            </a:r>
            <a:endParaRPr lang="en-US" dirty="0">
              <a:latin typeface="Times New Roman" panose="02020603050405020304" pitchFamily="18" charset="0"/>
              <a:cs typeface="Times New Roman" panose="02020603050405020304" pitchFamily="18" charset="0"/>
            </a:endParaRPr>
          </a:p>
        </p:txBody>
      </p:sp>
      <p:sp>
        <p:nvSpPr>
          <p:cNvPr id="30" name="Text Placeholder 1"/>
          <p:cNvSpPr>
            <a:spLocks noGrp="1"/>
          </p:cNvSpPr>
          <p:nvPr>
            <p:ph sz="quarter" idx="25"/>
          </p:nvPr>
        </p:nvSpPr>
        <p:spPr>
          <a:xfrm>
            <a:off x="1189038" y="7115174"/>
            <a:ext cx="12801600" cy="14863083"/>
          </a:xfrm>
        </p:spPr>
        <p:txBody>
          <a:bodyPr>
            <a:normAutofit/>
          </a:bodyPr>
          <a:lstStyle/>
          <a:p>
            <a:pPr marL="0" indent="0" algn="l" fontAlgn="base">
              <a:lnSpc>
                <a:spcPct val="120000"/>
              </a:lnSpc>
              <a:buNone/>
            </a:pPr>
            <a:r>
              <a:rPr lang="en-US" sz="3300" dirty="0">
                <a:latin typeface="Times New Roman" panose="02020603050405020304" pitchFamily="18" charset="0"/>
                <a:cs typeface="Times New Roman" panose="02020603050405020304" pitchFamily="18" charset="0"/>
              </a:rPr>
              <a:t>Cape Cod could be facing crisis due to a warming climate and rising sea levels. It is well established that many high value properties are located along the coast. These residential and commercial plots, however, are not the only thing at risk. The Capes </a:t>
            </a:r>
            <a:r>
              <a:rPr lang="en-US" sz="3300" b="0" i="0" dirty="0">
                <a:effectLst/>
                <a:latin typeface="Times New Roman" panose="02020603050405020304" pitchFamily="18" charset="0"/>
                <a:cs typeface="Times New Roman" panose="02020603050405020304" pitchFamily="18" charset="0"/>
              </a:rPr>
              <a:t>coastal wetlands provide valuable habitat for wildlife, serve as nurseries for fish and shellfish, store floodwaters, and protect shorelines against damage from storm surges. Additionally, salt marshes are valuable for climate change mitigation because they remove carbon dioxide from the atmosphere and convert it into salt marsh vegetation. This survey aimed to quantify the change in health of Cape Cod’s biggest salt mash, located around Barnstable Harbor. A </a:t>
            </a:r>
            <a:r>
              <a:rPr lang="en-US" sz="3300" dirty="0">
                <a:latin typeface="Times New Roman" panose="02020603050405020304" pitchFamily="18" charset="0"/>
                <a:cs typeface="Times New Roman" panose="02020603050405020304" pitchFamily="18" charset="0"/>
              </a:rPr>
              <a:t>Google Earth Engine script that was created to test the hypothesis will also be useful for providing a baseline for the future. This was another goal of the project. </a:t>
            </a:r>
            <a:r>
              <a:rPr lang="en-US" sz="3300" b="0" i="0" dirty="0">
                <a:effectLst/>
                <a:latin typeface="Times New Roman" panose="02020603050405020304" pitchFamily="18" charset="0"/>
                <a:cs typeface="Times New Roman" panose="02020603050405020304" pitchFamily="18" charset="0"/>
              </a:rPr>
              <a:t>The study takes place over 20 years, with images dating back to 2001. It was hypothesized that a degradation of the salt marsh would be apparent. To test this, NDVI imaging was compared from the start of the study to current. The results showed a small effect in the same direction as hypothesized: a gradual decline in salt marsh density over the past 20 years.</a:t>
            </a:r>
            <a:endParaRPr lang="en-US" sz="3300" dirty="0">
              <a:latin typeface="Times New Roman" panose="02020603050405020304" pitchFamily="18" charset="0"/>
              <a:cs typeface="Times New Roman" panose="02020603050405020304" pitchFamily="18" charset="0"/>
            </a:endParaRP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4800" dirty="0"/>
          </a:p>
        </p:txBody>
      </p:sp>
      <p:sp>
        <p:nvSpPr>
          <p:cNvPr id="43" name="TextBox 42"/>
          <p:cNvSpPr txBox="1"/>
          <p:nvPr/>
        </p:nvSpPr>
        <p:spPr>
          <a:xfrm>
            <a:off x="29760072" y="17264415"/>
            <a:ext cx="12801600" cy="4154984"/>
          </a:xfrm>
          <a:prstGeom prst="rect">
            <a:avLst/>
          </a:prstGeom>
          <a:noFill/>
        </p:spPr>
        <p:txBody>
          <a:bodyPr wrap="square" rtlCol="0">
            <a:spAutoFit/>
          </a:bodyPr>
          <a:lstStyle/>
          <a:p>
            <a:endParaRPr lang="en-US" sz="4800" dirty="0"/>
          </a:p>
          <a:p>
            <a:pPr marL="457200" indent="-457200">
              <a:buFont typeface="Arial" panose="020B0604020202020204" pitchFamily="34" charset="0"/>
              <a:buChar char="•"/>
            </a:pPr>
            <a:endParaRPr lang="en-US" sz="4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Max NDVI values decreasing with time over the past 9 years. Data specific to Landsat 8</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Gradual decline in vegetation density for Barnstable Harbor salt marsh.</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R² = 0.0045 for timeseries, trendline drops from .245 to .201</a:t>
            </a:r>
          </a:p>
          <a:p>
            <a:pPr marL="457200" indent="-457200">
              <a:buFont typeface="Arial" panose="020B0604020202020204" pitchFamily="34" charset="0"/>
              <a:buChar char="•"/>
            </a:pPr>
            <a:endParaRPr lang="en-US" sz="2800" dirty="0"/>
          </a:p>
        </p:txBody>
      </p:sp>
      <p:sp>
        <p:nvSpPr>
          <p:cNvPr id="45" name="TextBox 44"/>
          <p:cNvSpPr txBox="1"/>
          <p:nvPr/>
        </p:nvSpPr>
        <p:spPr>
          <a:xfrm>
            <a:off x="6416379" y="3112980"/>
            <a:ext cx="31089600" cy="1015663"/>
          </a:xfrm>
          <a:prstGeom prst="rect">
            <a:avLst/>
          </a:prstGeom>
          <a:noFill/>
        </p:spPr>
        <p:txBody>
          <a:bodyPr wrap="square" rtlCol="0">
            <a:spAutoFit/>
          </a:bodyPr>
          <a:lstStyle/>
          <a:p>
            <a:pPr algn="ctr"/>
            <a:r>
              <a:rPr lang="en-US" sz="6000" dirty="0">
                <a:solidFill>
                  <a:schemeClr val="bg1"/>
                </a:solidFill>
              </a:rPr>
              <a:t>Quinton Hazard, Earth Science Department, University of New Hampshire</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397" y="1144645"/>
            <a:ext cx="2478029" cy="298399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24451" y="1048392"/>
            <a:ext cx="2478029" cy="2983998"/>
          </a:xfrm>
          <a:prstGeom prst="rect">
            <a:avLst/>
          </a:prstGeom>
        </p:spPr>
      </p:pic>
      <p:pic>
        <p:nvPicPr>
          <p:cNvPr id="1028" name="Picture 4">
            <a:extLst>
              <a:ext uri="{FF2B5EF4-FFF2-40B4-BE49-F238E27FC236}">
                <a16:creationId xmlns:a16="http://schemas.microsoft.com/office/drawing/2014/main" id="{FFECC905-D077-4450-8900-0BF4AF626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00880" y="7353601"/>
            <a:ext cx="12519984" cy="476239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
            <a:extLst>
              <a:ext uri="{FF2B5EF4-FFF2-40B4-BE49-F238E27FC236}">
                <a16:creationId xmlns:a16="http://schemas.microsoft.com/office/drawing/2014/main" id="{E8CB6801-2D8C-47DE-B388-B5DB20611A87}"/>
              </a:ext>
            </a:extLst>
          </p:cNvPr>
          <p:cNvSpPr txBox="1">
            <a:spLocks noChangeArrowheads="1"/>
          </p:cNvSpPr>
          <p:nvPr/>
        </p:nvSpPr>
        <p:spPr bwMode="auto">
          <a:xfrm>
            <a:off x="15919243" y="19102813"/>
            <a:ext cx="3936300" cy="453063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Bands Used in NDVI Calculation:</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Landsat 1:</a:t>
            </a:r>
          </a:p>
          <a:p>
            <a:pPr marL="0" marR="0" indent="45720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 7 = NIR	</a:t>
            </a:r>
          </a:p>
          <a:p>
            <a:pPr marL="0" marR="0" indent="45720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 5 = Red</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Landsat 7:</a:t>
            </a:r>
          </a:p>
          <a:p>
            <a:pPr marL="0" marR="0" indent="45720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 4 = NIR	</a:t>
            </a:r>
          </a:p>
          <a:p>
            <a:pPr marL="0" marR="0" indent="45720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Band 3 = Red</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Landsat 8:	</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Band 5 = NIR	</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Band 4 = Red</a:t>
            </a:r>
          </a:p>
        </p:txBody>
      </p:sp>
      <p:sp>
        <p:nvSpPr>
          <p:cNvPr id="6" name="TextBox 5">
            <a:extLst>
              <a:ext uri="{FF2B5EF4-FFF2-40B4-BE49-F238E27FC236}">
                <a16:creationId xmlns:a16="http://schemas.microsoft.com/office/drawing/2014/main" id="{A806D26A-BAF3-4CCD-85D7-E7FBD1A990C9}"/>
              </a:ext>
            </a:extLst>
          </p:cNvPr>
          <p:cNvSpPr txBox="1"/>
          <p:nvPr/>
        </p:nvSpPr>
        <p:spPr>
          <a:xfrm>
            <a:off x="19989951" y="18990392"/>
            <a:ext cx="8287798" cy="5262979"/>
          </a:xfrm>
          <a:prstGeom prst="rect">
            <a:avLst/>
          </a:prstGeom>
          <a:noFill/>
        </p:spPr>
        <p:txBody>
          <a:bodyPr wrap="square" rtlCol="0">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time series plot for max NDVI vs time was generated using Google Earth Engine. This required adding bands to the existing Landsat 8 image collection then using plot function, along with visualization parameters for the chart, the chart was printed to the console. From there this was exported out of GEE.</a:t>
            </a:r>
          </a:p>
          <a:p>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rPr>
              <a:t>A difference layer was created to show the regions of the salt marsh that changed, either positively or negatively. This was done by simply subtracting the NDVI layers from each other, since they have the same range (-1,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err="1">
              <a:latin typeface="Times New Roman" panose="02020603050405020304" pitchFamily="18" charset="0"/>
              <a:cs typeface="Times New Roman" panose="02020603050405020304" pitchFamily="18" charset="0"/>
            </a:endParaRPr>
          </a:p>
        </p:txBody>
      </p:sp>
      <p:pic>
        <p:nvPicPr>
          <p:cNvPr id="23" name="Picture 22" descr="A picture containing sky, grass, outdoor, field&#10;&#10;Description automatically generated">
            <a:extLst>
              <a:ext uri="{FF2B5EF4-FFF2-40B4-BE49-F238E27FC236}">
                <a16:creationId xmlns:a16="http://schemas.microsoft.com/office/drawing/2014/main" id="{F3DD0573-0DA9-465D-AE02-83E04D395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6387" y="26432394"/>
            <a:ext cx="7324511" cy="5493383"/>
          </a:xfrm>
          <a:prstGeom prst="rect">
            <a:avLst/>
          </a:prstGeom>
        </p:spPr>
      </p:pic>
      <p:sp>
        <p:nvSpPr>
          <p:cNvPr id="31" name="Text Placeholder 20">
            <a:extLst>
              <a:ext uri="{FF2B5EF4-FFF2-40B4-BE49-F238E27FC236}">
                <a16:creationId xmlns:a16="http://schemas.microsoft.com/office/drawing/2014/main" id="{67D0CCFE-5B29-4E44-8424-30E090633BDA}"/>
              </a:ext>
            </a:extLst>
          </p:cNvPr>
          <p:cNvSpPr txBox="1">
            <a:spLocks/>
          </p:cNvSpPr>
          <p:nvPr/>
        </p:nvSpPr>
        <p:spPr>
          <a:xfrm>
            <a:off x="15075562" y="30101148"/>
            <a:ext cx="12801600" cy="1219200"/>
          </a:xfrm>
          <a:prstGeom prst="round1Rect">
            <a:avLst/>
          </a:prstGeom>
          <a:solidFill>
            <a:srgbClr val="E09856"/>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r>
              <a:rPr lang="en-US" dirty="0"/>
              <a:t>References</a:t>
            </a:r>
          </a:p>
        </p:txBody>
      </p:sp>
      <p:pic>
        <p:nvPicPr>
          <p:cNvPr id="29" name="Picture 28" descr="A map of the world&#10;&#10;Description automatically generated with medium confidence">
            <a:extLst>
              <a:ext uri="{FF2B5EF4-FFF2-40B4-BE49-F238E27FC236}">
                <a16:creationId xmlns:a16="http://schemas.microsoft.com/office/drawing/2014/main" id="{2441E83A-B597-451C-8C0B-13DD690CB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00880" y="12398232"/>
            <a:ext cx="12519984" cy="6371667"/>
          </a:xfrm>
          <a:prstGeom prst="rect">
            <a:avLst/>
          </a:prstGeom>
        </p:spPr>
      </p:pic>
      <p:sp>
        <p:nvSpPr>
          <p:cNvPr id="32" name="TextBox 31">
            <a:extLst>
              <a:ext uri="{FF2B5EF4-FFF2-40B4-BE49-F238E27FC236}">
                <a16:creationId xmlns:a16="http://schemas.microsoft.com/office/drawing/2014/main" id="{C0F28CF2-072B-4976-9A7F-E9A27041F408}"/>
              </a:ext>
            </a:extLst>
          </p:cNvPr>
          <p:cNvSpPr txBox="1"/>
          <p:nvPr/>
        </p:nvSpPr>
        <p:spPr>
          <a:xfrm>
            <a:off x="1416387" y="31925777"/>
            <a:ext cx="9444868"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Photo of Salt Marsh in early spring. NDVI reflectance for this time would be low, max NDVI values occur in Summer Months</a:t>
            </a:r>
          </a:p>
        </p:txBody>
      </p:sp>
      <p:sp>
        <p:nvSpPr>
          <p:cNvPr id="33" name="TextBox 32">
            <a:extLst>
              <a:ext uri="{FF2B5EF4-FFF2-40B4-BE49-F238E27FC236}">
                <a16:creationId xmlns:a16="http://schemas.microsoft.com/office/drawing/2014/main" id="{57361067-1A4B-4BCE-836A-2368C9A8D0BF}"/>
              </a:ext>
            </a:extLst>
          </p:cNvPr>
          <p:cNvSpPr txBox="1"/>
          <p:nvPr/>
        </p:nvSpPr>
        <p:spPr>
          <a:xfrm>
            <a:off x="8968565" y="26547595"/>
            <a:ext cx="4905314" cy="526297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Rising sea level threatens these vulnerable habitats. Existing only in specific tidal zones, a dramatic rise would lead to disappearance of the marsh. Urbanization along the coastline leaves no room for the marsh to retreat. There has been discussion about other causes for salt marsh dieback including invasive purple marsh crab, pathogens, and soil properties.</a:t>
            </a:r>
          </a:p>
        </p:txBody>
      </p:sp>
      <p:pic>
        <p:nvPicPr>
          <p:cNvPr id="35" name="Picture 34">
            <a:extLst>
              <a:ext uri="{FF2B5EF4-FFF2-40B4-BE49-F238E27FC236}">
                <a16:creationId xmlns:a16="http://schemas.microsoft.com/office/drawing/2014/main" id="{7AD9C600-57EA-4A31-BA21-73DCEDE37A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66949" y="24297250"/>
            <a:ext cx="6412889" cy="3325995"/>
          </a:xfrm>
          <a:prstGeom prst="rect">
            <a:avLst/>
          </a:prstGeom>
        </p:spPr>
      </p:pic>
      <p:pic>
        <p:nvPicPr>
          <p:cNvPr id="37" name="Picture 36">
            <a:extLst>
              <a:ext uri="{FF2B5EF4-FFF2-40B4-BE49-F238E27FC236}">
                <a16:creationId xmlns:a16="http://schemas.microsoft.com/office/drawing/2014/main" id="{10A47906-EB32-4C20-BF2B-C8558E1C6C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05283" y="24297250"/>
            <a:ext cx="6457799" cy="3325996"/>
          </a:xfrm>
          <a:prstGeom prst="rect">
            <a:avLst/>
          </a:prstGeom>
        </p:spPr>
      </p:pic>
      <p:sp>
        <p:nvSpPr>
          <p:cNvPr id="38" name="TextBox 37">
            <a:extLst>
              <a:ext uri="{FF2B5EF4-FFF2-40B4-BE49-F238E27FC236}">
                <a16:creationId xmlns:a16="http://schemas.microsoft.com/office/drawing/2014/main" id="{8D2E4C80-6487-49EF-85B7-FAC4839DDDF1}"/>
              </a:ext>
            </a:extLst>
          </p:cNvPr>
          <p:cNvSpPr txBox="1"/>
          <p:nvPr/>
        </p:nvSpPr>
        <p:spPr>
          <a:xfrm>
            <a:off x="15933991" y="27844955"/>
            <a:ext cx="1280160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NDVI datasets from 2001 and 2014, respectively. Note: urban areas show up white, areas of dense vegetation dark green.</a:t>
            </a:r>
          </a:p>
        </p:txBody>
      </p:sp>
      <p:sp>
        <p:nvSpPr>
          <p:cNvPr id="39" name="TextBox 38">
            <a:extLst>
              <a:ext uri="{FF2B5EF4-FFF2-40B4-BE49-F238E27FC236}">
                <a16:creationId xmlns:a16="http://schemas.microsoft.com/office/drawing/2014/main" id="{E07651B5-AE4F-4F23-A954-C2E069F8853D}"/>
              </a:ext>
            </a:extLst>
          </p:cNvPr>
          <p:cNvSpPr txBox="1"/>
          <p:nvPr/>
        </p:nvSpPr>
        <p:spPr>
          <a:xfrm>
            <a:off x="15075562" y="31483442"/>
            <a:ext cx="12801600" cy="1354217"/>
          </a:xfrm>
          <a:prstGeom prst="rect">
            <a:avLst/>
          </a:prstGeom>
          <a:noFill/>
        </p:spPr>
        <p:txBody>
          <a:bodyPr wrap="square" rtlCol="0">
            <a:spAutoFit/>
          </a:bodyPr>
          <a:lstStyle/>
          <a:p>
            <a:pPr rtl="0">
              <a:spcBef>
                <a:spcPts val="0"/>
              </a:spcBef>
              <a:spcAft>
                <a:spcPts val="0"/>
              </a:spcAft>
            </a:pPr>
            <a:r>
              <a:rPr lang="en-US" sz="1800" b="0" i="0" u="none" strike="noStrike" dirty="0">
                <a:solidFill>
                  <a:srgbClr val="202020"/>
                </a:solidFill>
                <a:effectLst/>
                <a:latin typeface="Times New Roman" panose="02020603050405020304" pitchFamily="18" charset="0"/>
              </a:rPr>
              <a:t>Bertness MD, Brisson CP, Bevil MC, Crotty SM (2014) Herbivory Drives the Spread of Salt Marsh Die-Off. PLoS ONE 9(3): e92916. https://doi.org/10.1371/journal.pone.0092916</a:t>
            </a:r>
            <a:endParaRPr lang="en-US" sz="1200" b="0" dirty="0">
              <a:effectLst/>
            </a:endParaRPr>
          </a:p>
          <a:p>
            <a:pPr rtl="0">
              <a:spcBef>
                <a:spcPts val="1200"/>
              </a:spcBef>
              <a:spcAft>
                <a:spcPts val="1200"/>
              </a:spcAft>
            </a:pPr>
            <a:r>
              <a:rPr lang="en-US" sz="1800" b="0" i="0" u="none" strike="noStrike" dirty="0">
                <a:solidFill>
                  <a:srgbClr val="202020"/>
                </a:solidFill>
                <a:effectLst/>
                <a:latin typeface="Times New Roman" panose="02020603050405020304" pitchFamily="18" charset="0"/>
              </a:rPr>
              <a:t>Coverdale, Tyler C., et al. “Regional Ontogeny of New England Salt Marsh Die-Off.” </a:t>
            </a:r>
            <a:r>
              <a:rPr lang="en-US" sz="1800" b="0" i="1" u="none" strike="noStrike" dirty="0">
                <a:solidFill>
                  <a:srgbClr val="202020"/>
                </a:solidFill>
                <a:effectLst/>
                <a:latin typeface="Times New Roman" panose="02020603050405020304" pitchFamily="18" charset="0"/>
              </a:rPr>
              <a:t>Conservation Biology</a:t>
            </a:r>
            <a:r>
              <a:rPr lang="en-US" sz="1800" b="0" i="0" u="none" strike="noStrike" dirty="0">
                <a:solidFill>
                  <a:srgbClr val="202020"/>
                </a:solidFill>
                <a:effectLst/>
                <a:latin typeface="Times New Roman" panose="02020603050405020304" pitchFamily="18" charset="0"/>
              </a:rPr>
              <a:t>, vol. 27, no. 5, 2013, pp. 1041–1048., doi:10.1111/cobi.12052. </a:t>
            </a:r>
            <a:endParaRPr lang="en-US" sz="1200" b="0" dirty="0">
              <a:effectLst/>
            </a:endParaRPr>
          </a:p>
        </p:txBody>
      </p:sp>
      <p:sp>
        <p:nvSpPr>
          <p:cNvPr id="40" name="TextBox 39">
            <a:extLst>
              <a:ext uri="{FF2B5EF4-FFF2-40B4-BE49-F238E27FC236}">
                <a16:creationId xmlns:a16="http://schemas.microsoft.com/office/drawing/2014/main" id="{C43E8CF4-084D-4F45-9ADF-5466B2A03EF7}"/>
              </a:ext>
            </a:extLst>
          </p:cNvPr>
          <p:cNvSpPr txBox="1"/>
          <p:nvPr/>
        </p:nvSpPr>
        <p:spPr>
          <a:xfrm>
            <a:off x="27980401" y="30101148"/>
            <a:ext cx="9642734" cy="2862322"/>
          </a:xfrm>
          <a:prstGeom prst="rect">
            <a:avLst/>
          </a:prstGeom>
          <a:noFill/>
        </p:spPr>
        <p:txBody>
          <a:bodyPr wrap="square" rtlCol="0">
            <a:spAutoFit/>
          </a:bodyPr>
          <a:lstStyle/>
          <a:p>
            <a:pPr rtl="0">
              <a:spcBef>
                <a:spcPts val="1200"/>
              </a:spcBef>
              <a:spcAft>
                <a:spcPts val="1200"/>
              </a:spcAft>
            </a:pPr>
            <a:r>
              <a:rPr lang="en-US" sz="2000" b="0" i="0" u="none" strike="noStrike" dirty="0">
                <a:solidFill>
                  <a:srgbClr val="202020"/>
                </a:solidFill>
                <a:effectLst/>
                <a:latin typeface="Times New Roman" panose="02020603050405020304" pitchFamily="18" charset="0"/>
                <a:cs typeface="Times New Roman" panose="02020603050405020304" pitchFamily="18" charset="0"/>
              </a:rPr>
              <a:t>“Salt Marsh Restoration.” </a:t>
            </a:r>
            <a:r>
              <a:rPr lang="en-US" sz="2000" b="0" i="1" u="none" strike="noStrike" dirty="0">
                <a:solidFill>
                  <a:srgbClr val="202020"/>
                </a:solidFill>
                <a:effectLst/>
                <a:latin typeface="Times New Roman" panose="02020603050405020304" pitchFamily="18" charset="0"/>
                <a:cs typeface="Times New Roman" panose="02020603050405020304" pitchFamily="18" charset="0"/>
              </a:rPr>
              <a:t>Association to Preserve Cape Cod</a:t>
            </a:r>
            <a:r>
              <a:rPr lang="en-US" sz="2000" b="0" i="0" u="none" strike="noStrike" dirty="0">
                <a:solidFill>
                  <a:srgbClr val="202020"/>
                </a:solidFill>
                <a:effectLst/>
                <a:latin typeface="Times New Roman" panose="02020603050405020304" pitchFamily="18" charset="0"/>
                <a:cs typeface="Times New Roman" panose="02020603050405020304" pitchFamily="18" charset="0"/>
              </a:rPr>
              <a:t>, apcc.org/our-work/science/salt-marsh-restoration/. </a:t>
            </a:r>
            <a:endParaRPr lang="en-US" sz="20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2000" b="0" i="0" u="none" strike="noStrike" dirty="0">
                <a:solidFill>
                  <a:srgbClr val="212121"/>
                </a:solidFill>
                <a:effectLst/>
                <a:latin typeface="Times New Roman" panose="02020603050405020304" pitchFamily="18" charset="0"/>
                <a:cs typeface="Times New Roman" panose="02020603050405020304" pitchFamily="18" charset="0"/>
              </a:rPr>
              <a:t>Bertness MD, Holdredge C, Altieri AH. Substrate mediates consumer control of salt marsh cordgrass on Cape Cod, New England. Ecology. 2009 Aug;90(8):2108-17. </a:t>
            </a:r>
            <a:r>
              <a:rPr lang="en-US" sz="2000" b="0" i="0" u="none" strike="noStrike" dirty="0" err="1">
                <a:solidFill>
                  <a:srgbClr val="212121"/>
                </a:solidFill>
                <a:effectLst/>
                <a:latin typeface="Times New Roman" panose="02020603050405020304" pitchFamily="18" charset="0"/>
                <a:cs typeface="Times New Roman" panose="02020603050405020304" pitchFamily="18" charset="0"/>
              </a:rPr>
              <a:t>doi</a:t>
            </a:r>
            <a:r>
              <a:rPr lang="en-US" sz="2000" b="0" i="0" u="none" strike="noStrike" dirty="0">
                <a:solidFill>
                  <a:srgbClr val="212121"/>
                </a:solidFill>
                <a:effectLst/>
                <a:latin typeface="Times New Roman" panose="02020603050405020304" pitchFamily="18" charset="0"/>
                <a:cs typeface="Times New Roman" panose="02020603050405020304" pitchFamily="18" charset="0"/>
              </a:rPr>
              <a:t>: 10.1890/08-1396.1. PMID: 19739373.</a:t>
            </a:r>
            <a:endParaRPr lang="en-US" sz="2000" dirty="0">
              <a:solidFill>
                <a:srgbClr val="212121"/>
              </a:solidFill>
              <a:latin typeface="Times New Roman" panose="02020603050405020304" pitchFamily="18" charset="0"/>
              <a:cs typeface="Times New Roman" panose="02020603050405020304" pitchFamily="18" charset="0"/>
            </a:endParaRPr>
          </a:p>
          <a:p>
            <a:pPr rtl="0">
              <a:spcBef>
                <a:spcPts val="1200"/>
              </a:spcBef>
              <a:spcAft>
                <a:spcPts val="1200"/>
              </a:spcAft>
            </a:pPr>
            <a:r>
              <a:rPr lang="en-US" sz="2000" b="0" i="0" u="none" strike="noStrike" dirty="0">
                <a:solidFill>
                  <a:srgbClr val="202020"/>
                </a:solidFill>
                <a:effectLst/>
                <a:latin typeface="Times New Roman" panose="02020603050405020304" pitchFamily="18" charset="0"/>
              </a:rPr>
              <a:t>Smith, Stephen M. “Multi-Decadal Changes in Salt Marshes of Cape Cod, MA: Photographic Analyses of Vegetation Loss, Species Shifts, and Geomorphic Change.” </a:t>
            </a:r>
            <a:r>
              <a:rPr lang="en-US" sz="2000" b="0" i="1" u="none" strike="noStrike" dirty="0">
                <a:solidFill>
                  <a:srgbClr val="202020"/>
                </a:solidFill>
                <a:effectLst/>
                <a:latin typeface="Times New Roman" panose="02020603050405020304" pitchFamily="18" charset="0"/>
              </a:rPr>
              <a:t>Northeastern Naturalist</a:t>
            </a:r>
            <a:r>
              <a:rPr lang="en-US" sz="2000" b="0" i="0" u="none" strike="noStrike" dirty="0">
                <a:solidFill>
                  <a:srgbClr val="202020"/>
                </a:solidFill>
                <a:effectLst/>
                <a:latin typeface="Times New Roman" panose="02020603050405020304" pitchFamily="18" charset="0"/>
              </a:rPr>
              <a:t>, vol. 16, no. 2, 2009, pp. 183–208., doi:10.1656/045.016.0203. </a:t>
            </a:r>
            <a:endParaRPr lang="en-US" sz="1400" dirty="0"/>
          </a:p>
        </p:txBody>
      </p:sp>
      <p:sp>
        <p:nvSpPr>
          <p:cNvPr id="41" name="TextBox 40">
            <a:extLst>
              <a:ext uri="{FF2B5EF4-FFF2-40B4-BE49-F238E27FC236}">
                <a16:creationId xmlns:a16="http://schemas.microsoft.com/office/drawing/2014/main" id="{E36E0987-3866-494E-BAA7-7DBC74C34D31}"/>
              </a:ext>
            </a:extLst>
          </p:cNvPr>
          <p:cNvSpPr txBox="1"/>
          <p:nvPr/>
        </p:nvSpPr>
        <p:spPr>
          <a:xfrm>
            <a:off x="37726374" y="30101148"/>
            <a:ext cx="6164826" cy="2554545"/>
          </a:xfrm>
          <a:prstGeom prst="rect">
            <a:avLst/>
          </a:prstGeom>
          <a:noFill/>
        </p:spPr>
        <p:txBody>
          <a:bodyPr wrap="square" rtlCol="0">
            <a:spAutoFit/>
          </a:bodyPr>
          <a:lstStyle/>
          <a:p>
            <a:r>
              <a:rPr lang="en-US" sz="2000" b="0" i="0" u="none" strike="noStrike" dirty="0">
                <a:solidFill>
                  <a:srgbClr val="202020"/>
                </a:solidFill>
                <a:effectLst/>
                <a:latin typeface="Times New Roman" panose="02020603050405020304" pitchFamily="18" charset="0"/>
                <a:cs typeface="Times New Roman" panose="02020603050405020304" pitchFamily="18" charset="0"/>
              </a:rPr>
              <a:t>“High Marsh Dieback.” </a:t>
            </a:r>
            <a:r>
              <a:rPr lang="en-US" sz="2000" b="0" i="1" u="none" strike="noStrike" dirty="0">
                <a:solidFill>
                  <a:srgbClr val="202020"/>
                </a:solidFill>
                <a:effectLst/>
                <a:latin typeface="Times New Roman" panose="02020603050405020304" pitchFamily="18" charset="0"/>
                <a:cs typeface="Times New Roman" panose="02020603050405020304" pitchFamily="18" charset="0"/>
              </a:rPr>
              <a:t>National Parks Service</a:t>
            </a:r>
            <a:r>
              <a:rPr lang="en-US" sz="2000" b="0" i="0" u="none" strike="noStrike" dirty="0">
                <a:solidFill>
                  <a:srgbClr val="202020"/>
                </a:solidFill>
                <a:effectLst/>
                <a:latin typeface="Times New Roman" panose="02020603050405020304" pitchFamily="18" charset="0"/>
                <a:cs typeface="Times New Roman" panose="02020603050405020304" pitchFamily="18" charset="0"/>
              </a:rPr>
              <a:t>, U.S. Department of the Interior, 26 Feb. 2015, www.nps.gov/caco/learn/nature/high-marsh-dieback.htm.</a:t>
            </a:r>
          </a:p>
          <a:p>
            <a:r>
              <a:rPr lang="en-US" sz="2000" b="0" i="0" u="none" strike="noStrike" dirty="0">
                <a:solidFill>
                  <a:srgbClr val="202020"/>
                </a:solidFill>
                <a:effectLst/>
                <a:latin typeface="Times New Roman" panose="02020603050405020304" pitchFamily="18" charset="0"/>
                <a:cs typeface="Times New Roman" panose="02020603050405020304" pitchFamily="18" charset="0"/>
              </a:rPr>
              <a:t> </a:t>
            </a:r>
          </a:p>
          <a:p>
            <a:r>
              <a:rPr lang="en-US" sz="2000" b="0" i="0" dirty="0">
                <a:solidFill>
                  <a:srgbClr val="303030"/>
                </a:solidFill>
                <a:effectLst/>
                <a:latin typeface="Times New Roman" panose="02020603050405020304" pitchFamily="18" charset="0"/>
                <a:cs typeface="Times New Roman" panose="02020603050405020304" pitchFamily="18" charset="0"/>
              </a:rPr>
              <a:t>Watson, E B et al. “Anthropocene survival of southern New England's salt marshes.” </a:t>
            </a:r>
            <a:r>
              <a:rPr lang="en-US" sz="2000" b="0" i="1" dirty="0">
                <a:solidFill>
                  <a:srgbClr val="303030"/>
                </a:solidFill>
                <a:effectLst/>
                <a:latin typeface="Times New Roman" panose="02020603050405020304" pitchFamily="18" charset="0"/>
                <a:cs typeface="Times New Roman" panose="02020603050405020304" pitchFamily="18" charset="0"/>
              </a:rPr>
              <a:t>Estuaries and coasts : journal of the Estuarine Research Federation</a:t>
            </a:r>
            <a:r>
              <a:rPr lang="en-US" sz="2000" b="0" i="0" dirty="0">
                <a:solidFill>
                  <a:srgbClr val="303030"/>
                </a:solidFill>
                <a:effectLst/>
                <a:latin typeface="Times New Roman" panose="02020603050405020304" pitchFamily="18" charset="0"/>
                <a:cs typeface="Times New Roman" panose="02020603050405020304" pitchFamily="18" charset="0"/>
              </a:rPr>
              <a:t> vol. 40,3 (2017): 617-625. doi:10.1007/s12237-016-0166-1</a:t>
            </a:r>
            <a:endParaRPr lang="en-US" sz="20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110015-E380-4C53-980C-698226C61C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Poster (blue and brown design)</Template>
  <TotalTime>0</TotalTime>
  <Words>1436</Words>
  <Application>Microsoft Office PowerPoint</Application>
  <PresentationFormat>Custom</PresentationFormat>
  <Paragraphs>64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Cambria</vt:lpstr>
      <vt:lpstr>Times New Roman</vt:lpstr>
      <vt:lpstr>Medical Poster</vt:lpstr>
      <vt:lpstr>Cape Cod’s Changing Shoreline An Analysis of Barnstable Harbor Salt Marsh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2015-04-29T17:08:18Z</dcterms:created>
  <dcterms:modified xsi:type="dcterms:W3CDTF">2021-04-26T12:12:41Z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TC040015519991</vt:lpwstr>
  </property>
</Properties>
</file>