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56" r:id="rId5"/>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 initials="J" lastIdx="5" clrIdx="0">
    <p:extLst>
      <p:ext uri="{19B8F6BF-5375-455C-9EA6-DF929625EA0E}">
        <p15:presenceInfo xmlns:p15="http://schemas.microsoft.com/office/powerpoint/2012/main" userId="S::jdaniel@unh.edu::c4047321-2113-4799-b103-bc848d944dff" providerId="AD"/>
      </p:ext>
    </p:extLst>
  </p:cmAuthor>
  <p:cmAuthor id="2" name="Dylan" initials="D" lastIdx="2" clrIdx="1">
    <p:extLst>
      <p:ext uri="{19B8F6BF-5375-455C-9EA6-DF929625EA0E}">
        <p15:presenceInfo xmlns:p15="http://schemas.microsoft.com/office/powerpoint/2012/main" userId="Dylan" providerId="None"/>
      </p:ext>
    </p:extLst>
  </p:cmAuthor>
  <p:cmAuthor id="3" name="Colcord, Isaac" initials="CI" lastIdx="1" clrIdx="2">
    <p:extLst>
      <p:ext uri="{19B8F6BF-5375-455C-9EA6-DF929625EA0E}">
        <p15:presenceInfo xmlns:p15="http://schemas.microsoft.com/office/powerpoint/2012/main" userId="Colcord, Isaa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003591"/>
    <a:srgbClr val="008C3A"/>
    <a:srgbClr val="004F8B"/>
    <a:srgbClr val="84A459"/>
    <a:srgbClr val="FFC114"/>
    <a:srgbClr val="F6630D"/>
    <a:srgbClr val="A50021"/>
    <a:srgbClr val="FF0000"/>
    <a:srgbClr val="715E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7039D1-3D4E-43CC-8758-531EC2B3D3EC}" v="5" dt="2021-04-26T04:26:22.906"/>
    <p1510:client id="{15EDC19F-C0C4-B000-E802-1BBA5B4CE7D5}" v="808" dt="2021-04-26T05:58:23.030"/>
    <p1510:client id="{3A2420D2-C2B9-4BF1-A161-5BD22B4DFA4B}" v="4850" dt="2021-04-26T08:24:45.481"/>
    <p1510:client id="{3BE54188-8546-4356-85FC-C568C01E78B1}" v="1481" dt="2021-04-26T07:58:30.232"/>
    <p1510:client id="{5DC306BE-3528-41D8-B397-241ED6E09991}" v="31" dt="2021-04-26T05:17:24.066"/>
    <p1510:client id="{74BD09B6-9F70-4352-A25D-2E011078B3D8}" v="535" dt="2021-04-26T07:12:26.218"/>
    <p1510:client id="{F3DDDE96-B803-41A1-BF10-FB47405DF6FF}" v="45" dt="2021-04-26T05:17:01.3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0" d="100"/>
          <a:sy n="20" d="100"/>
        </p:scale>
        <p:origin x="1061" y="10"/>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7BA56A-C54E-4F12-99F0-CF182D319F59}" type="datetimeFigureOut">
              <a:rPr lang="en-US" smtClean="0"/>
              <a:t>4/26/2021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D6F53E-5B08-4ABC-9A6C-CBB56A6AF7B0}" type="slidenum">
              <a:rPr lang="en-US" smtClean="0"/>
              <a:t>‹#›</a:t>
            </a:fld>
            <a:endParaRPr lang="en-US"/>
          </a:p>
        </p:txBody>
      </p:sp>
    </p:spTree>
    <p:extLst>
      <p:ext uri="{BB962C8B-B14F-4D97-AF65-F5344CB8AC3E}">
        <p14:creationId xmlns:p14="http://schemas.microsoft.com/office/powerpoint/2010/main" val="3233031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p>
        </p:txBody>
      </p:sp>
      <p:sp>
        <p:nvSpPr>
          <p:cNvPr id="4" name="Date Placeholder 3"/>
          <p:cNvSpPr>
            <a:spLocks noGrp="1"/>
          </p:cNvSpPr>
          <p:nvPr>
            <p:ph type="dt" sz="half" idx="10"/>
          </p:nvPr>
        </p:nvSpPr>
        <p:spPr/>
        <p:txBody>
          <a:bodyPr/>
          <a:lstStyle/>
          <a:p>
            <a:fld id="{9E9369BF-A3D2-47A0-89F3-D1DB9E405E37}"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99D1A-6EBF-451C-AB26-954C4FC83576}" type="slidenum">
              <a:rPr lang="en-US" smtClean="0"/>
              <a:t>‹#›</a:t>
            </a:fld>
            <a:endParaRPr lang="en-US"/>
          </a:p>
        </p:txBody>
      </p:sp>
    </p:spTree>
    <p:extLst>
      <p:ext uri="{BB962C8B-B14F-4D97-AF65-F5344CB8AC3E}">
        <p14:creationId xmlns:p14="http://schemas.microsoft.com/office/powerpoint/2010/main" val="2177095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9369BF-A3D2-47A0-89F3-D1DB9E405E37}"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99D1A-6EBF-451C-AB26-954C4FC83576}" type="slidenum">
              <a:rPr lang="en-US" smtClean="0"/>
              <a:t>‹#›</a:t>
            </a:fld>
            <a:endParaRPr lang="en-US"/>
          </a:p>
        </p:txBody>
      </p:sp>
    </p:spTree>
    <p:extLst>
      <p:ext uri="{BB962C8B-B14F-4D97-AF65-F5344CB8AC3E}">
        <p14:creationId xmlns:p14="http://schemas.microsoft.com/office/powerpoint/2010/main" val="1403925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9369BF-A3D2-47A0-89F3-D1DB9E405E37}"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99D1A-6EBF-451C-AB26-954C4FC83576}" type="slidenum">
              <a:rPr lang="en-US" smtClean="0"/>
              <a:t>‹#›</a:t>
            </a:fld>
            <a:endParaRPr lang="en-US"/>
          </a:p>
        </p:txBody>
      </p:sp>
    </p:spTree>
    <p:extLst>
      <p:ext uri="{BB962C8B-B14F-4D97-AF65-F5344CB8AC3E}">
        <p14:creationId xmlns:p14="http://schemas.microsoft.com/office/powerpoint/2010/main" val="832601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9369BF-A3D2-47A0-89F3-D1DB9E405E37}"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99D1A-6EBF-451C-AB26-954C4FC83576}" type="slidenum">
              <a:rPr lang="en-US" smtClean="0"/>
              <a:t>‹#›</a:t>
            </a:fld>
            <a:endParaRPr lang="en-US"/>
          </a:p>
        </p:txBody>
      </p:sp>
    </p:spTree>
    <p:extLst>
      <p:ext uri="{BB962C8B-B14F-4D97-AF65-F5344CB8AC3E}">
        <p14:creationId xmlns:p14="http://schemas.microsoft.com/office/powerpoint/2010/main" val="388250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9369BF-A3D2-47A0-89F3-D1DB9E405E37}"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99D1A-6EBF-451C-AB26-954C4FC83576}" type="slidenum">
              <a:rPr lang="en-US" smtClean="0"/>
              <a:t>‹#›</a:t>
            </a:fld>
            <a:endParaRPr lang="en-US"/>
          </a:p>
        </p:txBody>
      </p:sp>
    </p:spTree>
    <p:extLst>
      <p:ext uri="{BB962C8B-B14F-4D97-AF65-F5344CB8AC3E}">
        <p14:creationId xmlns:p14="http://schemas.microsoft.com/office/powerpoint/2010/main" val="3677101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9369BF-A3D2-47A0-89F3-D1DB9E405E37}" type="datetimeFigureOut">
              <a:rPr lang="en-US" smtClean="0"/>
              <a:t>4/26/2021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99D1A-6EBF-451C-AB26-954C4FC83576}" type="slidenum">
              <a:rPr lang="en-US" smtClean="0"/>
              <a:t>‹#›</a:t>
            </a:fld>
            <a:endParaRPr lang="en-US"/>
          </a:p>
        </p:txBody>
      </p:sp>
    </p:spTree>
    <p:extLst>
      <p:ext uri="{BB962C8B-B14F-4D97-AF65-F5344CB8AC3E}">
        <p14:creationId xmlns:p14="http://schemas.microsoft.com/office/powerpoint/2010/main" val="1475129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E9369BF-A3D2-47A0-89F3-D1DB9E405E37}" type="datetimeFigureOut">
              <a:rPr lang="en-US" smtClean="0"/>
              <a:t>4/26/2021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699D1A-6EBF-451C-AB26-954C4FC83576}" type="slidenum">
              <a:rPr lang="en-US" smtClean="0"/>
              <a:t>‹#›</a:t>
            </a:fld>
            <a:endParaRPr lang="en-US"/>
          </a:p>
        </p:txBody>
      </p:sp>
    </p:spTree>
    <p:extLst>
      <p:ext uri="{BB962C8B-B14F-4D97-AF65-F5344CB8AC3E}">
        <p14:creationId xmlns:p14="http://schemas.microsoft.com/office/powerpoint/2010/main" val="2512958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9369BF-A3D2-47A0-89F3-D1DB9E405E37}" type="datetimeFigureOut">
              <a:rPr lang="en-US" smtClean="0"/>
              <a:t>4/26/2021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699D1A-6EBF-451C-AB26-954C4FC83576}" type="slidenum">
              <a:rPr lang="en-US" smtClean="0"/>
              <a:t>‹#›</a:t>
            </a:fld>
            <a:endParaRPr lang="en-US"/>
          </a:p>
        </p:txBody>
      </p:sp>
    </p:spTree>
    <p:extLst>
      <p:ext uri="{BB962C8B-B14F-4D97-AF65-F5344CB8AC3E}">
        <p14:creationId xmlns:p14="http://schemas.microsoft.com/office/powerpoint/2010/main" val="2123429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9369BF-A3D2-47A0-89F3-D1DB9E405E37}" type="datetimeFigureOut">
              <a:rPr lang="en-US" smtClean="0"/>
              <a:t>4/26/2021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699D1A-6EBF-451C-AB26-954C4FC83576}" type="slidenum">
              <a:rPr lang="en-US" smtClean="0"/>
              <a:t>‹#›</a:t>
            </a:fld>
            <a:endParaRPr lang="en-US"/>
          </a:p>
        </p:txBody>
      </p:sp>
    </p:spTree>
    <p:extLst>
      <p:ext uri="{BB962C8B-B14F-4D97-AF65-F5344CB8AC3E}">
        <p14:creationId xmlns:p14="http://schemas.microsoft.com/office/powerpoint/2010/main" val="3905655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9E9369BF-A3D2-47A0-89F3-D1DB9E405E37}" type="datetimeFigureOut">
              <a:rPr lang="en-US" smtClean="0"/>
              <a:t>4/26/2021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99D1A-6EBF-451C-AB26-954C4FC83576}" type="slidenum">
              <a:rPr lang="en-US" smtClean="0"/>
              <a:t>‹#›</a:t>
            </a:fld>
            <a:endParaRPr lang="en-US"/>
          </a:p>
        </p:txBody>
      </p:sp>
    </p:spTree>
    <p:extLst>
      <p:ext uri="{BB962C8B-B14F-4D97-AF65-F5344CB8AC3E}">
        <p14:creationId xmlns:p14="http://schemas.microsoft.com/office/powerpoint/2010/main" val="3165541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9E9369BF-A3D2-47A0-89F3-D1DB9E405E37}" type="datetimeFigureOut">
              <a:rPr lang="en-US" smtClean="0"/>
              <a:t>4/26/2021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99D1A-6EBF-451C-AB26-954C4FC83576}" type="slidenum">
              <a:rPr lang="en-US" smtClean="0"/>
              <a:t>‹#›</a:t>
            </a:fld>
            <a:endParaRPr lang="en-US"/>
          </a:p>
        </p:txBody>
      </p:sp>
    </p:spTree>
    <p:extLst>
      <p:ext uri="{BB962C8B-B14F-4D97-AF65-F5344CB8AC3E}">
        <p14:creationId xmlns:p14="http://schemas.microsoft.com/office/powerpoint/2010/main" val="2060706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9E9369BF-A3D2-47A0-89F3-D1DB9E405E37}" type="datetimeFigureOut">
              <a:rPr lang="en-US" smtClean="0"/>
              <a:t>4/26/2021</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9D699D1A-6EBF-451C-AB26-954C4FC83576}" type="slidenum">
              <a:rPr lang="en-US" smtClean="0"/>
              <a:t>‹#›</a:t>
            </a:fld>
            <a:endParaRPr lang="en-US"/>
          </a:p>
        </p:txBody>
      </p:sp>
    </p:spTree>
    <p:extLst>
      <p:ext uri="{BB962C8B-B14F-4D97-AF65-F5344CB8AC3E}">
        <p14:creationId xmlns:p14="http://schemas.microsoft.com/office/powerpoint/2010/main" val="26734243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mailto:dje1005@wildcats.unh.edu" TargetMode="External"/><Relationship Id="rId7" Type="http://schemas.openxmlformats.org/officeDocument/2006/relationships/image" Target="../media/image2.png"/><Relationship Id="rId12" Type="http://schemas.openxmlformats.org/officeDocument/2006/relationships/image" Target="../media/image7.png"/><Relationship Id="rId2" Type="http://schemas.openxmlformats.org/officeDocument/2006/relationships/hyperlink" Target="mailto:ijc1007@wildcats.unh.edu" TargetMode="Externa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hyperlink" Target="mailto:nrw1009@wildcats.unh.edu" TargetMode="External"/><Relationship Id="rId10" Type="http://schemas.openxmlformats.org/officeDocument/2006/relationships/image" Target="../media/image5.png"/><Relationship Id="rId4" Type="http://schemas.openxmlformats.org/officeDocument/2006/relationships/hyperlink" Target="mailto:scr1020@wildcats.unh.edu" TargetMode="Externa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D75B64-793F-4B0A-9344-734DC16FD0E2}"/>
              </a:ext>
            </a:extLst>
          </p:cNvPr>
          <p:cNvSpPr/>
          <p:nvPr/>
        </p:nvSpPr>
        <p:spPr>
          <a:xfrm>
            <a:off x="1371600" y="1395663"/>
            <a:ext cx="41148000" cy="2955685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FD34D56-2613-45DF-997D-DDC34244E4EB}"/>
              </a:ext>
            </a:extLst>
          </p:cNvPr>
          <p:cNvSpPr txBox="1"/>
          <p:nvPr/>
        </p:nvSpPr>
        <p:spPr>
          <a:xfrm>
            <a:off x="7749117" y="1677038"/>
            <a:ext cx="28347742" cy="1938992"/>
          </a:xfrm>
          <a:prstGeom prst="rect">
            <a:avLst/>
          </a:prstGeom>
          <a:noFill/>
        </p:spPr>
        <p:txBody>
          <a:bodyPr wrap="square" rtlCol="0">
            <a:spAutoFit/>
          </a:bodyPr>
          <a:lstStyle/>
          <a:p>
            <a:pPr algn="ctr"/>
            <a:r>
              <a:rPr lang="en-US" sz="6600" b="1" dirty="0">
                <a:latin typeface="Bahnschrift" panose="020B0502040204020203" pitchFamily="34" charset="0"/>
                <a:ea typeface="Cambria Math" panose="02040503050406030204" pitchFamily="18" charset="0"/>
                <a:cs typeface="Arial" panose="020B0604020202020204" pitchFamily="34" charset="0"/>
              </a:rPr>
              <a:t>Construction of Luxury Apartments over a Former MGP Site</a:t>
            </a:r>
          </a:p>
          <a:p>
            <a:pPr algn="ctr"/>
            <a:r>
              <a:rPr lang="en-US" sz="5400" b="1" dirty="0">
                <a:latin typeface="Bahnschrift" panose="020B0502040204020203" pitchFamily="34" charset="0"/>
                <a:ea typeface="Cambria Math" panose="02040503050406030204" pitchFamily="18" charset="0"/>
                <a:cs typeface="Arial" panose="020B0604020202020204" pitchFamily="34" charset="0"/>
              </a:rPr>
              <a:t>Waltham, MA</a:t>
            </a:r>
          </a:p>
        </p:txBody>
      </p:sp>
      <p:sp>
        <p:nvSpPr>
          <p:cNvPr id="28" name="TextBox 27">
            <a:extLst>
              <a:ext uri="{FF2B5EF4-FFF2-40B4-BE49-F238E27FC236}">
                <a16:creationId xmlns:a16="http://schemas.microsoft.com/office/drawing/2014/main" id="{C943997C-6CD7-453B-8D9B-A653A4FAE401}"/>
              </a:ext>
            </a:extLst>
          </p:cNvPr>
          <p:cNvSpPr txBox="1"/>
          <p:nvPr/>
        </p:nvSpPr>
        <p:spPr>
          <a:xfrm>
            <a:off x="1371598" y="3606365"/>
            <a:ext cx="41148000" cy="1877437"/>
          </a:xfrm>
          <a:prstGeom prst="rect">
            <a:avLst/>
          </a:prstGeom>
          <a:noFill/>
        </p:spPr>
        <p:txBody>
          <a:bodyPr wrap="square" rtlCol="0">
            <a:spAutoFit/>
          </a:bodyPr>
          <a:lstStyle/>
          <a:p>
            <a:pPr algn="ctr"/>
            <a:r>
              <a:rPr lang="en-US" sz="4400">
                <a:latin typeface="Bahnschrift" panose="020B0502040204020203" pitchFamily="34" charset="0"/>
                <a:cs typeface="Arial" panose="020B0604020202020204" pitchFamily="34" charset="0"/>
              </a:rPr>
              <a:t>Isaac Colcord • Dylan Erasmus • Steven Rizzo • Nicholas Whitley</a:t>
            </a:r>
          </a:p>
          <a:p>
            <a:pPr algn="ctr"/>
            <a:r>
              <a:rPr lang="en-US" sz="3600">
                <a:latin typeface="Bahnschrift" panose="020B0502040204020203" pitchFamily="34" charset="0"/>
                <a:cs typeface="Arial" panose="020B0604020202020204" pitchFamily="34" charset="0"/>
              </a:rPr>
              <a:t>Jay Hodkinson, Project Sponsor • Dr. Jean Benoit, Faculty Advisor</a:t>
            </a:r>
          </a:p>
          <a:p>
            <a:pPr algn="ctr"/>
            <a:r>
              <a:rPr lang="en-US" sz="3600" i="1">
                <a:latin typeface="Bahnschrift" panose="020B0502040204020203" pitchFamily="34" charset="0"/>
                <a:cs typeface="Arial" panose="020B0604020202020204" pitchFamily="34" charset="0"/>
              </a:rPr>
              <a:t>Department of Civil and Environmental Engineering, University of New Hampshire, Durham, NH 03824</a:t>
            </a:r>
          </a:p>
        </p:txBody>
      </p:sp>
      <p:sp>
        <p:nvSpPr>
          <p:cNvPr id="25" name="Rectangle 24">
            <a:extLst>
              <a:ext uri="{FF2B5EF4-FFF2-40B4-BE49-F238E27FC236}">
                <a16:creationId xmlns:a16="http://schemas.microsoft.com/office/drawing/2014/main" id="{4217C639-5DC4-4C1B-B0D8-A9A59F25FEC9}"/>
              </a:ext>
            </a:extLst>
          </p:cNvPr>
          <p:cNvSpPr/>
          <p:nvPr/>
        </p:nvSpPr>
        <p:spPr>
          <a:xfrm>
            <a:off x="1371600" y="5550196"/>
            <a:ext cx="41148000" cy="25402322"/>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16B0FF4-0E89-43F8-89BF-43C1223D77AF}"/>
              </a:ext>
            </a:extLst>
          </p:cNvPr>
          <p:cNvSpPr/>
          <p:nvPr/>
        </p:nvSpPr>
        <p:spPr>
          <a:xfrm>
            <a:off x="1828797" y="5774864"/>
            <a:ext cx="12801600" cy="822960"/>
          </a:xfrm>
          <a:prstGeom prst="rect">
            <a:avLst/>
          </a:prstGeom>
          <a:solidFill>
            <a:srgbClr val="0035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Bahnschrift" panose="020B0502040204020203" pitchFamily="34" charset="0"/>
                <a:cs typeface="Arial" panose="020B0604020202020204" pitchFamily="34" charset="0"/>
              </a:rPr>
              <a:t>Introduction</a:t>
            </a:r>
          </a:p>
        </p:txBody>
      </p:sp>
      <p:cxnSp>
        <p:nvCxnSpPr>
          <p:cNvPr id="44" name="Connector: Curved 43">
            <a:extLst>
              <a:ext uri="{FF2B5EF4-FFF2-40B4-BE49-F238E27FC236}">
                <a16:creationId xmlns:a16="http://schemas.microsoft.com/office/drawing/2014/main" id="{2041E00F-D844-458A-A3E4-D045B66B7F26}"/>
              </a:ext>
            </a:extLst>
          </p:cNvPr>
          <p:cNvCxnSpPr>
            <a:cxnSpLocks/>
          </p:cNvCxnSpPr>
          <p:nvPr/>
        </p:nvCxnSpPr>
        <p:spPr>
          <a:xfrm>
            <a:off x="10574854" y="11709778"/>
            <a:ext cx="605122" cy="594642"/>
          </a:xfrm>
          <a:prstGeom prst="curvedConnector3">
            <a:avLst/>
          </a:prstGeom>
          <a:ln w="38100">
            <a:noFill/>
            <a:tailEnd type="triangle"/>
          </a:ln>
        </p:spPr>
        <p:style>
          <a:lnRef idx="1">
            <a:schemeClr val="accent1"/>
          </a:lnRef>
          <a:fillRef idx="0">
            <a:schemeClr val="accent1"/>
          </a:fillRef>
          <a:effectRef idx="0">
            <a:schemeClr val="accent1"/>
          </a:effectRef>
          <a:fontRef idx="minor">
            <a:schemeClr val="tx1"/>
          </a:fontRef>
        </p:style>
      </p:cxnSp>
      <p:sp>
        <p:nvSpPr>
          <p:cNvPr id="192" name="Rectangle 191">
            <a:extLst>
              <a:ext uri="{FF2B5EF4-FFF2-40B4-BE49-F238E27FC236}">
                <a16:creationId xmlns:a16="http://schemas.microsoft.com/office/drawing/2014/main" id="{B3FDEE1C-6029-4106-B3DA-0F3CE0633C72}"/>
              </a:ext>
            </a:extLst>
          </p:cNvPr>
          <p:cNvSpPr/>
          <p:nvPr/>
        </p:nvSpPr>
        <p:spPr>
          <a:xfrm>
            <a:off x="15544798" y="5845315"/>
            <a:ext cx="12801600" cy="822960"/>
          </a:xfrm>
          <a:prstGeom prst="rect">
            <a:avLst/>
          </a:prstGeom>
          <a:solidFill>
            <a:srgbClr val="0035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Bahnschrift" panose="020B0502040204020203" pitchFamily="34" charset="0"/>
                <a:cs typeface="Cordia New" panose="020B0502040204020203" pitchFamily="34" charset="-34"/>
              </a:rPr>
              <a:t>Environmental Report</a:t>
            </a:r>
          </a:p>
        </p:txBody>
      </p:sp>
      <p:sp>
        <p:nvSpPr>
          <p:cNvPr id="193" name="TextBox 192">
            <a:extLst>
              <a:ext uri="{FF2B5EF4-FFF2-40B4-BE49-F238E27FC236}">
                <a16:creationId xmlns:a16="http://schemas.microsoft.com/office/drawing/2014/main" id="{DFC78178-A8A6-43DF-A907-BC812C836A12}"/>
              </a:ext>
            </a:extLst>
          </p:cNvPr>
          <p:cNvSpPr txBox="1"/>
          <p:nvPr/>
        </p:nvSpPr>
        <p:spPr>
          <a:xfrm>
            <a:off x="1800610" y="23258379"/>
            <a:ext cx="12801600" cy="822960"/>
          </a:xfrm>
          <a:prstGeom prst="rect">
            <a:avLst/>
          </a:prstGeom>
          <a:solidFill>
            <a:srgbClr val="003591"/>
          </a:solidFill>
        </p:spPr>
        <p:txBody>
          <a:bodyPr wrap="square" rtlCol="0">
            <a:spAutoFit/>
          </a:bodyPr>
          <a:lstStyle/>
          <a:p>
            <a:pPr algn="ctr"/>
            <a:r>
              <a:rPr lang="en-US" sz="4400" b="1" dirty="0">
                <a:solidFill>
                  <a:schemeClr val="bg1"/>
                </a:solidFill>
                <a:latin typeface="Bahnschrift" panose="020B0502040204020203" pitchFamily="34" charset="0"/>
                <a:cs typeface="Arial" panose="020B0604020202020204" pitchFamily="34" charset="0"/>
              </a:rPr>
              <a:t>Existing Site Conditions</a:t>
            </a:r>
          </a:p>
        </p:txBody>
      </p:sp>
      <p:sp>
        <p:nvSpPr>
          <p:cNvPr id="237" name="Rectangle 236">
            <a:extLst>
              <a:ext uri="{FF2B5EF4-FFF2-40B4-BE49-F238E27FC236}">
                <a16:creationId xmlns:a16="http://schemas.microsoft.com/office/drawing/2014/main" id="{2758D4C4-76DA-4FB7-B020-D4202BF8B0A7}"/>
              </a:ext>
            </a:extLst>
          </p:cNvPr>
          <p:cNvSpPr/>
          <p:nvPr/>
        </p:nvSpPr>
        <p:spPr>
          <a:xfrm>
            <a:off x="15545826" y="22063280"/>
            <a:ext cx="12801600" cy="822960"/>
          </a:xfrm>
          <a:prstGeom prst="rect">
            <a:avLst/>
          </a:prstGeom>
          <a:solidFill>
            <a:srgbClr val="0035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Bahnschrift" panose="020B0502040204020203" pitchFamily="34" charset="0"/>
              </a:rPr>
              <a:t>Remediation Recommendation</a:t>
            </a:r>
          </a:p>
        </p:txBody>
      </p:sp>
      <p:sp>
        <p:nvSpPr>
          <p:cNvPr id="234" name="TextBox 233">
            <a:extLst>
              <a:ext uri="{FF2B5EF4-FFF2-40B4-BE49-F238E27FC236}">
                <a16:creationId xmlns:a16="http://schemas.microsoft.com/office/drawing/2014/main" id="{633D5B3A-1439-45D3-B77E-143DF3EFC6DC}"/>
              </a:ext>
            </a:extLst>
          </p:cNvPr>
          <p:cNvSpPr txBox="1"/>
          <p:nvPr/>
        </p:nvSpPr>
        <p:spPr>
          <a:xfrm>
            <a:off x="29298771" y="21150532"/>
            <a:ext cx="12801600" cy="822960"/>
          </a:xfrm>
          <a:prstGeom prst="rect">
            <a:avLst/>
          </a:prstGeom>
          <a:solidFill>
            <a:srgbClr val="003591"/>
          </a:solidFill>
        </p:spPr>
        <p:txBody>
          <a:bodyPr wrap="square" rtlCol="0">
            <a:spAutoFit/>
          </a:bodyPr>
          <a:lstStyle/>
          <a:p>
            <a:pPr algn="ctr"/>
            <a:r>
              <a:rPr lang="en-US" sz="4400" b="1" dirty="0">
                <a:solidFill>
                  <a:schemeClr val="bg1"/>
                </a:solidFill>
                <a:latin typeface="Bahnschrift" panose="020B0502040204020203" pitchFamily="34" charset="0"/>
                <a:cs typeface="Arial" panose="020B0604020202020204" pitchFamily="34" charset="0"/>
              </a:rPr>
              <a:t>Geotechnical Recommendations</a:t>
            </a:r>
          </a:p>
        </p:txBody>
      </p:sp>
      <p:sp>
        <p:nvSpPr>
          <p:cNvPr id="37" name="TextBox 36">
            <a:extLst>
              <a:ext uri="{FF2B5EF4-FFF2-40B4-BE49-F238E27FC236}">
                <a16:creationId xmlns:a16="http://schemas.microsoft.com/office/drawing/2014/main" id="{4EBC3A3D-38F9-4945-B7AE-691B607A89F1}"/>
              </a:ext>
            </a:extLst>
          </p:cNvPr>
          <p:cNvSpPr txBox="1"/>
          <p:nvPr/>
        </p:nvSpPr>
        <p:spPr>
          <a:xfrm>
            <a:off x="1371600" y="31256679"/>
            <a:ext cx="41147999" cy="523220"/>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References: (1) Google Maps. (2017). (2) Apartment in Construction. Longview </a:t>
            </a:r>
            <a:r>
              <a:rPr lang="en-US" sz="1400" b="1" dirty="0" err="1">
                <a:latin typeface="Arial" panose="020B0604020202020204" pitchFamily="34" charset="0"/>
                <a:cs typeface="Arial" panose="020B0604020202020204" pitchFamily="34" charset="0"/>
              </a:rPr>
              <a:t>Fibre</a:t>
            </a:r>
            <a:r>
              <a:rPr lang="en-US" sz="1400" b="1" dirty="0">
                <a:latin typeface="Arial" panose="020B0604020202020204" pitchFamily="34" charset="0"/>
                <a:cs typeface="Arial" panose="020B0604020202020204" pitchFamily="34" charset="0"/>
              </a:rPr>
              <a:t> Company. (2005).  (3) Field Investigation Report. Provided by Hodkinson, Jay. (2015). (4) Existing Conditions Plan Provided by Hodkinson, Jay. (2015). (5) Grading Plan  Mass.Gov. (2018). (6) Current Regulatory Limit. Massachusetts Department of Environmental Protect. (2014). (7) Massachusetts Contingency Plan. Clean Earth Inc. (1990).  (8) Soil Recycling and Disposal Services. </a:t>
            </a:r>
          </a:p>
          <a:p>
            <a:r>
              <a:rPr lang="en-US" sz="1400" b="1" dirty="0">
                <a:solidFill>
                  <a:srgbClr val="333333"/>
                </a:solidFill>
                <a:latin typeface="Arial" panose="020B0604020202020204" pitchFamily="34" charset="0"/>
                <a:cs typeface="Arial" panose="020B0604020202020204" pitchFamily="34" charset="0"/>
              </a:rPr>
              <a:t>Contact Information: </a:t>
            </a:r>
            <a:r>
              <a:rPr lang="en-US" sz="1400" dirty="0">
                <a:solidFill>
                  <a:srgbClr val="333333"/>
                </a:solidFill>
                <a:latin typeface="Arial" panose="020B0604020202020204" pitchFamily="34" charset="0"/>
                <a:cs typeface="Arial" panose="020B0604020202020204" pitchFamily="34" charset="0"/>
              </a:rPr>
              <a:t>Isaac Colcord </a:t>
            </a:r>
            <a:r>
              <a:rPr lang="en-US" sz="1400" dirty="0">
                <a:solidFill>
                  <a:srgbClr val="333333"/>
                </a:solidFill>
                <a:latin typeface="Arial" panose="020B0604020202020204" pitchFamily="34" charset="0"/>
                <a:cs typeface="Arial" panose="020B0604020202020204" pitchFamily="34" charset="0"/>
                <a:hlinkClick r:id="rId2"/>
              </a:rPr>
              <a:t>ijc1007@wildcats.unh.edu</a:t>
            </a:r>
            <a:r>
              <a:rPr lang="en-US" sz="1400" dirty="0">
                <a:solidFill>
                  <a:srgbClr val="333333"/>
                </a:solidFill>
                <a:latin typeface="Arial" panose="020B0604020202020204" pitchFamily="34" charset="0"/>
                <a:cs typeface="Arial" panose="020B0604020202020204" pitchFamily="34" charset="0"/>
              </a:rPr>
              <a:t>, Dylan Erasmus </a:t>
            </a:r>
            <a:r>
              <a:rPr lang="en-US" sz="1400" dirty="0">
                <a:solidFill>
                  <a:srgbClr val="333333"/>
                </a:solidFill>
                <a:latin typeface="Arial" panose="020B0604020202020204" pitchFamily="34" charset="0"/>
                <a:cs typeface="Arial" panose="020B0604020202020204" pitchFamily="34" charset="0"/>
                <a:hlinkClick r:id="rId3"/>
              </a:rPr>
              <a:t>dje1005@wildcats.unh.edu</a:t>
            </a:r>
            <a:r>
              <a:rPr lang="en-US" sz="1400" dirty="0">
                <a:solidFill>
                  <a:srgbClr val="333333"/>
                </a:solidFill>
                <a:latin typeface="Arial" panose="020B0604020202020204" pitchFamily="34" charset="0"/>
                <a:cs typeface="Arial" panose="020B0604020202020204" pitchFamily="34" charset="0"/>
              </a:rPr>
              <a:t>, Steven Rizzo </a:t>
            </a:r>
            <a:r>
              <a:rPr lang="en-US" sz="1400" dirty="0">
                <a:solidFill>
                  <a:srgbClr val="333333"/>
                </a:solidFill>
                <a:latin typeface="Arial" panose="020B0604020202020204" pitchFamily="34" charset="0"/>
                <a:cs typeface="Arial" panose="020B0604020202020204" pitchFamily="34" charset="0"/>
                <a:hlinkClick r:id="rId4"/>
              </a:rPr>
              <a:t>scr1020@wildcats.unh.edu</a:t>
            </a:r>
            <a:r>
              <a:rPr lang="en-US" sz="1400" dirty="0">
                <a:solidFill>
                  <a:srgbClr val="333333"/>
                </a:solidFill>
                <a:latin typeface="Arial" panose="020B0604020202020204" pitchFamily="34" charset="0"/>
                <a:cs typeface="Arial" panose="020B0604020202020204" pitchFamily="34" charset="0"/>
              </a:rPr>
              <a:t>, Nicholas Whitley </a:t>
            </a:r>
            <a:r>
              <a:rPr lang="en-US" sz="1400" dirty="0">
                <a:solidFill>
                  <a:srgbClr val="333333"/>
                </a:solidFill>
                <a:latin typeface="Arial" panose="020B0604020202020204" pitchFamily="34" charset="0"/>
                <a:cs typeface="Arial" panose="020B0604020202020204" pitchFamily="34" charset="0"/>
                <a:hlinkClick r:id="rId5"/>
              </a:rPr>
              <a:t>nrw1009@wildcats.unh.edu</a:t>
            </a:r>
            <a:r>
              <a:rPr lang="en-US" sz="1400" dirty="0">
                <a:solidFill>
                  <a:srgbClr val="333333"/>
                </a:solidFill>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p:txBody>
      </p:sp>
      <p:sp>
        <p:nvSpPr>
          <p:cNvPr id="294" name="Rectangle 293">
            <a:extLst>
              <a:ext uri="{FF2B5EF4-FFF2-40B4-BE49-F238E27FC236}">
                <a16:creationId xmlns:a16="http://schemas.microsoft.com/office/drawing/2014/main" id="{4C34B256-4A9D-4BCB-9788-DE1853A99581}"/>
              </a:ext>
            </a:extLst>
          </p:cNvPr>
          <p:cNvSpPr/>
          <p:nvPr/>
        </p:nvSpPr>
        <p:spPr>
          <a:xfrm>
            <a:off x="15062200" y="5550196"/>
            <a:ext cx="13716000" cy="25402321"/>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ectangle 324">
            <a:extLst>
              <a:ext uri="{FF2B5EF4-FFF2-40B4-BE49-F238E27FC236}">
                <a16:creationId xmlns:a16="http://schemas.microsoft.com/office/drawing/2014/main" id="{472EE4AC-AB72-4B1B-8B02-87951E9696DF}"/>
              </a:ext>
            </a:extLst>
          </p:cNvPr>
          <p:cNvSpPr/>
          <p:nvPr/>
        </p:nvSpPr>
        <p:spPr>
          <a:xfrm>
            <a:off x="29220420" y="5818828"/>
            <a:ext cx="12801600" cy="822960"/>
          </a:xfrm>
          <a:prstGeom prst="rect">
            <a:avLst/>
          </a:prstGeom>
          <a:solidFill>
            <a:srgbClr val="0035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Bahnschrift" panose="020B0502040204020203" pitchFamily="34" charset="0"/>
                <a:cs typeface="Arial" panose="020B0604020202020204" pitchFamily="34" charset="0"/>
              </a:rPr>
              <a:t>Geotechnical Report</a:t>
            </a:r>
          </a:p>
        </p:txBody>
      </p:sp>
      <p:pic>
        <p:nvPicPr>
          <p:cNvPr id="41" name="Picture 40" descr="Text&#10;&#10;Description automatically generated with medium confidence">
            <a:extLst>
              <a:ext uri="{FF2B5EF4-FFF2-40B4-BE49-F238E27FC236}">
                <a16:creationId xmlns:a16="http://schemas.microsoft.com/office/drawing/2014/main" id="{30BE965F-FB52-488E-972E-1F21014418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95760" y="2501513"/>
            <a:ext cx="8064220" cy="1877436"/>
          </a:xfrm>
          <a:prstGeom prst="rect">
            <a:avLst/>
          </a:prstGeom>
        </p:spPr>
      </p:pic>
      <p:sp>
        <p:nvSpPr>
          <p:cNvPr id="48" name="TextBox 47">
            <a:extLst>
              <a:ext uri="{FF2B5EF4-FFF2-40B4-BE49-F238E27FC236}">
                <a16:creationId xmlns:a16="http://schemas.microsoft.com/office/drawing/2014/main" id="{B9A50854-2985-47E6-8206-22EF53AFE21C}"/>
              </a:ext>
            </a:extLst>
          </p:cNvPr>
          <p:cNvSpPr txBox="1"/>
          <p:nvPr/>
        </p:nvSpPr>
        <p:spPr>
          <a:xfrm>
            <a:off x="29238190" y="6672418"/>
            <a:ext cx="12821790" cy="6494085"/>
          </a:xfrm>
          <a:prstGeom prst="rect">
            <a:avLst/>
          </a:prstGeom>
          <a:noFill/>
        </p:spPr>
        <p:txBody>
          <a:bodyPr wrap="square" rtlCol="0">
            <a:spAutoFit/>
          </a:bodyPr>
          <a:lstStyle/>
          <a:p>
            <a:pPr algn="just"/>
            <a:r>
              <a:rPr lang="en-US" sz="3200" dirty="0">
                <a:latin typeface="Bahnschrift" panose="020B0502040204020203" pitchFamily="34" charset="0"/>
                <a:cs typeface="Times New Roman" panose="02020603050405020304" pitchFamily="18" charset="0"/>
              </a:rPr>
              <a:t>Based on boring logs completed by </a:t>
            </a:r>
            <a:r>
              <a:rPr lang="en-US" sz="3200" err="1">
                <a:latin typeface="Bahnschrift" panose="020B0502040204020203" pitchFamily="34" charset="0"/>
                <a:cs typeface="Times New Roman" panose="02020603050405020304" pitchFamily="18" charset="0"/>
              </a:rPr>
              <a:t>GZA</a:t>
            </a:r>
            <a:r>
              <a:rPr lang="en-US" sz="3200" dirty="0">
                <a:latin typeface="Bahnschrift" panose="020B0502040204020203" pitchFamily="34" charset="0"/>
                <a:cs typeface="Times New Roman" panose="02020603050405020304" pitchFamily="18" charset="0"/>
              </a:rPr>
              <a:t>, the soil characteristics from the site are as follows:</a:t>
            </a:r>
          </a:p>
          <a:p>
            <a:pPr lvl="1" algn="just"/>
            <a:r>
              <a:rPr lang="en-US" sz="3200" dirty="0">
                <a:latin typeface="Bahnschrift" panose="020B0502040204020203" pitchFamily="34" charset="0"/>
                <a:cs typeface="Times New Roman" panose="02020603050405020304" pitchFamily="18" charset="0"/>
              </a:rPr>
              <a:t>“U</a:t>
            </a:r>
            <a:r>
              <a:rPr lang="en-US" sz="3200" b="0" i="0" u="none" strike="noStrike" baseline="0" dirty="0">
                <a:latin typeface="Bahnschrift" panose="020B0502040204020203" pitchFamily="34" charset="0"/>
                <a:cs typeface="Times New Roman" panose="02020603050405020304" pitchFamily="18" charset="0"/>
              </a:rPr>
              <a:t>p to about 20 feet (but generally about 10 feet) of granular fill consisting of loose to dense sand, gravel and silt, with trace amounts of organic material, and miscellaneous debris, a discontinuous layer of organic soils up to about 6 feet thick (but generally less than 3 feet thick, where encountered) of organic silt and/or peat with sand; overlying, Natural glacial till deposits, consisting sand, silt and gravel.</a:t>
            </a:r>
            <a:r>
              <a:rPr lang="en-US" sz="3200" dirty="0">
                <a:latin typeface="Bahnschrift" panose="020B0502040204020203" pitchFamily="34" charset="0"/>
                <a:cs typeface="Times New Roman" panose="02020603050405020304" pitchFamily="18" charset="0"/>
              </a:rPr>
              <a:t>“</a:t>
            </a:r>
          </a:p>
          <a:p>
            <a:pPr algn="just"/>
            <a:endParaRPr lang="en-US" sz="3200" dirty="0">
              <a:latin typeface="Bahnschrift" panose="020B0502040204020203" pitchFamily="34" charset="0"/>
              <a:cs typeface="Times New Roman" panose="02020603050405020304" pitchFamily="18" charset="0"/>
            </a:endParaRPr>
          </a:p>
          <a:p>
            <a:pPr algn="just"/>
            <a:r>
              <a:rPr lang="en-US" sz="3200" dirty="0">
                <a:latin typeface="Bahnschrift" panose="020B0502040204020203" pitchFamily="34" charset="0"/>
                <a:cs typeface="Times New Roman" panose="02020603050405020304" pitchFamily="18" charset="0"/>
              </a:rPr>
              <a:t>With these soil characteristics, the key challenge for the foundation is reducing the settlement of the structure and incorporating the gasometers into the foundation design.  </a:t>
            </a:r>
          </a:p>
        </p:txBody>
      </p:sp>
      <p:sp>
        <p:nvSpPr>
          <p:cNvPr id="26" name="TextBox 25">
            <a:extLst>
              <a:ext uri="{FF2B5EF4-FFF2-40B4-BE49-F238E27FC236}">
                <a16:creationId xmlns:a16="http://schemas.microsoft.com/office/drawing/2014/main" id="{7A73D701-ED26-47A9-8DA9-A05847208AD7}"/>
              </a:ext>
            </a:extLst>
          </p:cNvPr>
          <p:cNvSpPr txBox="1"/>
          <p:nvPr/>
        </p:nvSpPr>
        <p:spPr>
          <a:xfrm>
            <a:off x="19316700" y="26711614"/>
            <a:ext cx="45719" cy="369332"/>
          </a:xfrm>
          <a:prstGeom prst="rect">
            <a:avLst/>
          </a:prstGeom>
          <a:noFill/>
        </p:spPr>
        <p:txBody>
          <a:bodyPr wrap="square" rtlCol="0">
            <a:spAutoFit/>
          </a:bodyPr>
          <a:lstStyle/>
          <a:p>
            <a:endParaRPr lang="en-US"/>
          </a:p>
        </p:txBody>
      </p:sp>
      <p:sp>
        <p:nvSpPr>
          <p:cNvPr id="29" name="TextBox 28">
            <a:extLst>
              <a:ext uri="{FF2B5EF4-FFF2-40B4-BE49-F238E27FC236}">
                <a16:creationId xmlns:a16="http://schemas.microsoft.com/office/drawing/2014/main" id="{8F4FDDD7-7416-429A-99D1-CFEBB630A86C}"/>
              </a:ext>
            </a:extLst>
          </p:cNvPr>
          <p:cNvSpPr txBox="1"/>
          <p:nvPr/>
        </p:nvSpPr>
        <p:spPr>
          <a:xfrm>
            <a:off x="15657351" y="23085348"/>
            <a:ext cx="12595610" cy="7478970"/>
          </a:xfrm>
          <a:prstGeom prst="rect">
            <a:avLst/>
          </a:prstGeom>
          <a:noFill/>
        </p:spPr>
        <p:txBody>
          <a:bodyPr wrap="square" lIns="91440" tIns="45720" rIns="91440" bIns="45720" anchor="t">
            <a:spAutoFit/>
          </a:bodyPr>
          <a:lstStyle/>
          <a:p>
            <a:pPr algn="just"/>
            <a:r>
              <a:rPr lang="en-US" sz="3200" b="0" i="0" dirty="0">
                <a:solidFill>
                  <a:srgbClr val="000000"/>
                </a:solidFill>
                <a:effectLst/>
                <a:latin typeface="Bahnschrift"/>
                <a:cs typeface="Times New Roman"/>
              </a:rPr>
              <a:t>Area 1 contains oil-like substances that will have the most potential impact on the Charles River since it is migrating downgradient to the river. The </a:t>
            </a:r>
            <a:r>
              <a:rPr lang="en-US" sz="3200" b="0" i="0" err="1">
                <a:solidFill>
                  <a:srgbClr val="000000"/>
                </a:solidFill>
                <a:effectLst/>
                <a:latin typeface="Bahnschrift"/>
                <a:cs typeface="Times New Roman"/>
              </a:rPr>
              <a:t>MCP</a:t>
            </a:r>
            <a:r>
              <a:rPr lang="en-US" sz="3200" b="0" i="0" dirty="0">
                <a:solidFill>
                  <a:srgbClr val="000000"/>
                </a:solidFill>
                <a:effectLst/>
                <a:latin typeface="Bahnschrift"/>
                <a:cs typeface="Times New Roman"/>
              </a:rPr>
              <a:t> requires remediation to a minimum of 15 feet </a:t>
            </a:r>
            <a:r>
              <a:rPr lang="en-US" sz="3200" b="0" i="0" err="1">
                <a:solidFill>
                  <a:srgbClr val="000000"/>
                </a:solidFill>
                <a:effectLst/>
                <a:latin typeface="Bahnschrift"/>
                <a:cs typeface="Times New Roman"/>
              </a:rPr>
              <a:t>bgs</a:t>
            </a:r>
            <a:r>
              <a:rPr lang="en-US" sz="3200" b="0" i="0" dirty="0">
                <a:solidFill>
                  <a:srgbClr val="000000"/>
                </a:solidFill>
                <a:effectLst/>
                <a:latin typeface="Bahnschrift"/>
                <a:cs typeface="Times New Roman"/>
              </a:rPr>
              <a:t> (below ground surface).  The 2 locations with the hydrocarbon-contaminated soil will </a:t>
            </a:r>
            <a:r>
              <a:rPr lang="en-US" sz="3200" dirty="0">
                <a:solidFill>
                  <a:srgbClr val="000000"/>
                </a:solidFill>
                <a:latin typeface="Bahnschrift"/>
                <a:cs typeface="Times New Roman"/>
              </a:rPr>
              <a:t>require</a:t>
            </a:r>
            <a:r>
              <a:rPr lang="en-US" sz="3200" b="0" i="0" dirty="0">
                <a:solidFill>
                  <a:srgbClr val="000000"/>
                </a:solidFill>
                <a:effectLst/>
                <a:latin typeface="Bahnschrift"/>
                <a:cs typeface="Times New Roman"/>
              </a:rPr>
              <a:t> about 100,000 cubic feet of soil to be excavated and disposed of in a landfill. </a:t>
            </a:r>
          </a:p>
          <a:p>
            <a:pPr algn="just"/>
            <a:endParaRPr lang="en-US" sz="3200" dirty="0">
              <a:solidFill>
                <a:srgbClr val="000000"/>
              </a:solidFill>
              <a:latin typeface="Bahnschrift" panose="020B0502040204020203" pitchFamily="34" charset="0"/>
              <a:cs typeface="Times New Roman"/>
            </a:endParaRPr>
          </a:p>
          <a:p>
            <a:pPr algn="just"/>
            <a:r>
              <a:rPr lang="en-US" sz="3200" b="0" i="0" dirty="0">
                <a:solidFill>
                  <a:srgbClr val="000000"/>
                </a:solidFill>
                <a:effectLst/>
                <a:latin typeface="Bahnschrift"/>
                <a:cs typeface="Times New Roman"/>
              </a:rPr>
              <a:t>Area 2 contains tar-like substances, which create another region of concern by exceeding </a:t>
            </a:r>
            <a:r>
              <a:rPr lang="en-US" sz="3200" b="0" i="0" err="1">
                <a:solidFill>
                  <a:srgbClr val="000000"/>
                </a:solidFill>
                <a:effectLst/>
                <a:latin typeface="Bahnschrift"/>
                <a:cs typeface="Times New Roman"/>
              </a:rPr>
              <a:t>MCP</a:t>
            </a:r>
            <a:r>
              <a:rPr lang="en-US" sz="3200" b="0" i="0" dirty="0">
                <a:solidFill>
                  <a:srgbClr val="000000"/>
                </a:solidFill>
                <a:effectLst/>
                <a:latin typeface="Bahnschrift"/>
                <a:cs typeface="Times New Roman"/>
              </a:rPr>
              <a:t> regulations. This location will require a minimum depth of 3 feet </a:t>
            </a:r>
            <a:r>
              <a:rPr lang="en-US" sz="3200" b="0" i="0" err="1">
                <a:solidFill>
                  <a:srgbClr val="000000"/>
                </a:solidFill>
                <a:effectLst/>
                <a:latin typeface="Bahnschrift"/>
                <a:cs typeface="Times New Roman"/>
              </a:rPr>
              <a:t>bgs</a:t>
            </a:r>
            <a:r>
              <a:rPr lang="en-US" sz="3200" b="0" i="0" dirty="0">
                <a:solidFill>
                  <a:srgbClr val="000000"/>
                </a:solidFill>
                <a:effectLst/>
                <a:latin typeface="Bahnschrift"/>
                <a:cs typeface="Times New Roman"/>
              </a:rPr>
              <a:t> and will require approx. 8,000 cubic feet of soil excavation.</a:t>
            </a:r>
            <a:r>
              <a:rPr lang="en-US" sz="3200" dirty="0">
                <a:solidFill>
                  <a:srgbClr val="000000"/>
                </a:solidFill>
                <a:latin typeface="Bahnschrift"/>
                <a:cs typeface="Times New Roman"/>
              </a:rPr>
              <a:t> </a:t>
            </a:r>
            <a:endParaRPr lang="en-US" sz="3200" b="0" i="0" dirty="0">
              <a:solidFill>
                <a:srgbClr val="000000"/>
              </a:solidFill>
              <a:effectLst/>
              <a:latin typeface="Bahnschrift" panose="020B0502040204020203" pitchFamily="34" charset="0"/>
              <a:cs typeface="Times New Roman"/>
            </a:endParaRPr>
          </a:p>
          <a:p>
            <a:pPr algn="just"/>
            <a:endParaRPr lang="en-US" sz="3200" dirty="0">
              <a:solidFill>
                <a:srgbClr val="000000"/>
              </a:solidFill>
              <a:latin typeface="Bahnschrift" panose="020B0502040204020203" pitchFamily="34" charset="0"/>
              <a:cs typeface="Times New Roman"/>
            </a:endParaRPr>
          </a:p>
          <a:p>
            <a:pPr algn="just"/>
            <a:r>
              <a:rPr lang="en-US" sz="3200" b="0" i="0" dirty="0">
                <a:solidFill>
                  <a:srgbClr val="000000"/>
                </a:solidFill>
                <a:effectLst/>
                <a:latin typeface="Bahnschrift"/>
                <a:cs typeface="Times New Roman"/>
              </a:rPr>
              <a:t>Capping is recommended for the two gasometers</a:t>
            </a:r>
            <a:r>
              <a:rPr lang="en-US" sz="3200" dirty="0">
                <a:solidFill>
                  <a:srgbClr val="000000"/>
                </a:solidFill>
                <a:latin typeface="Bahnschrift"/>
                <a:cs typeface="Times New Roman"/>
              </a:rPr>
              <a:t>. Removing the gasometers would be costly and time consuming, while capping will seal the contaminants underground and provide structural support.</a:t>
            </a:r>
          </a:p>
        </p:txBody>
      </p:sp>
      <p:sp>
        <p:nvSpPr>
          <p:cNvPr id="33" name="TextBox 32">
            <a:extLst>
              <a:ext uri="{FF2B5EF4-FFF2-40B4-BE49-F238E27FC236}">
                <a16:creationId xmlns:a16="http://schemas.microsoft.com/office/drawing/2014/main" id="{74B74E26-13D2-4988-B1D7-97A025DF9DF4}"/>
              </a:ext>
            </a:extLst>
          </p:cNvPr>
          <p:cNvSpPr txBox="1"/>
          <p:nvPr/>
        </p:nvSpPr>
        <p:spPr>
          <a:xfrm>
            <a:off x="1767178" y="24108518"/>
            <a:ext cx="12801600" cy="6494085"/>
          </a:xfrm>
          <a:prstGeom prst="rect">
            <a:avLst/>
          </a:prstGeom>
          <a:noFill/>
        </p:spPr>
        <p:txBody>
          <a:bodyPr wrap="square">
            <a:spAutoFit/>
          </a:bodyPr>
          <a:lstStyle/>
          <a:p>
            <a:pPr algn="just" rtl="0" fontAlgn="base"/>
            <a:r>
              <a:rPr lang="en-US" sz="3200" b="0" i="0" dirty="0">
                <a:solidFill>
                  <a:srgbClr val="000000"/>
                </a:solidFill>
                <a:effectLst/>
                <a:latin typeface="Bahnschrift" panose="020B0502040204020203" pitchFamily="34" charset="0"/>
                <a:cs typeface="Times New Roman" panose="02020603050405020304" pitchFamily="18" charset="0"/>
              </a:rPr>
              <a:t>The site is the former site of a manufactured gas plant and a crayon manufacturing facility. The gas plant is responsible for the existence of underground brick gasometers where gases were contained when the plant was in operation.</a:t>
            </a:r>
          </a:p>
          <a:p>
            <a:pPr algn="just" rtl="0" fontAlgn="base"/>
            <a:endParaRPr lang="en-US" sz="3200" dirty="0">
              <a:solidFill>
                <a:srgbClr val="000000"/>
              </a:solidFill>
              <a:latin typeface="Bahnschrift" panose="020B0502040204020203" pitchFamily="34" charset="0"/>
              <a:cs typeface="Times New Roman" panose="02020603050405020304" pitchFamily="18" charset="0"/>
            </a:endParaRPr>
          </a:p>
          <a:p>
            <a:pPr algn="just" rtl="0" fontAlgn="base"/>
            <a:r>
              <a:rPr lang="en-US" sz="3200" b="0" i="0" dirty="0">
                <a:solidFill>
                  <a:srgbClr val="000000"/>
                </a:solidFill>
                <a:effectLst/>
                <a:latin typeface="Bahnschrift" panose="020B0502040204020203" pitchFamily="34" charset="0"/>
                <a:cs typeface="Times New Roman" panose="02020603050405020304" pitchFamily="18" charset="0"/>
              </a:rPr>
              <a:t>The site exists on the bank of the Charles River, which flows through Boston. The proximity to the river adds a layer of regulatory protections to the site. Since the site’s aquifer flows in a </a:t>
            </a:r>
            <a:r>
              <a:rPr lang="en-US" sz="3200" dirty="0">
                <a:solidFill>
                  <a:srgbClr val="000000"/>
                </a:solidFill>
                <a:latin typeface="Bahnschrift" panose="020B0502040204020203" pitchFamily="34" charset="0"/>
                <a:cs typeface="Times New Roman" panose="02020603050405020304" pitchFamily="18" charset="0"/>
              </a:rPr>
              <a:t>northeastern direction, </a:t>
            </a:r>
            <a:r>
              <a:rPr lang="en-US" sz="3200" b="0" i="0" dirty="0">
                <a:solidFill>
                  <a:srgbClr val="000000"/>
                </a:solidFill>
                <a:effectLst/>
                <a:latin typeface="Bahnschrift" panose="020B0502040204020203" pitchFamily="34" charset="0"/>
                <a:cs typeface="Times New Roman" panose="02020603050405020304" pitchFamily="18" charset="0"/>
              </a:rPr>
              <a:t>into the Charles, contaminated groundwater cannot be pumped back into the ground without treatment.</a:t>
            </a:r>
          </a:p>
          <a:p>
            <a:pPr algn="just" rtl="0" fontAlgn="base"/>
            <a:endParaRPr lang="en-US" sz="3200" dirty="0">
              <a:solidFill>
                <a:srgbClr val="000000"/>
              </a:solidFill>
              <a:latin typeface="Bahnschrift" panose="020B0502040204020203" pitchFamily="34" charset="0"/>
              <a:cs typeface="Times New Roman" panose="02020603050405020304" pitchFamily="18" charset="0"/>
            </a:endParaRPr>
          </a:p>
          <a:p>
            <a:pPr algn="just" rtl="0" fontAlgn="base"/>
            <a:r>
              <a:rPr lang="en-US" sz="3200" b="0" i="0" dirty="0">
                <a:solidFill>
                  <a:srgbClr val="000000"/>
                </a:solidFill>
                <a:effectLst/>
                <a:latin typeface="Bahnschrift" panose="020B0502040204020203" pitchFamily="34" charset="0"/>
                <a:cs typeface="Times New Roman" panose="02020603050405020304" pitchFamily="18" charset="0"/>
              </a:rPr>
              <a:t>Likewise, contaminated soil cannot be left in piles on the surface in locations where rain can wash contaminants into the river.</a:t>
            </a:r>
          </a:p>
        </p:txBody>
      </p:sp>
      <p:pic>
        <p:nvPicPr>
          <p:cNvPr id="8" name="Picture 7">
            <a:extLst>
              <a:ext uri="{FF2B5EF4-FFF2-40B4-BE49-F238E27FC236}">
                <a16:creationId xmlns:a16="http://schemas.microsoft.com/office/drawing/2014/main" id="{2ED2E876-F8E8-4D44-813E-80CAB8AD7216}"/>
              </a:ext>
            </a:extLst>
          </p:cNvPr>
          <p:cNvPicPr>
            <a:picLocks noChangeAspect="1"/>
          </p:cNvPicPr>
          <p:nvPr/>
        </p:nvPicPr>
        <p:blipFill>
          <a:blip r:embed="rId7"/>
          <a:stretch>
            <a:fillRect/>
          </a:stretch>
        </p:blipFill>
        <p:spPr>
          <a:xfrm>
            <a:off x="31223590" y="13318583"/>
            <a:ext cx="8984813" cy="7554545"/>
          </a:xfrm>
          <a:prstGeom prst="rect">
            <a:avLst/>
          </a:prstGeom>
          <a:ln w="38100">
            <a:solidFill>
              <a:srgbClr val="2F5597"/>
            </a:solidFill>
          </a:ln>
          <a:effectLst/>
        </p:spPr>
      </p:pic>
      <p:sp>
        <p:nvSpPr>
          <p:cNvPr id="10" name="TextBox 9">
            <a:extLst>
              <a:ext uri="{FF2B5EF4-FFF2-40B4-BE49-F238E27FC236}">
                <a16:creationId xmlns:a16="http://schemas.microsoft.com/office/drawing/2014/main" id="{593D310F-2ECF-43B9-84E5-26611FD4ACF8}"/>
              </a:ext>
            </a:extLst>
          </p:cNvPr>
          <p:cNvSpPr txBox="1"/>
          <p:nvPr/>
        </p:nvSpPr>
        <p:spPr>
          <a:xfrm>
            <a:off x="29278581" y="22125572"/>
            <a:ext cx="12821790" cy="8463855"/>
          </a:xfrm>
          <a:prstGeom prst="rect">
            <a:avLst/>
          </a:prstGeom>
          <a:noFill/>
        </p:spPr>
        <p:txBody>
          <a:bodyPr wrap="square" lIns="91440" tIns="45720" rIns="91440" bIns="45720" rtlCol="0" anchor="t">
            <a:spAutoFit/>
          </a:bodyPr>
          <a:lstStyle/>
          <a:p>
            <a:pPr algn="just"/>
            <a:r>
              <a:rPr lang="en-US" sz="3200" dirty="0">
                <a:latin typeface="Bahnschrift" panose="020B0502040204020203" pitchFamily="34" charset="0"/>
                <a:cs typeface="Times New Roman"/>
              </a:rPr>
              <a:t>With the site characteristics specified, the best geotechnical solution for this project would be to use rammed aggregate piers. These are a form of soil remediation that will strengthen the bearing capacity of the soil, while allowing the use of standard mat footings. </a:t>
            </a:r>
          </a:p>
          <a:p>
            <a:pPr algn="just"/>
            <a:endParaRPr lang="en-US" sz="3200" dirty="0">
              <a:latin typeface="Bahnschrift" panose="020B0502040204020203" pitchFamily="34" charset="0"/>
              <a:cs typeface="Times New Roman"/>
            </a:endParaRPr>
          </a:p>
          <a:p>
            <a:pPr algn="just"/>
            <a:r>
              <a:rPr lang="en-US" sz="3200" dirty="0">
                <a:latin typeface="Bahnschrift" panose="020B0502040204020203" pitchFamily="34" charset="0"/>
                <a:cs typeface="Times New Roman"/>
              </a:rPr>
              <a:t>Soil is removed by augur and may be disposed of off-site if contaminated.  This method costs under $500,000, approximately 50% of the cost of traditional piles, and installation has a comparable timeline. It is rapid, adaptable</a:t>
            </a:r>
          </a:p>
          <a:p>
            <a:pPr algn="just"/>
            <a:r>
              <a:rPr lang="en-US" sz="3200" dirty="0">
                <a:latin typeface="Bahnschrift" panose="020B0502040204020203" pitchFamily="34" charset="0"/>
                <a:cs typeface="Times New Roman"/>
              </a:rPr>
              <a:t>to  the   site,  and   has   been </a:t>
            </a:r>
          </a:p>
          <a:p>
            <a:pPr algn="just"/>
            <a:r>
              <a:rPr lang="en-US" sz="3200" dirty="0">
                <a:latin typeface="Bahnschrift" panose="020B0502040204020203" pitchFamily="34" charset="0"/>
                <a:cs typeface="Times New Roman"/>
              </a:rPr>
              <a:t>shown to be effective.</a:t>
            </a:r>
          </a:p>
          <a:p>
            <a:pPr algn="just"/>
            <a:endParaRPr lang="en-US" sz="3200" dirty="0">
              <a:latin typeface="Bahnschrift" panose="020B0502040204020203" pitchFamily="34" charset="0"/>
              <a:cs typeface="Times New Roman"/>
            </a:endParaRPr>
          </a:p>
          <a:p>
            <a:pPr algn="just"/>
            <a:r>
              <a:rPr lang="en-US" sz="3200" dirty="0">
                <a:latin typeface="Bahnschrift" panose="020B0502040204020203" pitchFamily="34" charset="0"/>
                <a:cs typeface="Times New Roman"/>
              </a:rPr>
              <a:t>The  capped  gasometers  will</a:t>
            </a:r>
          </a:p>
          <a:p>
            <a:pPr algn="just"/>
            <a:r>
              <a:rPr lang="en-US" sz="3200" dirty="0">
                <a:latin typeface="Bahnschrift" panose="020B0502040204020203" pitchFamily="34" charset="0"/>
                <a:cs typeface="Times New Roman"/>
              </a:rPr>
              <a:t>provide    enough    structural </a:t>
            </a:r>
          </a:p>
          <a:p>
            <a:pPr algn="just"/>
            <a:r>
              <a:rPr lang="en-US" sz="3200" dirty="0">
                <a:latin typeface="Bahnschrift" panose="020B0502040204020203" pitchFamily="34" charset="0"/>
                <a:cs typeface="Times New Roman"/>
              </a:rPr>
              <a:t>support    on    their  own,   so </a:t>
            </a:r>
          </a:p>
          <a:p>
            <a:pPr algn="just"/>
            <a:r>
              <a:rPr lang="en-US" sz="3200" dirty="0">
                <a:latin typeface="Bahnschrift" panose="020B0502040204020203" pitchFamily="34" charset="0"/>
                <a:cs typeface="Times New Roman"/>
              </a:rPr>
              <a:t>additional supports will not be </a:t>
            </a:r>
          </a:p>
          <a:p>
            <a:pPr algn="just"/>
            <a:r>
              <a:rPr lang="en-US" sz="3200" dirty="0">
                <a:latin typeface="Bahnschrift" panose="020B0502040204020203" pitchFamily="34" charset="0"/>
                <a:cs typeface="Times New Roman"/>
              </a:rPr>
              <a:t>required at those locations.</a:t>
            </a:r>
            <a:endParaRPr lang="en-US" sz="3200" dirty="0">
              <a:latin typeface="Bahnschrift" panose="020B0502040204020203"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E9986EF9-2AB6-4881-9302-D3F83D7ACDD5}"/>
              </a:ext>
            </a:extLst>
          </p:cNvPr>
          <p:cNvSpPr txBox="1"/>
          <p:nvPr/>
        </p:nvSpPr>
        <p:spPr>
          <a:xfrm>
            <a:off x="1828796" y="6826102"/>
            <a:ext cx="12801599" cy="9941183"/>
          </a:xfrm>
          <a:prstGeom prst="rect">
            <a:avLst/>
          </a:prstGeom>
          <a:noFill/>
        </p:spPr>
        <p:txBody>
          <a:bodyPr wrap="square" lIns="91440" tIns="45720" rIns="91440" bIns="45720" rtlCol="0" anchor="t">
            <a:spAutoFit/>
          </a:bodyPr>
          <a:lstStyle/>
          <a:p>
            <a:pPr algn="just"/>
            <a:r>
              <a:rPr lang="en-US" sz="3200" dirty="0">
                <a:latin typeface="Bahnschrift"/>
                <a:cs typeface="Calibri"/>
              </a:rPr>
              <a:t>The client is interested in purchasing two parcels of land in Waltham, MA for development of a luxury apartment building, along with an attached parking garage.</a:t>
            </a:r>
          </a:p>
          <a:p>
            <a:pPr algn="just"/>
            <a:endParaRPr lang="en-US" sz="3200" dirty="0">
              <a:latin typeface="Bahnschrift"/>
              <a:cs typeface="Calibri"/>
            </a:endParaRPr>
          </a:p>
          <a:p>
            <a:pPr algn="just"/>
            <a:r>
              <a:rPr lang="en-US" sz="3200" dirty="0">
                <a:latin typeface="Bahnschrift"/>
                <a:cs typeface="Calibri"/>
              </a:rPr>
              <a:t>Soil and groundwater conditions are impacted by past remediation efforts and site usage for manufacturing.  The client requests recommendations for hazardous waste remediation and foundation construction that can be provided within the most reasonable budget and timeframe.</a:t>
            </a:r>
          </a:p>
          <a:p>
            <a:pPr algn="just"/>
            <a:endParaRPr lang="en-US" sz="3200" dirty="0">
              <a:latin typeface="Bahnschrift"/>
              <a:cs typeface="Calibri"/>
            </a:endParaRPr>
          </a:p>
          <a:p>
            <a:pPr algn="just"/>
            <a:r>
              <a:rPr lang="en-US" sz="3200" dirty="0">
                <a:latin typeface="Bahnschrift"/>
                <a:cs typeface="Calibri"/>
              </a:rPr>
              <a:t>Using existing data and further explorations, a geotechnical and environmental report will be produced that provides analyses of the soil and groundwater on the site and recommendations for the client. Previous environmental reports on the site were provided by </a:t>
            </a:r>
            <a:r>
              <a:rPr lang="en-US" sz="3200" err="1">
                <a:latin typeface="Bahnschrift"/>
                <a:cs typeface="Calibri"/>
              </a:rPr>
              <a:t>GZA</a:t>
            </a:r>
            <a:r>
              <a:rPr lang="en-US" sz="3200" dirty="0">
                <a:latin typeface="Bahnschrift"/>
                <a:cs typeface="Calibri"/>
              </a:rPr>
              <a:t> </a:t>
            </a:r>
            <a:r>
              <a:rPr lang="en-US" sz="3200" err="1">
                <a:latin typeface="Bahnschrift"/>
                <a:cs typeface="Calibri"/>
              </a:rPr>
              <a:t>GeoEnvironmental</a:t>
            </a:r>
            <a:r>
              <a:rPr lang="en-US" sz="3200" dirty="0">
                <a:latin typeface="Bahnschrift"/>
                <a:cs typeface="Calibri"/>
              </a:rPr>
              <a:t> and were reviewed and analyzed by the project team. </a:t>
            </a:r>
          </a:p>
          <a:p>
            <a:pPr algn="just"/>
            <a:endParaRPr lang="en-US" sz="3200" dirty="0">
              <a:latin typeface="Bahnschrift" panose="020B0502040204020203" pitchFamily="34" charset="0"/>
              <a:cs typeface="Calibri"/>
            </a:endParaRPr>
          </a:p>
          <a:p>
            <a:pPr algn="just"/>
            <a:r>
              <a:rPr lang="en-US" sz="3200" dirty="0">
                <a:latin typeface="Bahnschrift"/>
                <a:cs typeface="Calibri"/>
              </a:rPr>
              <a:t>These reports will address current contaminants exceeding regulatory levels, suggestions for remediation options, and recommendations for construction of the building’s foundation.</a:t>
            </a:r>
          </a:p>
        </p:txBody>
      </p:sp>
      <p:pic>
        <p:nvPicPr>
          <p:cNvPr id="34" name="Picture 33">
            <a:extLst>
              <a:ext uri="{FF2B5EF4-FFF2-40B4-BE49-F238E27FC236}">
                <a16:creationId xmlns:a16="http://schemas.microsoft.com/office/drawing/2014/main" id="{D641438E-C4B1-49BB-8B05-EBD411A1D098}"/>
              </a:ext>
            </a:extLst>
          </p:cNvPr>
          <p:cNvPicPr>
            <a:picLocks noChangeAspect="1"/>
          </p:cNvPicPr>
          <p:nvPr/>
        </p:nvPicPr>
        <p:blipFill rotWithShape="1">
          <a:blip r:embed="rId8"/>
          <a:srcRect l="7080" t="13626" r="7732" b="7726"/>
          <a:stretch/>
        </p:blipFill>
        <p:spPr>
          <a:xfrm>
            <a:off x="3682797" y="16775218"/>
            <a:ext cx="9037226" cy="6257541"/>
          </a:xfrm>
          <a:prstGeom prst="rect">
            <a:avLst/>
          </a:prstGeom>
          <a:ln w="38100">
            <a:solidFill>
              <a:srgbClr val="2F5597"/>
            </a:solidFill>
          </a:ln>
        </p:spPr>
      </p:pic>
      <p:pic>
        <p:nvPicPr>
          <p:cNvPr id="16" name="Picture 15">
            <a:extLst>
              <a:ext uri="{FF2B5EF4-FFF2-40B4-BE49-F238E27FC236}">
                <a16:creationId xmlns:a16="http://schemas.microsoft.com/office/drawing/2014/main" id="{55FB6BD6-2752-41E8-A96F-81C7D70B48AB}"/>
              </a:ext>
            </a:extLst>
          </p:cNvPr>
          <p:cNvPicPr>
            <a:picLocks noChangeAspect="1"/>
          </p:cNvPicPr>
          <p:nvPr/>
        </p:nvPicPr>
        <p:blipFill>
          <a:blip r:embed="rId9"/>
          <a:stretch>
            <a:fillRect/>
          </a:stretch>
        </p:blipFill>
        <p:spPr>
          <a:xfrm>
            <a:off x="15835278" y="6857065"/>
            <a:ext cx="12220638" cy="9369711"/>
          </a:xfrm>
          <a:prstGeom prst="rect">
            <a:avLst/>
          </a:prstGeom>
          <a:ln w="38100">
            <a:solidFill>
              <a:srgbClr val="2F5597"/>
            </a:solidFill>
          </a:ln>
        </p:spPr>
      </p:pic>
      <p:pic>
        <p:nvPicPr>
          <p:cNvPr id="15" name="Picture 14">
            <a:extLst>
              <a:ext uri="{FF2B5EF4-FFF2-40B4-BE49-F238E27FC236}">
                <a16:creationId xmlns:a16="http://schemas.microsoft.com/office/drawing/2014/main" id="{2DCFD93A-6ADD-4D08-B7C0-1D9A92D88FC8}"/>
              </a:ext>
            </a:extLst>
          </p:cNvPr>
          <p:cNvPicPr>
            <a:picLocks noChangeAspect="1"/>
          </p:cNvPicPr>
          <p:nvPr/>
        </p:nvPicPr>
        <p:blipFill>
          <a:blip r:embed="rId10"/>
          <a:stretch>
            <a:fillRect/>
          </a:stretch>
        </p:blipFill>
        <p:spPr>
          <a:xfrm>
            <a:off x="35206070" y="26160640"/>
            <a:ext cx="3322341" cy="4362403"/>
          </a:xfrm>
          <a:prstGeom prst="rect">
            <a:avLst/>
          </a:prstGeom>
          <a:ln w="28575">
            <a:solidFill>
              <a:srgbClr val="002060"/>
            </a:solidFill>
          </a:ln>
        </p:spPr>
      </p:pic>
      <p:pic>
        <p:nvPicPr>
          <p:cNvPr id="18" name="Picture 17">
            <a:extLst>
              <a:ext uri="{FF2B5EF4-FFF2-40B4-BE49-F238E27FC236}">
                <a16:creationId xmlns:a16="http://schemas.microsoft.com/office/drawing/2014/main" id="{0100ADAD-5FFA-4CCB-8DA6-A3CE028D85FD}"/>
              </a:ext>
            </a:extLst>
          </p:cNvPr>
          <p:cNvPicPr>
            <a:picLocks noChangeAspect="1"/>
          </p:cNvPicPr>
          <p:nvPr/>
        </p:nvPicPr>
        <p:blipFill>
          <a:blip r:embed="rId11"/>
          <a:stretch>
            <a:fillRect/>
          </a:stretch>
        </p:blipFill>
        <p:spPr>
          <a:xfrm>
            <a:off x="38882071" y="26160630"/>
            <a:ext cx="2892289" cy="4362403"/>
          </a:xfrm>
          <a:prstGeom prst="rect">
            <a:avLst/>
          </a:prstGeom>
          <a:ln w="28575">
            <a:solidFill>
              <a:srgbClr val="002060"/>
            </a:solidFill>
          </a:ln>
        </p:spPr>
      </p:pic>
      <p:sp>
        <p:nvSpPr>
          <p:cNvPr id="17" name="TextBox 16">
            <a:extLst>
              <a:ext uri="{FF2B5EF4-FFF2-40B4-BE49-F238E27FC236}">
                <a16:creationId xmlns:a16="http://schemas.microsoft.com/office/drawing/2014/main" id="{3915C6EF-0D89-40D9-B59F-7C0FEAF4AAEF}"/>
              </a:ext>
            </a:extLst>
          </p:cNvPr>
          <p:cNvSpPr txBox="1"/>
          <p:nvPr/>
        </p:nvSpPr>
        <p:spPr>
          <a:xfrm>
            <a:off x="15647792" y="16354972"/>
            <a:ext cx="12595611" cy="5509200"/>
          </a:xfrm>
          <a:prstGeom prst="rect">
            <a:avLst/>
          </a:prstGeom>
          <a:noFill/>
        </p:spPr>
        <p:txBody>
          <a:bodyPr wrap="square" rtlCol="0">
            <a:spAutoFit/>
          </a:bodyPr>
          <a:lstStyle/>
          <a:p>
            <a:pPr algn="just"/>
            <a:r>
              <a:rPr lang="en-US" sz="3200" dirty="0">
                <a:latin typeface="Bahnschrift" panose="020B0502040204020203" pitchFamily="34" charset="0"/>
              </a:rPr>
              <a:t>The following contaminants were found on-site in excess of </a:t>
            </a:r>
            <a:r>
              <a:rPr lang="en-US" sz="3200" err="1">
                <a:latin typeface="Bahnschrift" panose="020B0502040204020203" pitchFamily="34" charset="0"/>
              </a:rPr>
              <a:t>MCP</a:t>
            </a:r>
            <a:r>
              <a:rPr lang="en-US" sz="3200" dirty="0">
                <a:latin typeface="Bahnschrift" panose="020B0502040204020203" pitchFamily="34" charset="0"/>
              </a:rPr>
              <a:t> (Massachusetts Contingency Plan) regulatory levels: lead, beryllium, petroleum hydrocarbons, blue and purple dye, physiologically available cyanide, benzene, ethylbenzene, and naphthalene.</a:t>
            </a:r>
          </a:p>
          <a:p>
            <a:pPr algn="just"/>
            <a:endParaRPr lang="en-US" sz="3200" dirty="0">
              <a:latin typeface="Bahnschrift" panose="020B0502040204020203" pitchFamily="34" charset="0"/>
            </a:endParaRPr>
          </a:p>
          <a:p>
            <a:pPr algn="just"/>
            <a:r>
              <a:rPr lang="en-US" sz="3200" dirty="0">
                <a:latin typeface="Bahnschrift" panose="020B0502040204020203" pitchFamily="34" charset="0"/>
              </a:rPr>
              <a:t>Groundwater testing found low concentrations of barium, nickel, zinc, arsenic, and vanadium.</a:t>
            </a:r>
          </a:p>
          <a:p>
            <a:pPr algn="just"/>
            <a:endParaRPr lang="en-US" sz="3200" dirty="0">
              <a:latin typeface="Bahnschrift" panose="020B0502040204020203" pitchFamily="34" charset="0"/>
            </a:endParaRPr>
          </a:p>
          <a:p>
            <a:pPr algn="just"/>
            <a:r>
              <a:rPr lang="en-US" sz="3200" dirty="0">
                <a:latin typeface="Bahnschrift" panose="020B0502040204020203" pitchFamily="34" charset="0"/>
              </a:rPr>
              <a:t>The highest levels of contamination appeared to be in proximity to the gasometers and tar well.</a:t>
            </a:r>
          </a:p>
        </p:txBody>
      </p:sp>
      <p:sp>
        <p:nvSpPr>
          <p:cNvPr id="20" name="TextBox 19">
            <a:extLst>
              <a:ext uri="{FF2B5EF4-FFF2-40B4-BE49-F238E27FC236}">
                <a16:creationId xmlns:a16="http://schemas.microsoft.com/office/drawing/2014/main" id="{A505437D-C2CB-472C-8923-E07FCE1CE68E}"/>
              </a:ext>
            </a:extLst>
          </p:cNvPr>
          <p:cNvSpPr txBox="1"/>
          <p:nvPr/>
        </p:nvSpPr>
        <p:spPr>
          <a:xfrm>
            <a:off x="18206022" y="10353135"/>
            <a:ext cx="1711842" cy="461665"/>
          </a:xfrm>
          <a:prstGeom prst="rect">
            <a:avLst/>
          </a:prstGeom>
          <a:noFill/>
        </p:spPr>
        <p:txBody>
          <a:bodyPr wrap="square" rtlCol="0">
            <a:spAutoFit/>
          </a:bodyPr>
          <a:lstStyle/>
          <a:p>
            <a:r>
              <a:rPr lang="en-US" sz="2400">
                <a:latin typeface="Bahnschrift" panose="020B0502040204020203" pitchFamily="34" charset="0"/>
              </a:rPr>
              <a:t>Area 1</a:t>
            </a:r>
          </a:p>
        </p:txBody>
      </p:sp>
      <p:sp>
        <p:nvSpPr>
          <p:cNvPr id="42" name="TextBox 41">
            <a:extLst>
              <a:ext uri="{FF2B5EF4-FFF2-40B4-BE49-F238E27FC236}">
                <a16:creationId xmlns:a16="http://schemas.microsoft.com/office/drawing/2014/main" id="{36800C2C-3D7E-4700-8030-C3971D797D46}"/>
              </a:ext>
            </a:extLst>
          </p:cNvPr>
          <p:cNvSpPr txBox="1"/>
          <p:nvPr/>
        </p:nvSpPr>
        <p:spPr>
          <a:xfrm>
            <a:off x="23014344" y="10058036"/>
            <a:ext cx="1711842" cy="461665"/>
          </a:xfrm>
          <a:prstGeom prst="rect">
            <a:avLst/>
          </a:prstGeom>
          <a:noFill/>
        </p:spPr>
        <p:txBody>
          <a:bodyPr wrap="square" rtlCol="0">
            <a:spAutoFit/>
          </a:bodyPr>
          <a:lstStyle/>
          <a:p>
            <a:r>
              <a:rPr lang="en-US" sz="2400" dirty="0">
                <a:latin typeface="Bahnschrift" panose="020B0502040204020203" pitchFamily="34" charset="0"/>
              </a:rPr>
              <a:t>Area 2</a:t>
            </a:r>
          </a:p>
        </p:txBody>
      </p:sp>
      <p:pic>
        <p:nvPicPr>
          <p:cNvPr id="21" name="Picture 20" descr="Text&#10;&#10;Description automatically generated">
            <a:extLst>
              <a:ext uri="{FF2B5EF4-FFF2-40B4-BE49-F238E27FC236}">
                <a16:creationId xmlns:a16="http://schemas.microsoft.com/office/drawing/2014/main" id="{82EFEADE-692B-4FDC-BECD-5DFECC740D1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00610" y="2946816"/>
            <a:ext cx="8504482" cy="1432133"/>
          </a:xfrm>
          <a:prstGeom prst="rect">
            <a:avLst/>
          </a:prstGeom>
        </p:spPr>
      </p:pic>
    </p:spTree>
    <p:extLst>
      <p:ext uri="{BB962C8B-B14F-4D97-AF65-F5344CB8AC3E}">
        <p14:creationId xmlns:p14="http://schemas.microsoft.com/office/powerpoint/2010/main" val="26555966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A210707D8CEC41B381723EC5FF431C" ma:contentTypeVersion="4" ma:contentTypeDescription="Create a new document." ma:contentTypeScope="" ma:versionID="4aa7468a665a37ee43aabec4fad5e910">
  <xsd:schema xmlns:xsd="http://www.w3.org/2001/XMLSchema" xmlns:xs="http://www.w3.org/2001/XMLSchema" xmlns:p="http://schemas.microsoft.com/office/2006/metadata/properties" xmlns:ns2="7f946286-8e05-440a-ad54-b841735e10f4" targetNamespace="http://schemas.microsoft.com/office/2006/metadata/properties" ma:root="true" ma:fieldsID="a2b4694c5d02e305f962d8eba4f25656" ns2:_="">
    <xsd:import namespace="7f946286-8e05-440a-ad54-b841735e10f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946286-8e05-440a-ad54-b841735e10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E75D9CB-6569-42AF-94C1-8932AB1FCE0F}">
  <ds:schemaRefs>
    <ds:schemaRef ds:uri="7f946286-8e05-440a-ad54-b841735e10f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F40EE72-BF23-438E-96DB-9C90C77496DB}">
  <ds:schemaRefs>
    <ds:schemaRef ds:uri="http://schemas.microsoft.com/sharepoint/v3/contenttype/forms"/>
  </ds:schemaRefs>
</ds:datastoreItem>
</file>

<file path=customXml/itemProps3.xml><?xml version="1.0" encoding="utf-8"?>
<ds:datastoreItem xmlns:ds="http://schemas.openxmlformats.org/officeDocument/2006/customXml" ds:itemID="{32FA23CC-3BA0-44C7-889C-2722A4BC64B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949</Words>
  <Application>Microsoft Office PowerPoint</Application>
  <PresentationFormat>Custom</PresentationFormat>
  <Paragraphs>52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Bahnschrift</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Alessandro Caruccio</dc:creator>
  <cp:lastModifiedBy>Rizzo, Steven</cp:lastModifiedBy>
  <cp:revision>2</cp:revision>
  <dcterms:created xsi:type="dcterms:W3CDTF">2020-04-14T17:32:48Z</dcterms:created>
  <dcterms:modified xsi:type="dcterms:W3CDTF">2021-04-26T12:20:04Z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0x010100F6A210707D8CEC41B381723EC5FF431C</vt:lpwstr>
  </property>
</Properties>
</file>