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E030E-B92C-48E0-9351-F8FC2997035F}" v="31" dt="2021-04-22T22:20:43.828"/>
    <p1510:client id="{4373757C-C9A1-48FA-9D15-B16E6E69986D}" v="496" dt="2021-04-22T20:29:29.990"/>
    <p1510:client id="{4862394D-038E-4A8C-A977-B09AD677499E}" v="59" dt="2021-04-25T20:54:21.419"/>
    <p1510:client id="{8DD8DD57-1E19-4A99-BD94-FA042FC1457A}" v="121" dt="2021-04-25T21:51:19.093"/>
    <p1510:client id="{958AC549-FEA8-4113-817D-00EE02CDCCAC}" v="2" dt="2021-04-25T20:58:03.185"/>
    <p1510:client id="{CD79DB99-21E6-4193-9F50-1A850D309437}" v="615" dt="2021-04-22T20:06:0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69" autoAdjust="0"/>
    <p:restoredTop sz="96296" autoAdjust="0"/>
  </p:normalViewPr>
  <p:slideViewPr>
    <p:cSldViewPr snapToGrid="0">
      <p:cViewPr varScale="1">
        <p:scale>
          <a:sx n="18" d="100"/>
          <a:sy n="18" d="100"/>
        </p:scale>
        <p:origin x="1781" y="9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5AA5AB3-3D16-1441-9554-86BCA3DD36AD}" type="datetimeFigureOut">
              <a:rPr lang="en-US" smtClean="0"/>
              <a:t>4/25/2021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B631749-9E29-8149-B0D5-7796A043F577}" type="slidenum">
              <a:rPr lang="en-US" smtClean="0"/>
              <a:t>‹#›</a:t>
            </a:fld>
            <a:endParaRPr lang="en-US"/>
          </a:p>
        </p:txBody>
      </p:sp>
    </p:spTree>
    <p:extLst>
      <p:ext uri="{BB962C8B-B14F-4D97-AF65-F5344CB8AC3E}">
        <p14:creationId xmlns:p14="http://schemas.microsoft.com/office/powerpoint/2010/main" val="243412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31749-9E29-8149-B0D5-7796A043F577}" type="slidenum">
              <a:rPr lang="en-US" smtClean="0"/>
              <a:t>1</a:t>
            </a:fld>
            <a:endParaRPr lang="en-US"/>
          </a:p>
        </p:txBody>
      </p:sp>
    </p:spTree>
    <p:extLst>
      <p:ext uri="{BB962C8B-B14F-4D97-AF65-F5344CB8AC3E}">
        <p14:creationId xmlns:p14="http://schemas.microsoft.com/office/powerpoint/2010/main" val="241271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chemeClr val="tx1">
              <a:lumMod val="85000"/>
              <a:lumOff val="15000"/>
            </a:schemeClr>
          </a:solidFill>
          <a:ln w="101600">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US Route 1 Bypass Bridge Replacement Over Route 236  Kittery, Maine </a:t>
            </a:r>
            <a:br>
              <a:rPr lang="en-US" sz="84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Christopher O’Leary (PM), Troy Thirkell, Dillon Eberhardt, Joshua Landry, Nicholas Eagan</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Project Advisor: Matthew Low P.E.  Project Sponsor: Samuel White P.E.</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868464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ea typeface="+mn-lt"/>
                <a:cs typeface="+mn-lt"/>
              </a:rPr>
              <a:t>Due to location and traffic volume on RT 236 and RT 1 Bypass Accelerated Bridge Construction (ABC) methods will be implemented to minimize impacts to local businesses and travelers. The construction timeline from beginning to end of closure of RT 1 is to be about a one-month period. The design alternatives will meet current </a:t>
            </a:r>
            <a:r>
              <a:rPr lang="en-US" sz="3700" dirty="0" err="1">
                <a:ea typeface="+mn-lt"/>
                <a:cs typeface="+mn-lt"/>
              </a:rPr>
              <a:t>MaineDOT</a:t>
            </a:r>
            <a:r>
              <a:rPr lang="en-US" sz="3700" dirty="0">
                <a:ea typeface="+mn-lt"/>
                <a:cs typeface="+mn-lt"/>
              </a:rPr>
              <a:t> bridge overpass and roadway design guidelines. The scope of this project addresses the current problems the bridge has and how these problems will be resolved by increasing the vertical clearance, width underneath the bridge, addition of a raised median, widened shoulders and additional horizontal clearance for the possible future addition of a sidewalk along RT 236.  </a:t>
            </a:r>
            <a:endParaRPr lang="en-US" dirty="0"/>
          </a:p>
        </p:txBody>
      </p:sp>
      <p:sp>
        <p:nvSpPr>
          <p:cNvPr id="7" name="Subtitle 2"/>
          <p:cNvSpPr txBox="1">
            <a:spLocks/>
          </p:cNvSpPr>
          <p:nvPr/>
        </p:nvSpPr>
        <p:spPr>
          <a:xfrm>
            <a:off x="326065" y="15546042"/>
            <a:ext cx="10914743" cy="913158"/>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Existing Conditions</a:t>
            </a:r>
          </a:p>
        </p:txBody>
      </p:sp>
      <p:sp>
        <p:nvSpPr>
          <p:cNvPr id="9" name="Subtitle 2"/>
          <p:cNvSpPr txBox="1">
            <a:spLocks/>
          </p:cNvSpPr>
          <p:nvPr/>
        </p:nvSpPr>
        <p:spPr>
          <a:xfrm>
            <a:off x="12314092" y="14302337"/>
            <a:ext cx="19641782" cy="700889"/>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Structural Recommendations</a:t>
            </a:r>
          </a:p>
        </p:txBody>
      </p:sp>
      <p:sp>
        <p:nvSpPr>
          <p:cNvPr id="13" name="Subtitle 2"/>
          <p:cNvSpPr txBox="1">
            <a:spLocks/>
          </p:cNvSpPr>
          <p:nvPr/>
        </p:nvSpPr>
        <p:spPr>
          <a:xfrm>
            <a:off x="369597" y="4927623"/>
            <a:ext cx="10914743" cy="913158"/>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Background</a:t>
            </a:r>
          </a:p>
        </p:txBody>
      </p:sp>
      <p:sp>
        <p:nvSpPr>
          <p:cNvPr id="15" name="Subtitle 2"/>
          <p:cNvSpPr txBox="1">
            <a:spLocks/>
          </p:cNvSpPr>
          <p:nvPr/>
        </p:nvSpPr>
        <p:spPr>
          <a:xfrm>
            <a:off x="32591449" y="4927623"/>
            <a:ext cx="10914743" cy="913158"/>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Prestressed Beam Design</a:t>
            </a:r>
          </a:p>
        </p:txBody>
      </p:sp>
      <p:sp>
        <p:nvSpPr>
          <p:cNvPr id="16" name="Subtitle 2"/>
          <p:cNvSpPr txBox="1">
            <a:spLocks/>
          </p:cNvSpPr>
          <p:nvPr/>
        </p:nvSpPr>
        <p:spPr>
          <a:xfrm>
            <a:off x="12314092" y="16360165"/>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9" name="Subtitle 2"/>
          <p:cNvSpPr txBox="1">
            <a:spLocks/>
          </p:cNvSpPr>
          <p:nvPr/>
        </p:nvSpPr>
        <p:spPr>
          <a:xfrm>
            <a:off x="32572089" y="6141487"/>
            <a:ext cx="10914743" cy="12149023"/>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700" dirty="0">
                <a:latin typeface="Cambria" panose="02040503050406030204" pitchFamily="18" charset="0"/>
              </a:rPr>
              <a:t>Based on the superstructure recommendation for a 28D NEXT Beam,  a preliminary prestressed beam design was completed for the proposed bridge. The bridge will consist of seven 10’ wide beams that are 54’ long. This makes the effective overhang of the 70’ wide bridge 3’. Using the AASHTO Bridge Design Code and moments generated from an HL-93 Truck, the following moments and factors were calculated.</a:t>
            </a:r>
          </a:p>
          <a:p>
            <a:pPr algn="l">
              <a:spcBef>
                <a:spcPts val="0"/>
              </a:spcBef>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HL-93 Truck and Live Load Moment:</a:t>
            </a:r>
          </a:p>
          <a:p>
            <a:pPr>
              <a:spcBef>
                <a:spcPts val="0"/>
              </a:spcBef>
            </a:pPr>
            <a:r>
              <a:rPr lang="en-US" sz="3700" dirty="0">
                <a:latin typeface="Cambria" panose="02040503050406030204" pitchFamily="18" charset="0"/>
              </a:rPr>
              <a:t>828 ft-kips</a:t>
            </a:r>
          </a:p>
          <a:p>
            <a:pPr marL="571500" indent="-571500">
              <a:spcBef>
                <a:spcPts val="0"/>
              </a:spcBef>
              <a:buFont typeface="Arial" panose="020B0604020202020204" pitchFamily="34" charset="0"/>
              <a:buChar char="•"/>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Beam Dead Load Moment:</a:t>
            </a:r>
          </a:p>
          <a:p>
            <a:pPr>
              <a:spcBef>
                <a:spcPts val="0"/>
              </a:spcBef>
            </a:pPr>
            <a:r>
              <a:rPr lang="en-US" sz="3700" dirty="0">
                <a:latin typeface="Cambria" panose="02040503050406030204" pitchFamily="18" charset="0"/>
              </a:rPr>
              <a:t>741 ft-kips</a:t>
            </a:r>
          </a:p>
          <a:p>
            <a:pPr marL="571500" indent="-571500">
              <a:spcBef>
                <a:spcPts val="0"/>
              </a:spcBef>
              <a:buFont typeface="Arial" panose="020B0604020202020204" pitchFamily="34" charset="0"/>
              <a:buChar char="•"/>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Composite Dead Load Moment:</a:t>
            </a:r>
          </a:p>
          <a:p>
            <a:pPr>
              <a:spcBef>
                <a:spcPts val="0"/>
              </a:spcBef>
            </a:pPr>
            <a:r>
              <a:rPr lang="en-US" sz="3700" dirty="0">
                <a:latin typeface="Cambria" panose="02040503050406030204" pitchFamily="18" charset="0"/>
              </a:rPr>
              <a:t>8 ft-kips</a:t>
            </a:r>
          </a:p>
          <a:p>
            <a:pPr marL="571500" indent="-571500">
              <a:spcBef>
                <a:spcPts val="0"/>
              </a:spcBef>
              <a:buFont typeface="Arial" panose="020B0604020202020204" pitchFamily="34" charset="0"/>
              <a:buChar char="•"/>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Total Dead Load Moment (MDC):</a:t>
            </a:r>
          </a:p>
          <a:p>
            <a:pPr>
              <a:spcBef>
                <a:spcPts val="0"/>
              </a:spcBef>
            </a:pPr>
            <a:r>
              <a:rPr lang="en-US" sz="3700" dirty="0">
                <a:latin typeface="Cambria"/>
              </a:rPr>
              <a:t>748 ft-kips</a:t>
            </a:r>
          </a:p>
          <a:p>
            <a:pPr marL="571500" indent="-571500">
              <a:spcBef>
                <a:spcPts val="0"/>
              </a:spcBef>
              <a:buChar char="•"/>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Wearing Surface Dead Load (MDW):</a:t>
            </a:r>
          </a:p>
          <a:p>
            <a:pPr>
              <a:spcBef>
                <a:spcPts val="0"/>
              </a:spcBef>
            </a:pPr>
            <a:r>
              <a:rPr lang="en-US" sz="3700" dirty="0">
                <a:latin typeface="Cambria"/>
              </a:rPr>
              <a:t>0 ft-kips (not included with NEXT D)</a:t>
            </a:r>
          </a:p>
          <a:p>
            <a:pPr marL="571500" indent="-571500">
              <a:spcBef>
                <a:spcPts val="0"/>
              </a:spcBef>
              <a:buChar char="•"/>
            </a:pPr>
            <a:endParaRPr lang="en-US" sz="3700" dirty="0">
              <a:latin typeface="Cambria" panose="02040503050406030204" pitchFamily="18" charset="0"/>
            </a:endParaRPr>
          </a:p>
          <a:p>
            <a:pPr>
              <a:spcBef>
                <a:spcPts val="0"/>
              </a:spcBef>
            </a:pPr>
            <a:r>
              <a:rPr lang="en-US" sz="3700" b="1" dirty="0">
                <a:latin typeface="Cambria" panose="02040503050406030204" pitchFamily="18" charset="0"/>
              </a:rPr>
              <a:t>Total Controlling Moment (AASTHO Strength I):</a:t>
            </a:r>
          </a:p>
          <a:p>
            <a:pPr>
              <a:spcBef>
                <a:spcPts val="0"/>
              </a:spcBef>
            </a:pPr>
            <a:r>
              <a:rPr lang="en-US" sz="3700" dirty="0">
                <a:latin typeface="Cambria"/>
              </a:rPr>
              <a:t>2138ft-kips</a:t>
            </a:r>
            <a:endParaRPr lang="en-US" sz="3700" dirty="0">
              <a:latin typeface="Cambria" panose="02040503050406030204" pitchFamily="18" charset="0"/>
            </a:endParaRPr>
          </a:p>
          <a:p>
            <a:pPr marL="571500" indent="-571500" algn="l">
              <a:spcBef>
                <a:spcPts val="0"/>
              </a:spcBef>
              <a:buFont typeface="Arial" panose="020B0604020202020204" pitchFamily="34" charset="0"/>
              <a:buChar char="•"/>
            </a:pPr>
            <a:endParaRPr lang="en-US" sz="3700" dirty="0">
              <a:latin typeface="Cambria" panose="02040503050406030204" pitchFamily="18" charset="0"/>
            </a:endParaRPr>
          </a:p>
        </p:txBody>
      </p:sp>
      <p:sp>
        <p:nvSpPr>
          <p:cNvPr id="30" name="Subtitle 2"/>
          <p:cNvSpPr txBox="1">
            <a:spLocks/>
          </p:cNvSpPr>
          <p:nvPr/>
        </p:nvSpPr>
        <p:spPr>
          <a:xfrm>
            <a:off x="12314092" y="15072309"/>
            <a:ext cx="19641782" cy="868329"/>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Substructure</a:t>
            </a:r>
          </a:p>
        </p:txBody>
      </p:sp>
      <p:sp>
        <p:nvSpPr>
          <p:cNvPr id="31" name="Subtitle 2"/>
          <p:cNvSpPr txBox="1">
            <a:spLocks/>
          </p:cNvSpPr>
          <p:nvPr/>
        </p:nvSpPr>
        <p:spPr>
          <a:xfrm>
            <a:off x="12314092" y="25083070"/>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pic>
        <p:nvPicPr>
          <p:cNvPr id="1026" name="Picture 2" descr="McFarland Johnson GIS Analyst | SmartRecruiters">
            <a:extLst>
              <a:ext uri="{FF2B5EF4-FFF2-40B4-BE49-F238E27FC236}">
                <a16:creationId xmlns:a16="http://schemas.microsoft.com/office/drawing/2014/main" id="{5BE451A6-6120-4908-81D1-D0B2DF4B3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3877" y="1901144"/>
            <a:ext cx="4762500" cy="119062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8F01EA36-97EB-436E-A4CF-B1D9FBAF0ECC}"/>
              </a:ext>
            </a:extLst>
          </p:cNvPr>
          <p:cNvCxnSpPr>
            <a:cxnSpLocks/>
          </p:cNvCxnSpPr>
          <p:nvPr/>
        </p:nvCxnSpPr>
        <p:spPr>
          <a:xfrm>
            <a:off x="31318698" y="1168998"/>
            <a:ext cx="0" cy="1017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F3E32A-0FF0-481E-ACB7-3D0E050A358D}"/>
              </a:ext>
            </a:extLst>
          </p:cNvPr>
          <p:cNvCxnSpPr>
            <a:cxnSpLocks/>
          </p:cNvCxnSpPr>
          <p:nvPr/>
        </p:nvCxnSpPr>
        <p:spPr>
          <a:xfrm>
            <a:off x="21820773" y="3091769"/>
            <a:ext cx="0" cy="764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Subtitle 2">
            <a:extLst>
              <a:ext uri="{FF2B5EF4-FFF2-40B4-BE49-F238E27FC236}">
                <a16:creationId xmlns:a16="http://schemas.microsoft.com/office/drawing/2014/main" id="{40A9EA14-ED17-4FB3-8085-7206B606E392}"/>
              </a:ext>
            </a:extLst>
          </p:cNvPr>
          <p:cNvSpPr txBox="1">
            <a:spLocks/>
          </p:cNvSpPr>
          <p:nvPr/>
        </p:nvSpPr>
        <p:spPr>
          <a:xfrm>
            <a:off x="12314092" y="23962654"/>
            <a:ext cx="19641782" cy="700889"/>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Superstructure</a:t>
            </a:r>
          </a:p>
        </p:txBody>
      </p:sp>
      <p:sp>
        <p:nvSpPr>
          <p:cNvPr id="63" name="Subtitle 2">
            <a:extLst>
              <a:ext uri="{FF2B5EF4-FFF2-40B4-BE49-F238E27FC236}">
                <a16:creationId xmlns:a16="http://schemas.microsoft.com/office/drawing/2014/main" id="{27B5C5DF-4152-4A73-A8A0-1EC16B7EB0ED}"/>
              </a:ext>
            </a:extLst>
          </p:cNvPr>
          <p:cNvSpPr txBox="1">
            <a:spLocks/>
          </p:cNvSpPr>
          <p:nvPr/>
        </p:nvSpPr>
        <p:spPr>
          <a:xfrm>
            <a:off x="12314092" y="4955499"/>
            <a:ext cx="19641782" cy="700889"/>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Detour Routes</a:t>
            </a:r>
          </a:p>
        </p:txBody>
      </p:sp>
      <p:sp>
        <p:nvSpPr>
          <p:cNvPr id="65" name="Subtitle 2">
            <a:extLst>
              <a:ext uri="{FF2B5EF4-FFF2-40B4-BE49-F238E27FC236}">
                <a16:creationId xmlns:a16="http://schemas.microsoft.com/office/drawing/2014/main" id="{49724528-D652-49E8-93B9-500E118BFB4E}"/>
              </a:ext>
            </a:extLst>
          </p:cNvPr>
          <p:cNvSpPr txBox="1">
            <a:spLocks/>
          </p:cNvSpPr>
          <p:nvPr/>
        </p:nvSpPr>
        <p:spPr>
          <a:xfrm>
            <a:off x="12314092" y="6075914"/>
            <a:ext cx="19641782" cy="7806895"/>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66" name="Subtitle 2">
            <a:extLst>
              <a:ext uri="{FF2B5EF4-FFF2-40B4-BE49-F238E27FC236}">
                <a16:creationId xmlns:a16="http://schemas.microsoft.com/office/drawing/2014/main" id="{4B86946B-7E3A-4207-B0C6-E30ABC1A44D2}"/>
              </a:ext>
            </a:extLst>
          </p:cNvPr>
          <p:cNvSpPr txBox="1">
            <a:spLocks/>
          </p:cNvSpPr>
          <p:nvPr/>
        </p:nvSpPr>
        <p:spPr>
          <a:xfrm>
            <a:off x="32572090" y="18747733"/>
            <a:ext cx="10914743" cy="913158"/>
          </a:xfrm>
          <a:prstGeom prst="rect">
            <a:avLst/>
          </a:prstGeom>
          <a:solidFill>
            <a:schemeClr val="tx1">
              <a:lumMod val="85000"/>
              <a:lumOff val="15000"/>
            </a:schemeClr>
          </a:solidFill>
          <a:ln>
            <a:solidFill>
              <a:schemeClr val="tx1">
                <a:lumMod val="85000"/>
                <a:lumOff val="15000"/>
              </a:schemeClr>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Cost Analysis</a:t>
            </a:r>
          </a:p>
        </p:txBody>
      </p:sp>
      <p:sp>
        <p:nvSpPr>
          <p:cNvPr id="67" name="Subtitle 2">
            <a:extLst>
              <a:ext uri="{FF2B5EF4-FFF2-40B4-BE49-F238E27FC236}">
                <a16:creationId xmlns:a16="http://schemas.microsoft.com/office/drawing/2014/main" id="{1F53A15A-798E-4994-9A2B-B69D6829C71E}"/>
              </a:ext>
            </a:extLst>
          </p:cNvPr>
          <p:cNvSpPr txBox="1">
            <a:spLocks/>
          </p:cNvSpPr>
          <p:nvPr/>
        </p:nvSpPr>
        <p:spPr>
          <a:xfrm>
            <a:off x="32572091" y="19961597"/>
            <a:ext cx="10914743" cy="1215864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dirty="0">
              <a:latin typeface="Cambria" panose="02040503050406030204" pitchFamily="18" charset="0"/>
            </a:endParaRPr>
          </a:p>
        </p:txBody>
      </p:sp>
      <p:sp>
        <p:nvSpPr>
          <p:cNvPr id="81" name="Subtitle 2">
            <a:extLst>
              <a:ext uri="{FF2B5EF4-FFF2-40B4-BE49-F238E27FC236}">
                <a16:creationId xmlns:a16="http://schemas.microsoft.com/office/drawing/2014/main" id="{1CD6B8A2-27DA-4FC8-84B6-653FD3695A23}"/>
              </a:ext>
            </a:extLst>
          </p:cNvPr>
          <p:cNvSpPr txBox="1">
            <a:spLocks/>
          </p:cNvSpPr>
          <p:nvPr/>
        </p:nvSpPr>
        <p:spPr>
          <a:xfrm>
            <a:off x="12314092" y="6075914"/>
            <a:ext cx="19641782" cy="7806895"/>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rPr>
              <a:t>Because this project involves temporary shutdown of two major routes, two detour alternatives were created (one for each road). The major factors that influenced the final alternatives were commute time, miles added, and proximity to local business. </a:t>
            </a:r>
          </a:p>
        </p:txBody>
      </p:sp>
      <p:sp>
        <p:nvSpPr>
          <p:cNvPr id="82" name="Subtitle 2">
            <a:extLst>
              <a:ext uri="{FF2B5EF4-FFF2-40B4-BE49-F238E27FC236}">
                <a16:creationId xmlns:a16="http://schemas.microsoft.com/office/drawing/2014/main" id="{B89C46AA-D569-4BD0-95A9-8E92F67B7792}"/>
              </a:ext>
            </a:extLst>
          </p:cNvPr>
          <p:cNvSpPr txBox="1">
            <a:spLocks/>
          </p:cNvSpPr>
          <p:nvPr/>
        </p:nvSpPr>
        <p:spPr>
          <a:xfrm>
            <a:off x="12314092" y="16360165"/>
            <a:ext cx="19641782" cy="7182962"/>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83" name="Subtitle 2">
            <a:extLst>
              <a:ext uri="{FF2B5EF4-FFF2-40B4-BE49-F238E27FC236}">
                <a16:creationId xmlns:a16="http://schemas.microsoft.com/office/drawing/2014/main" id="{504ABC41-F8D8-4B33-89AF-C3F4E4991FDA}"/>
              </a:ext>
            </a:extLst>
          </p:cNvPr>
          <p:cNvSpPr txBox="1">
            <a:spLocks/>
          </p:cNvSpPr>
          <p:nvPr/>
        </p:nvSpPr>
        <p:spPr>
          <a:xfrm>
            <a:off x="12314092" y="25084361"/>
            <a:ext cx="19641782" cy="704323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86" name="Subtitle 2">
            <a:extLst>
              <a:ext uri="{FF2B5EF4-FFF2-40B4-BE49-F238E27FC236}">
                <a16:creationId xmlns:a16="http://schemas.microsoft.com/office/drawing/2014/main" id="{FCFA2B1D-F583-4891-9043-6F1E89A0EA36}"/>
              </a:ext>
            </a:extLst>
          </p:cNvPr>
          <p:cNvSpPr txBox="1">
            <a:spLocks/>
          </p:cNvSpPr>
          <p:nvPr/>
        </p:nvSpPr>
        <p:spPr>
          <a:xfrm>
            <a:off x="404366" y="17002015"/>
            <a:ext cx="10879972" cy="1511822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ea typeface="+mn-lt"/>
                <a:cs typeface="+mn-lt"/>
              </a:rPr>
              <a:t>The existing bridge is a cast-in-place concrete rigid frame with stone facing that was constructed in 1942. The existing span of the superstructure is 47 feet 4 inches with a vertical clearance over RT 236 of 13 feet 10 inches at the edge of either side of the roadway and 14 feet 7 inches in the center of the span and a clear travel way of 75.5 feet on RT 1 Bypass and 42 feet 2 inches on RT 236. On the bridge, all primary structural elements are sound but have minor section loss, map cracking, spalling, active leakage causing efflorescence, delamination, and scour, which resulted in the following grades based on their condition: Substructure- 5; Deck- 4; and Superstructure- 4, these grades follow the FHWA coding criteria. The most recent Average Annual Daily Traffic (AADT) counts showed an averaged total of 10,930 vehicles traveling on RT 1 Bypass daily and 33,990 vehicles on RT 236. </a:t>
            </a:r>
            <a:endParaRPr lang="en-US" dirty="0"/>
          </a:p>
        </p:txBody>
      </p:sp>
      <p:pic>
        <p:nvPicPr>
          <p:cNvPr id="1050" name="Picture 26">
            <a:extLst>
              <a:ext uri="{FF2B5EF4-FFF2-40B4-BE49-F238E27FC236}">
                <a16:creationId xmlns:a16="http://schemas.microsoft.com/office/drawing/2014/main" id="{1EB83885-01A9-4215-A93A-4D8B90D9A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7191" y="7720958"/>
            <a:ext cx="6164408" cy="558305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A75AA10-A159-4BB3-833C-C1B325B8D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74635" y="7720959"/>
            <a:ext cx="6168976" cy="5611494"/>
          </a:xfrm>
          <a:prstGeom prst="rect">
            <a:avLst/>
          </a:prstGeom>
          <a:noFill/>
          <a:extLst>
            <a:ext uri="{909E8E84-426E-40DD-AFC4-6F175D3DCCD1}">
              <a14:hiddenFill xmlns:a14="http://schemas.microsoft.com/office/drawing/2010/main">
                <a:solidFill>
                  <a:srgbClr val="FFFFFF"/>
                </a:solidFill>
              </a14:hiddenFill>
            </a:ext>
          </a:extLst>
        </p:spPr>
      </p:pic>
      <p:sp>
        <p:nvSpPr>
          <p:cNvPr id="94" name="Subtitle 2">
            <a:extLst>
              <a:ext uri="{FF2B5EF4-FFF2-40B4-BE49-F238E27FC236}">
                <a16:creationId xmlns:a16="http://schemas.microsoft.com/office/drawing/2014/main" id="{AFE45E13-D443-4E2E-A16F-BA2C6EA36E04}"/>
              </a:ext>
            </a:extLst>
          </p:cNvPr>
          <p:cNvSpPr txBox="1">
            <a:spLocks/>
          </p:cNvSpPr>
          <p:nvPr/>
        </p:nvSpPr>
        <p:spPr>
          <a:xfrm>
            <a:off x="13552341" y="13373100"/>
            <a:ext cx="7574108" cy="509709"/>
          </a:xfrm>
          <a:prstGeom prst="rect">
            <a:avLst/>
          </a:prstGeom>
          <a:noFill/>
          <a:ln>
            <a:solidFill>
              <a:srgbClr val="002060"/>
            </a:solidFill>
          </a:ln>
        </p:spPr>
        <p:txBody>
          <a:bodyPr vert="horz" lIns="106674" tIns="53337" rIns="106674" bIns="53337" rtlCol="0" anchor="t">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rPr>
              <a:t>RT 1-Bypass Alternative (Both Directions)</a:t>
            </a:r>
          </a:p>
        </p:txBody>
      </p:sp>
      <p:sp>
        <p:nvSpPr>
          <p:cNvPr id="95" name="Subtitle 2">
            <a:extLst>
              <a:ext uri="{FF2B5EF4-FFF2-40B4-BE49-F238E27FC236}">
                <a16:creationId xmlns:a16="http://schemas.microsoft.com/office/drawing/2014/main" id="{6E445097-E0A7-4D0A-BBEC-74FAA098CD3F}"/>
              </a:ext>
            </a:extLst>
          </p:cNvPr>
          <p:cNvSpPr txBox="1">
            <a:spLocks/>
          </p:cNvSpPr>
          <p:nvPr/>
        </p:nvSpPr>
        <p:spPr>
          <a:xfrm>
            <a:off x="23372069" y="13373100"/>
            <a:ext cx="7574108" cy="509709"/>
          </a:xfrm>
          <a:prstGeom prst="rect">
            <a:avLst/>
          </a:prstGeom>
          <a:noFill/>
          <a:ln>
            <a:solidFill>
              <a:srgbClr val="002060"/>
            </a:solidFill>
          </a:ln>
        </p:spPr>
        <p:txBody>
          <a:bodyPr vert="horz" lIns="106674" tIns="53337" rIns="106674" bIns="53337"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rPr>
              <a:t>Rt 236 Alternative (Both Directions)</a:t>
            </a:r>
          </a:p>
        </p:txBody>
      </p:sp>
      <p:pic>
        <p:nvPicPr>
          <p:cNvPr id="3" name="Picture 3" descr="Diagram&#10;&#10;Description automatically generated">
            <a:extLst>
              <a:ext uri="{FF2B5EF4-FFF2-40B4-BE49-F238E27FC236}">
                <a16:creationId xmlns:a16="http://schemas.microsoft.com/office/drawing/2014/main" id="{4AF25C2C-0F35-4C05-874F-4A1BB20E4867}"/>
              </a:ext>
            </a:extLst>
          </p:cNvPr>
          <p:cNvPicPr>
            <a:picLocks noChangeAspect="1"/>
          </p:cNvPicPr>
          <p:nvPr/>
        </p:nvPicPr>
        <p:blipFill>
          <a:blip r:embed="rId7"/>
          <a:stretch>
            <a:fillRect/>
          </a:stretch>
        </p:blipFill>
        <p:spPr>
          <a:xfrm>
            <a:off x="15592661" y="16427826"/>
            <a:ext cx="4828938" cy="6284633"/>
          </a:xfrm>
          <a:prstGeom prst="rect">
            <a:avLst/>
          </a:prstGeom>
        </p:spPr>
      </p:pic>
      <p:sp>
        <p:nvSpPr>
          <p:cNvPr id="4" name="TextBox 3">
            <a:extLst>
              <a:ext uri="{FF2B5EF4-FFF2-40B4-BE49-F238E27FC236}">
                <a16:creationId xmlns:a16="http://schemas.microsoft.com/office/drawing/2014/main" id="{A6AAAFF2-AD83-4913-8691-08E9BBE88215}"/>
              </a:ext>
            </a:extLst>
          </p:cNvPr>
          <p:cNvSpPr txBox="1"/>
          <p:nvPr/>
        </p:nvSpPr>
        <p:spPr>
          <a:xfrm rot="-10800000" flipV="1">
            <a:off x="22014294" y="17621871"/>
            <a:ext cx="6869333"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cs typeface="Calibri"/>
              </a:rPr>
              <a:t>Precast Concrete Abutments were chosen due to the reduction in construction time which is essential for an ABC Project as well as the reduction of deck joints which proves to be a common area of deterioration in bridges</a:t>
            </a:r>
          </a:p>
        </p:txBody>
      </p:sp>
      <p:sp>
        <p:nvSpPr>
          <p:cNvPr id="10" name="TextBox 9">
            <a:extLst>
              <a:ext uri="{FF2B5EF4-FFF2-40B4-BE49-F238E27FC236}">
                <a16:creationId xmlns:a16="http://schemas.microsoft.com/office/drawing/2014/main" id="{468332A9-532D-4491-BE2B-05D9A3CEEED2}"/>
              </a:ext>
            </a:extLst>
          </p:cNvPr>
          <p:cNvSpPr txBox="1"/>
          <p:nvPr/>
        </p:nvSpPr>
        <p:spPr>
          <a:xfrm>
            <a:off x="22125709" y="25725581"/>
            <a:ext cx="8839200"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cs typeface="Calibri"/>
              </a:rPr>
              <a:t>Precast NEXT D Beams were the chosen superstructure for this bridge. This alternative allows for fast placement, while limiting concrete pours/ curing time. 10' wide beams with a 9" closure pour factored in were used to meet the bridge span of 54' and 70" width. The beams also have the smallest depth of all alternatives considered and this allows for the vertical clearance under the bridge to increase. </a:t>
            </a:r>
          </a:p>
        </p:txBody>
      </p:sp>
      <p:pic>
        <p:nvPicPr>
          <p:cNvPr id="14" name="Picture 16" descr="Graphical user interface, application&#10;&#10;Description automatically generated">
            <a:extLst>
              <a:ext uri="{FF2B5EF4-FFF2-40B4-BE49-F238E27FC236}">
                <a16:creationId xmlns:a16="http://schemas.microsoft.com/office/drawing/2014/main" id="{BA473CB5-DF89-46B2-B67D-E018E89D7957}"/>
              </a:ext>
            </a:extLst>
          </p:cNvPr>
          <p:cNvPicPr>
            <a:picLocks noChangeAspect="1"/>
          </p:cNvPicPr>
          <p:nvPr/>
        </p:nvPicPr>
        <p:blipFill>
          <a:blip r:embed="rId8"/>
          <a:stretch>
            <a:fillRect/>
          </a:stretch>
        </p:blipFill>
        <p:spPr>
          <a:xfrm>
            <a:off x="12593782" y="28193610"/>
            <a:ext cx="9060872" cy="2799397"/>
          </a:xfrm>
          <a:prstGeom prst="rect">
            <a:avLst/>
          </a:prstGeom>
        </p:spPr>
      </p:pic>
      <p:sp>
        <p:nvSpPr>
          <p:cNvPr id="17" name="TextBox 16">
            <a:extLst>
              <a:ext uri="{FF2B5EF4-FFF2-40B4-BE49-F238E27FC236}">
                <a16:creationId xmlns:a16="http://schemas.microsoft.com/office/drawing/2014/main" id="{A47303D1-5B05-4D0F-8F30-B4EE179EFC8F}"/>
              </a:ext>
            </a:extLst>
          </p:cNvPr>
          <p:cNvSpPr txBox="1"/>
          <p:nvPr/>
        </p:nvSpPr>
        <p:spPr>
          <a:xfrm>
            <a:off x="13285932" y="26971913"/>
            <a:ext cx="8654472"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cs typeface="Calibri"/>
              </a:rPr>
              <a:t>Bridge Section using NEXT D Beams</a:t>
            </a:r>
            <a:endParaRPr lang="en-US" dirty="0">
              <a:cs typeface="Calibri"/>
            </a:endParaRPr>
          </a:p>
        </p:txBody>
      </p:sp>
      <p:sp>
        <p:nvSpPr>
          <p:cNvPr id="40" name="TextBox 39">
            <a:extLst>
              <a:ext uri="{FF2B5EF4-FFF2-40B4-BE49-F238E27FC236}">
                <a16:creationId xmlns:a16="http://schemas.microsoft.com/office/drawing/2014/main" id="{3B1B5FA0-E5B1-4AD2-B381-814BD1ACDE35}"/>
              </a:ext>
            </a:extLst>
          </p:cNvPr>
          <p:cNvSpPr txBox="1"/>
          <p:nvPr/>
        </p:nvSpPr>
        <p:spPr>
          <a:xfrm>
            <a:off x="13359822" y="30851185"/>
            <a:ext cx="8654472"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cs typeface="Calibri"/>
              </a:rPr>
              <a:t>Bridge Elevation using NEXT D Beams</a:t>
            </a:r>
            <a:endParaRPr lang="en-US" dirty="0">
              <a:cs typeface="Calibri"/>
            </a:endParaRPr>
          </a:p>
        </p:txBody>
      </p:sp>
      <p:pic>
        <p:nvPicPr>
          <p:cNvPr id="8" name="Picture 10" descr="A picture containing outdoor, building, bridge, arch&#10;&#10;Description automatically generated">
            <a:extLst>
              <a:ext uri="{FF2B5EF4-FFF2-40B4-BE49-F238E27FC236}">
                <a16:creationId xmlns:a16="http://schemas.microsoft.com/office/drawing/2014/main" id="{6723016E-88C7-4F75-B43C-D39909B5543D}"/>
              </a:ext>
            </a:extLst>
          </p:cNvPr>
          <p:cNvPicPr>
            <a:picLocks noChangeAspect="1"/>
          </p:cNvPicPr>
          <p:nvPr/>
        </p:nvPicPr>
        <p:blipFill>
          <a:blip r:embed="rId9"/>
          <a:stretch>
            <a:fillRect/>
          </a:stretch>
        </p:blipFill>
        <p:spPr>
          <a:xfrm>
            <a:off x="1094933" y="26078868"/>
            <a:ext cx="9377006" cy="5405912"/>
          </a:xfrm>
          <a:prstGeom prst="rect">
            <a:avLst/>
          </a:prstGeom>
        </p:spPr>
      </p:pic>
      <p:sp>
        <p:nvSpPr>
          <p:cNvPr id="41" name="TextBox 40">
            <a:extLst>
              <a:ext uri="{FF2B5EF4-FFF2-40B4-BE49-F238E27FC236}">
                <a16:creationId xmlns:a16="http://schemas.microsoft.com/office/drawing/2014/main" id="{BEF9DA9D-33D9-D849-B727-42E09F66706C}"/>
              </a:ext>
            </a:extLst>
          </p:cNvPr>
          <p:cNvSpPr txBox="1"/>
          <p:nvPr/>
        </p:nvSpPr>
        <p:spPr>
          <a:xfrm>
            <a:off x="14572463" y="22786109"/>
            <a:ext cx="6869334"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cs typeface="Calibri"/>
              </a:rPr>
              <a:t>Pre-Fabricated Concrete Abutment</a:t>
            </a:r>
          </a:p>
        </p:txBody>
      </p:sp>
      <p:graphicFrame>
        <p:nvGraphicFramePr>
          <p:cNvPr id="5" name="Table 10">
            <a:extLst>
              <a:ext uri="{FF2B5EF4-FFF2-40B4-BE49-F238E27FC236}">
                <a16:creationId xmlns:a16="http://schemas.microsoft.com/office/drawing/2014/main" id="{148BB16F-2BF6-2146-93D4-735CD0EBD875}"/>
              </a:ext>
            </a:extLst>
          </p:cNvPr>
          <p:cNvGraphicFramePr>
            <a:graphicFrameLocks noGrp="1"/>
          </p:cNvGraphicFramePr>
          <p:nvPr>
            <p:extLst>
              <p:ext uri="{D42A27DB-BD31-4B8C-83A1-F6EECF244321}">
                <p14:modId xmlns:p14="http://schemas.microsoft.com/office/powerpoint/2010/main" val="2419593129"/>
              </p:ext>
            </p:extLst>
          </p:nvPr>
        </p:nvGraphicFramePr>
        <p:xfrm>
          <a:off x="32896829" y="20216085"/>
          <a:ext cx="10405218" cy="8821136"/>
        </p:xfrm>
        <a:graphic>
          <a:graphicData uri="http://schemas.openxmlformats.org/drawingml/2006/table">
            <a:tbl>
              <a:tblPr firstRow="1" bandRow="1">
                <a:tableStyleId>{073A0DAA-6AF3-43AB-8588-CEC1D06C72B9}</a:tableStyleId>
              </a:tblPr>
              <a:tblGrid>
                <a:gridCol w="6768518">
                  <a:extLst>
                    <a:ext uri="{9D8B030D-6E8A-4147-A177-3AD203B41FA5}">
                      <a16:colId xmlns:a16="http://schemas.microsoft.com/office/drawing/2014/main" val="2757324052"/>
                    </a:ext>
                  </a:extLst>
                </a:gridCol>
                <a:gridCol w="3636700">
                  <a:extLst>
                    <a:ext uri="{9D8B030D-6E8A-4147-A177-3AD203B41FA5}">
                      <a16:colId xmlns:a16="http://schemas.microsoft.com/office/drawing/2014/main" val="3762592669"/>
                    </a:ext>
                  </a:extLst>
                </a:gridCol>
              </a:tblGrid>
              <a:tr h="680665">
                <a:tc>
                  <a:txBody>
                    <a:bodyPr/>
                    <a:lstStyle/>
                    <a:p>
                      <a:r>
                        <a:rPr lang="en-US" sz="4000" dirty="0"/>
                        <a:t>Item</a:t>
                      </a:r>
                    </a:p>
                  </a:txBody>
                  <a:tcPr/>
                </a:tc>
                <a:tc>
                  <a:txBody>
                    <a:bodyPr/>
                    <a:lstStyle/>
                    <a:p>
                      <a:r>
                        <a:rPr lang="en-US" sz="4000" dirty="0"/>
                        <a:t>Cost</a:t>
                      </a:r>
                    </a:p>
                  </a:txBody>
                  <a:tcPr/>
                </a:tc>
                <a:extLst>
                  <a:ext uri="{0D108BD9-81ED-4DB2-BD59-A6C34878D82A}">
                    <a16:rowId xmlns:a16="http://schemas.microsoft.com/office/drawing/2014/main" val="754879530"/>
                  </a:ext>
                </a:extLst>
              </a:tr>
              <a:tr h="680665">
                <a:tc>
                  <a:txBody>
                    <a:bodyPr/>
                    <a:lstStyle/>
                    <a:p>
                      <a:r>
                        <a:rPr lang="en-US" sz="4000" dirty="0"/>
                        <a:t>Substructure </a:t>
                      </a:r>
                    </a:p>
                  </a:txBody>
                  <a:tcPr/>
                </a:tc>
                <a:tc>
                  <a:txBody>
                    <a:bodyPr/>
                    <a:lstStyle/>
                    <a:p>
                      <a:r>
                        <a:rPr lang="en-US" sz="4000" dirty="0"/>
                        <a:t>$500,000</a:t>
                      </a:r>
                    </a:p>
                  </a:txBody>
                  <a:tcPr/>
                </a:tc>
                <a:extLst>
                  <a:ext uri="{0D108BD9-81ED-4DB2-BD59-A6C34878D82A}">
                    <a16:rowId xmlns:a16="http://schemas.microsoft.com/office/drawing/2014/main" val="2093821246"/>
                  </a:ext>
                </a:extLst>
              </a:tr>
              <a:tr h="680665">
                <a:tc>
                  <a:txBody>
                    <a:bodyPr/>
                    <a:lstStyle/>
                    <a:p>
                      <a:r>
                        <a:rPr lang="en-US" sz="4000" dirty="0"/>
                        <a:t>Superstructure</a:t>
                      </a:r>
                    </a:p>
                  </a:txBody>
                  <a:tcPr/>
                </a:tc>
                <a:tc>
                  <a:txBody>
                    <a:bodyPr/>
                    <a:lstStyle/>
                    <a:p>
                      <a:r>
                        <a:rPr lang="en-US" sz="4000" dirty="0"/>
                        <a:t>$563,000</a:t>
                      </a:r>
                    </a:p>
                  </a:txBody>
                  <a:tcPr/>
                </a:tc>
                <a:extLst>
                  <a:ext uri="{0D108BD9-81ED-4DB2-BD59-A6C34878D82A}">
                    <a16:rowId xmlns:a16="http://schemas.microsoft.com/office/drawing/2014/main" val="2590334643"/>
                  </a:ext>
                </a:extLst>
              </a:tr>
              <a:tr h="680665">
                <a:tc>
                  <a:txBody>
                    <a:bodyPr/>
                    <a:lstStyle/>
                    <a:p>
                      <a:r>
                        <a:rPr lang="en-US" sz="4000" dirty="0"/>
                        <a:t>Demolition/Removal</a:t>
                      </a:r>
                    </a:p>
                  </a:txBody>
                  <a:tcPr/>
                </a:tc>
                <a:tc>
                  <a:txBody>
                    <a:bodyPr/>
                    <a:lstStyle/>
                    <a:p>
                      <a:r>
                        <a:rPr lang="en-US" sz="4000" dirty="0"/>
                        <a:t>$175,000</a:t>
                      </a:r>
                    </a:p>
                  </a:txBody>
                  <a:tcPr/>
                </a:tc>
                <a:extLst>
                  <a:ext uri="{0D108BD9-81ED-4DB2-BD59-A6C34878D82A}">
                    <a16:rowId xmlns:a16="http://schemas.microsoft.com/office/drawing/2014/main" val="1611063425"/>
                  </a:ext>
                </a:extLst>
              </a:tr>
              <a:tr h="680665">
                <a:tc>
                  <a:txBody>
                    <a:bodyPr/>
                    <a:lstStyle/>
                    <a:p>
                      <a:r>
                        <a:rPr lang="en-US" sz="4000" dirty="0"/>
                        <a:t>Approaches</a:t>
                      </a:r>
                    </a:p>
                  </a:txBody>
                  <a:tcPr/>
                </a:tc>
                <a:tc>
                  <a:txBody>
                    <a:bodyPr/>
                    <a:lstStyle/>
                    <a:p>
                      <a:r>
                        <a:rPr lang="en-US" sz="4000" dirty="0"/>
                        <a:t>$234,000</a:t>
                      </a:r>
                    </a:p>
                  </a:txBody>
                  <a:tcPr/>
                </a:tc>
                <a:extLst>
                  <a:ext uri="{0D108BD9-81ED-4DB2-BD59-A6C34878D82A}">
                    <a16:rowId xmlns:a16="http://schemas.microsoft.com/office/drawing/2014/main" val="2474525944"/>
                  </a:ext>
                </a:extLst>
              </a:tr>
              <a:tr h="680665">
                <a:tc>
                  <a:txBody>
                    <a:bodyPr/>
                    <a:lstStyle/>
                    <a:p>
                      <a:r>
                        <a:rPr lang="en-US" sz="4000" dirty="0"/>
                        <a:t>Detour</a:t>
                      </a:r>
                    </a:p>
                  </a:txBody>
                  <a:tcPr/>
                </a:tc>
                <a:tc>
                  <a:txBody>
                    <a:bodyPr/>
                    <a:lstStyle/>
                    <a:p>
                      <a:r>
                        <a:rPr lang="en-US" sz="4000" dirty="0"/>
                        <a:t>$300,000</a:t>
                      </a:r>
                    </a:p>
                  </a:txBody>
                  <a:tcPr/>
                </a:tc>
                <a:extLst>
                  <a:ext uri="{0D108BD9-81ED-4DB2-BD59-A6C34878D82A}">
                    <a16:rowId xmlns:a16="http://schemas.microsoft.com/office/drawing/2014/main" val="2634741514"/>
                  </a:ext>
                </a:extLst>
              </a:tr>
              <a:tr h="1547195">
                <a:tc>
                  <a:txBody>
                    <a:bodyPr/>
                    <a:lstStyle/>
                    <a:p>
                      <a:r>
                        <a:rPr lang="en-US" sz="4000" dirty="0"/>
                        <a:t>Preliminary and Construction Engineering</a:t>
                      </a:r>
                    </a:p>
                  </a:txBody>
                  <a:tcPr/>
                </a:tc>
                <a:tc>
                  <a:txBody>
                    <a:bodyPr/>
                    <a:lstStyle/>
                    <a:p>
                      <a:r>
                        <a:rPr lang="en-US" sz="4000" dirty="0"/>
                        <a:t>$560,000</a:t>
                      </a:r>
                    </a:p>
                    <a:p>
                      <a:r>
                        <a:rPr lang="en-US" sz="4000" dirty="0"/>
                        <a:t>($280,000 each)</a:t>
                      </a:r>
                    </a:p>
                  </a:txBody>
                  <a:tcPr/>
                </a:tc>
                <a:extLst>
                  <a:ext uri="{0D108BD9-81ED-4DB2-BD59-A6C34878D82A}">
                    <a16:rowId xmlns:a16="http://schemas.microsoft.com/office/drawing/2014/main" val="863375410"/>
                  </a:ext>
                </a:extLst>
              </a:tr>
              <a:tr h="1272549">
                <a:tc>
                  <a:txBody>
                    <a:bodyPr/>
                    <a:lstStyle/>
                    <a:p>
                      <a:r>
                        <a:rPr lang="en-US" sz="4000" dirty="0"/>
                        <a:t>Mobilization (structure + approaches)</a:t>
                      </a:r>
                    </a:p>
                  </a:txBody>
                  <a:tcPr/>
                </a:tc>
                <a:tc>
                  <a:txBody>
                    <a:bodyPr/>
                    <a:lstStyle/>
                    <a:p>
                      <a:r>
                        <a:rPr lang="en-US" sz="4000" dirty="0"/>
                        <a:t>$238,000</a:t>
                      </a:r>
                    </a:p>
                  </a:txBody>
                  <a:tcPr/>
                </a:tc>
                <a:extLst>
                  <a:ext uri="{0D108BD9-81ED-4DB2-BD59-A6C34878D82A}">
                    <a16:rowId xmlns:a16="http://schemas.microsoft.com/office/drawing/2014/main" val="1640573749"/>
                  </a:ext>
                </a:extLst>
              </a:tr>
              <a:tr h="1056021">
                <a:tc>
                  <a:txBody>
                    <a:bodyPr/>
                    <a:lstStyle/>
                    <a:p>
                      <a:r>
                        <a:rPr lang="en-US" sz="4000" dirty="0"/>
                        <a:t>Miscellaneous (field office, etc.)</a:t>
                      </a:r>
                    </a:p>
                  </a:txBody>
                  <a:tcPr/>
                </a:tc>
                <a:tc>
                  <a:txBody>
                    <a:bodyPr/>
                    <a:lstStyle/>
                    <a:p>
                      <a:r>
                        <a:rPr lang="en-US" sz="4000" dirty="0"/>
                        <a:t>$421,000</a:t>
                      </a:r>
                    </a:p>
                  </a:txBody>
                  <a:tcPr/>
                </a:tc>
                <a:extLst>
                  <a:ext uri="{0D108BD9-81ED-4DB2-BD59-A6C34878D82A}">
                    <a16:rowId xmlns:a16="http://schemas.microsoft.com/office/drawing/2014/main" val="1539408801"/>
                  </a:ext>
                </a:extLst>
              </a:tr>
              <a:tr h="680665">
                <a:tc>
                  <a:txBody>
                    <a:bodyPr/>
                    <a:lstStyle/>
                    <a:p>
                      <a:r>
                        <a:rPr lang="en-US" sz="4000" dirty="0"/>
                        <a:t>Total (rounding included)</a:t>
                      </a:r>
                    </a:p>
                  </a:txBody>
                  <a:tcPr/>
                </a:tc>
                <a:tc>
                  <a:txBody>
                    <a:bodyPr/>
                    <a:lstStyle/>
                    <a:p>
                      <a:r>
                        <a:rPr lang="en-US" sz="4000" dirty="0"/>
                        <a:t>$3,000,000</a:t>
                      </a:r>
                    </a:p>
                  </a:txBody>
                  <a:tcPr/>
                </a:tc>
                <a:extLst>
                  <a:ext uri="{0D108BD9-81ED-4DB2-BD59-A6C34878D82A}">
                    <a16:rowId xmlns:a16="http://schemas.microsoft.com/office/drawing/2014/main" val="722568903"/>
                  </a:ext>
                </a:extLst>
              </a:tr>
            </a:tbl>
          </a:graphicData>
        </a:graphic>
      </p:graphicFrame>
      <p:sp>
        <p:nvSpPr>
          <p:cNvPr id="11" name="TextBox 10">
            <a:extLst>
              <a:ext uri="{FF2B5EF4-FFF2-40B4-BE49-F238E27FC236}">
                <a16:creationId xmlns:a16="http://schemas.microsoft.com/office/drawing/2014/main" id="{9AD2E1ED-3308-BF40-AE67-32447299ACCE}"/>
              </a:ext>
            </a:extLst>
          </p:cNvPr>
          <p:cNvSpPr txBox="1"/>
          <p:nvPr/>
        </p:nvSpPr>
        <p:spPr>
          <a:xfrm>
            <a:off x="32985628" y="29037221"/>
            <a:ext cx="10316419" cy="2939266"/>
          </a:xfrm>
          <a:prstGeom prst="rect">
            <a:avLst/>
          </a:prstGeom>
          <a:noFill/>
        </p:spPr>
        <p:txBody>
          <a:bodyPr wrap="square" rtlCol="0">
            <a:spAutoFit/>
          </a:bodyPr>
          <a:lstStyle/>
          <a:p>
            <a:r>
              <a:rPr lang="en-US" sz="3700" dirty="0"/>
              <a:t>Cost Analysis was determined based off a slope intercept analysis method divided into 21 major aspects of this project. Pricing for materials was determined using Hodgson Mills pricing and quantities for materials.</a:t>
            </a:r>
          </a:p>
        </p:txBody>
      </p:sp>
      <p:pic>
        <p:nvPicPr>
          <p:cNvPr id="18" name="Picture 19" descr="Diagram, schematic&#10;&#10;Description automatically generated">
            <a:extLst>
              <a:ext uri="{FF2B5EF4-FFF2-40B4-BE49-F238E27FC236}">
                <a16:creationId xmlns:a16="http://schemas.microsoft.com/office/drawing/2014/main" id="{E6FFC4B4-4754-48AC-A579-5E7677E0F544}"/>
              </a:ext>
            </a:extLst>
          </p:cNvPr>
          <p:cNvPicPr>
            <a:picLocks noChangeAspect="1"/>
          </p:cNvPicPr>
          <p:nvPr/>
        </p:nvPicPr>
        <p:blipFill>
          <a:blip r:embed="rId10"/>
          <a:stretch>
            <a:fillRect/>
          </a:stretch>
        </p:blipFill>
        <p:spPr>
          <a:xfrm>
            <a:off x="12593781" y="25389845"/>
            <a:ext cx="9541164" cy="1424236"/>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2273</TotalTime>
  <Words>764</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US Route 1 Bypass Bridge Replacement Over Route 236  Kittery, Maine  Christopher O’Leary (PM), Troy Thirkell, Dillon Eberhardt, Joshua Landry, Nicholas Eagan Project Advisor: Matthew Low P.E.  Project Sponsor: Samuel White 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O'Leary, Christopher</cp:lastModifiedBy>
  <cp:revision>312</cp:revision>
  <dcterms:created xsi:type="dcterms:W3CDTF">2016-03-05T16:55:12Z</dcterms:created>
  <dcterms:modified xsi:type="dcterms:W3CDTF">2021-04-26T03:36:37Z</dcterms:modified>
</cp:coreProperties>
</file>