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8" r:id="rId1"/>
  </p:sldMasterIdLst>
  <p:notesMasterIdLst>
    <p:notesMasterId r:id="rId3"/>
  </p:notesMasterIdLst>
  <p:sldIdLst>
    <p:sldId id="257" r:id="rId2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3EC56-B649-4E1F-92E0-225A3A09AFCE}" v="1865" dt="2020-12-08T17:35:23.357"/>
    <p1510:client id="{0CFDCC4E-9227-4CDC-8C87-5B43856D01CB}" v="2597" dt="2021-03-25T20:43:05.167"/>
    <p1510:client id="{3173B662-8630-438F-98CF-719DC96F2213}" v="193" dt="2020-12-09T16:50:28.876"/>
    <p1510:client id="{3466C55B-E042-4732-A372-CA13029ED056}" v="6" dt="2020-12-08T21:22:31.067"/>
    <p1510:client id="{3515F444-FA8A-4040-946F-74210B098B2A}" v="23" dt="2020-12-09T12:47:21.181"/>
    <p1510:client id="{44BBE1A8-CCB0-45E5-B883-E46F1BAFDEF0}" v="401" dt="2020-12-08T21:25:24.527"/>
    <p1510:client id="{6100BD2D-5B2E-4DD6-B2F2-771D2BC54681}" v="147" dt="2020-12-09T16:40:49.532"/>
    <p1510:client id="{65C1E3E8-D573-4001-B747-8A6C1C975AD8}" v="285" dt="2020-12-09T13:56:08.077"/>
    <p1510:client id="{6C0DAEB3-A40D-445C-9030-8D9540B1C6F5}" v="658" dt="2020-12-08T20:47:16.191"/>
    <p1510:client id="{7720D3F4-6789-45A6-933C-8984B5ED2EEC}" v="123" dt="2020-12-09T14:04:27.493"/>
    <p1510:client id="{7EBA2D82-CC5B-4D0E-9503-890576F229FA}" v="88" dt="2020-12-08T19:05:44.481"/>
    <p1510:client id="{83B2720D-D241-49DB-A02B-376EF33898E2}" v="6" dt="2020-12-08T17:38:50.252"/>
    <p1510:client id="{86882623-E7EA-40CF-A169-8E9327EF042A}" v="482" dt="2020-12-08T21:33:31.032"/>
    <p1510:client id="{8BB8234F-A6F9-4213-9CFA-FED15FFFBE13}" v="141" dt="2020-12-08T21:18:13.041"/>
    <p1510:client id="{8CEC456C-546C-49CC-9815-E3C8F8342F0D}" v="298" dt="2020-12-09T03:24:58.079"/>
    <p1510:client id="{8EAB83F5-CA1E-4481-A9A8-52B2EB044102}" v="5" dt="2020-12-09T12:35:10.939"/>
    <p1510:client id="{9052B869-FB3D-4282-819B-F144B5C4033D}" v="45" dt="2020-12-08T22:57:42.821"/>
    <p1510:client id="{A40DC764-417C-491C-AAED-719AD82155C3}" v="9" dt="2020-12-09T16:49:55.429"/>
    <p1510:client id="{AC130A4F-1FD4-4641-BA84-3EB7B6A426C7}" v="1" dt="2020-12-09T02:43:55.970"/>
    <p1510:client id="{BBE03DC5-2ED8-4DF5-AFF0-DC3520782586}" v="906" dt="2020-12-09T15:31:44.360"/>
    <p1510:client id="{C403169C-9A9F-4D7D-A9BA-A319D5A536B0}" v="300" dt="2020-12-09T03:31:46.226"/>
    <p1510:client id="{C9AB60EF-AF98-434D-86B2-BF574AADC3DD}" v="29" dt="2020-12-09T02:28:32.450"/>
    <p1510:client id="{CADFAC3F-F920-4C7C-A630-56D1A10BC258}" v="17" dt="2020-12-09T13:06:11.228"/>
    <p1510:client id="{CF4B4A6A-5A5D-4D21-912E-EDF46F7F4C4D}" v="595" dt="2021-03-25T19:29:21.590"/>
    <p1510:client id="{D1471F5C-F3A9-4022-91A5-FE28889C1DAD}" v="596" dt="2021-03-25T17:54:15.852"/>
    <p1510:client id="{D8D58BEB-66D5-40AA-862A-C1CABFB395A4}" v="16" dt="2020-12-09T16:55:45.502"/>
    <p1510:client id="{E2F85B6D-5ACE-42CC-AE51-C24B5340AEE8}" v="467" dt="2020-12-09T03:04:06.550"/>
    <p1510:client id="{E43C6780-48C1-44B4-8B8C-BB4013672E6F}" v="32" dt="2021-04-26T02:28:34.724"/>
    <p1510:client id="{E6F9990A-EEBF-4309-AAFD-5FC1BDBDACD2}" v="249" dt="2021-03-25T16:53:01.640"/>
    <p1510:client id="{E90E7E7B-0851-4B22-82A2-FC76F20D515C}" v="148" dt="2020-12-08T21:26:55.260"/>
    <p1510:client id="{EA7654CB-C247-48B1-86A8-2E2F6A0DDE60}" v="26" dt="2020-12-09T12:29:51.793"/>
    <p1510:client id="{F6CDA660-ABE8-4BBB-8AC5-A04514C5C0A9}" v="311" dt="2021-04-26T01:41:25.128"/>
    <p1510:client id="{FB207277-C71B-49B2-9ABA-767D7D7ECF60}" v="42" dt="2020-12-09T03:36:4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20" d="100"/>
          <a:sy n="20" d="100"/>
        </p:scale>
        <p:origin x="85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96E03-7B09-4ED0-A6CA-85EA3B64489E}" type="datetimeFigureOut">
              <a:rPr lang="en-US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CAF91-B463-4A9D-8943-A0311B1C4A8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5290752" y="11456371"/>
            <a:ext cx="33309696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703" y="20892211"/>
            <a:ext cx="24485803" cy="595149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91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94560" indent="0" algn="ctr">
              <a:buNone/>
              <a:defRPr sz="912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7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6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51203" y="4498848"/>
            <a:ext cx="5059037" cy="239207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021" y="4498848"/>
            <a:ext cx="22637635" cy="239207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146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9400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310835" y="11456371"/>
            <a:ext cx="33313421" cy="790041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6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703" y="20891832"/>
            <a:ext cx="24485803" cy="607239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9120">
                <a:solidFill>
                  <a:schemeClr val="tx1"/>
                </a:solidFill>
              </a:defRPr>
            </a:lvl1pPr>
            <a:lvl2pPr marL="2194560" indent="0">
              <a:buNone/>
              <a:defRPr sz="912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0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0750" y="12662611"/>
            <a:ext cx="15782510" cy="14889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7938" y="12662611"/>
            <a:ext cx="15794477" cy="14889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27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747" y="11104485"/>
            <a:ext cx="15782515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747" y="15087600"/>
            <a:ext cx="15782515" cy="1246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817938" y="15087600"/>
            <a:ext cx="15794477" cy="12464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17938" y="11104485"/>
            <a:ext cx="15794477" cy="3379618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9120" b="0" cap="all" spc="48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2194560" indent="0">
              <a:buNone/>
              <a:defRPr sz="912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88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806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109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075375" y="10770381"/>
            <a:ext cx="15794851" cy="547918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9888" y="3862426"/>
            <a:ext cx="17337024" cy="25193549"/>
          </a:xfrm>
        </p:spPr>
        <p:txBody>
          <a:bodyPr>
            <a:normAutofit/>
          </a:bodyPr>
          <a:lstStyle>
            <a:lvl1pPr>
              <a:defRPr sz="9120">
                <a:solidFill>
                  <a:schemeClr val="tx1"/>
                </a:solidFill>
              </a:defRPr>
            </a:lvl1pPr>
            <a:lvl2pPr>
              <a:defRPr sz="7680">
                <a:solidFill>
                  <a:schemeClr val="tx1"/>
                </a:solidFill>
              </a:defRPr>
            </a:lvl2pPr>
            <a:lvl3pPr>
              <a:defRPr sz="7680">
                <a:solidFill>
                  <a:schemeClr val="tx1"/>
                </a:solidFill>
              </a:defRPr>
            </a:lvl3pPr>
            <a:lvl4pPr>
              <a:defRPr sz="7680">
                <a:solidFill>
                  <a:schemeClr val="tx1"/>
                </a:solidFill>
              </a:defRPr>
            </a:lvl4pPr>
            <a:lvl5pPr>
              <a:defRPr sz="7680">
                <a:solidFill>
                  <a:schemeClr val="tx1"/>
                </a:solidFill>
              </a:defRPr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06"/>
            <a:ext cx="13661136" cy="10531373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75375" y="29933798"/>
            <a:ext cx="18270710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677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" y="0"/>
            <a:ext cx="21945595" cy="3291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072384" y="10770374"/>
            <a:ext cx="15800832" cy="54864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008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945603" y="-202426"/>
            <a:ext cx="21967550" cy="329184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536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232" y="17039613"/>
            <a:ext cx="13661136" cy="1053137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7200">
                <a:solidFill>
                  <a:srgbClr val="FFFFFF"/>
                </a:solidFill>
              </a:defRPr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72384" y="29933798"/>
            <a:ext cx="18258739" cy="1536192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00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7709018" y="4630522"/>
            <a:ext cx="28501224" cy="570585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9018" y="12662619"/>
            <a:ext cx="28501224" cy="1488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98926" y="29946317"/>
            <a:ext cx="9913488" cy="1555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0747" y="29933798"/>
            <a:ext cx="21871987" cy="1536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2538" y="29846016"/>
            <a:ext cx="1755648" cy="1755648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528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4389120" rtl="0" eaLnBrk="1" latinLnBrk="0" hangingPunct="1">
        <a:lnSpc>
          <a:spcPct val="90000"/>
        </a:lnSpc>
        <a:spcBef>
          <a:spcPct val="0"/>
        </a:spcBef>
        <a:buNone/>
        <a:defRPr sz="12480" kern="1200" cap="all" spc="96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864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1945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32918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43891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548640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630936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7pPr>
      <a:lvl8pPr marL="7955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77824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2"/>
        </a:buClr>
        <a:buFont typeface="Arial" panose="020B0604020202020204" pitchFamily="34" charset="0"/>
        <a:buChar char="•"/>
        <a:defRPr sz="768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2">
                <a:lumMod val="20000"/>
                <a:lumOff val="80000"/>
              </a:schemeClr>
            </a:gs>
            <a:gs pos="1000">
              <a:schemeClr val="accent2">
                <a:lumMod val="20000"/>
                <a:lumOff val="80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388FBC-7215-401B-9922-FF6B09A42EF2}"/>
              </a:ext>
            </a:extLst>
          </p:cNvPr>
          <p:cNvSpPr/>
          <p:nvPr/>
        </p:nvSpPr>
        <p:spPr>
          <a:xfrm>
            <a:off x="369598" y="376518"/>
            <a:ext cx="43038078" cy="414784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C835F-2EE7-4986-B012-0FCBBF856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13" y="1053192"/>
            <a:ext cx="2271527" cy="273533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BFB6667-19FA-4591-999E-E5B484389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356" y="1053192"/>
            <a:ext cx="2735331" cy="2735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8F4723-EAE3-4093-AA7B-54EA62C665B9}"/>
              </a:ext>
            </a:extLst>
          </p:cNvPr>
          <p:cNvSpPr txBox="1"/>
          <p:nvPr/>
        </p:nvSpPr>
        <p:spPr>
          <a:xfrm>
            <a:off x="-2313679" y="1053192"/>
            <a:ext cx="4851698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latin typeface="+mj-lt"/>
              </a:rPr>
              <a:t>HELL GATE WHARF REHABILITATION</a:t>
            </a:r>
          </a:p>
          <a:p>
            <a:pPr algn="ctr"/>
            <a:r>
              <a:rPr lang="en-US" sz="6000" dirty="0"/>
              <a:t>Hannah Miller, Samuel Brandt, Cole </a:t>
            </a:r>
            <a:r>
              <a:rPr lang="en-US" sz="6000" dirty="0" err="1"/>
              <a:t>Contigiani</a:t>
            </a:r>
            <a:r>
              <a:rPr lang="en-US" sz="6000" dirty="0"/>
              <a:t>, Adam </a:t>
            </a:r>
            <a:r>
              <a:rPr lang="en-US" sz="6000" dirty="0" err="1"/>
              <a:t>Wielebinski</a:t>
            </a:r>
            <a:endParaRPr lang="en-US" sz="6000" dirty="0"/>
          </a:p>
          <a:p>
            <a:pPr algn="ctr"/>
            <a:r>
              <a:rPr lang="en-US" sz="6000" dirty="0"/>
              <a:t>Department of Civil and Environmental Engineering, University of New Hampshire, Durham, NH 03284</a:t>
            </a:r>
          </a:p>
          <a:p>
            <a:endParaRPr lang="en-US" sz="8800" dirty="0">
              <a:latin typeface="+mj-lt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1A69AD-A9DE-489B-A987-2E36D438F28F}"/>
              </a:ext>
            </a:extLst>
          </p:cNvPr>
          <p:cNvSpPr txBox="1">
            <a:spLocks/>
          </p:cNvSpPr>
          <p:nvPr/>
        </p:nvSpPr>
        <p:spPr>
          <a:xfrm>
            <a:off x="369597" y="6318587"/>
            <a:ext cx="10914743" cy="72907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lang="en-US" sz="3200" b="1" u="sng" dirty="0"/>
          </a:p>
          <a:p>
            <a:pPr algn="l">
              <a:lnSpc>
                <a:spcPct val="110000"/>
              </a:lnSpc>
            </a:pPr>
            <a:endParaRPr lang="en-US" sz="3200" b="1" u="sng" dirty="0"/>
          </a:p>
          <a:p>
            <a:pPr algn="l">
              <a:lnSpc>
                <a:spcPct val="110000"/>
              </a:lnSpc>
            </a:pPr>
            <a:endParaRPr lang="en-US" sz="3200" b="1" u="sng" dirty="0"/>
          </a:p>
          <a:p>
            <a:pPr algn="l">
              <a:lnSpc>
                <a:spcPct val="110000"/>
              </a:lnSpc>
            </a:pPr>
            <a:endParaRPr lang="en-US" sz="3200" b="1" u="sng" dirty="0"/>
          </a:p>
          <a:p>
            <a:pPr algn="l">
              <a:lnSpc>
                <a:spcPct val="110000"/>
              </a:lnSpc>
            </a:pPr>
            <a:endParaRPr lang="en-US" sz="3200" b="1" u="sng" dirty="0"/>
          </a:p>
          <a:p>
            <a:pPr algn="l">
              <a:lnSpc>
                <a:spcPct val="110000"/>
              </a:lnSpc>
            </a:pPr>
            <a:r>
              <a:rPr lang="en-US" sz="3200" b="1" u="sng" dirty="0"/>
              <a:t>Location: </a:t>
            </a:r>
            <a:r>
              <a:rPr lang="en-US" sz="3200" dirty="0"/>
              <a:t>Bronx, New York on the west side of the East River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200" b="1" u="sng" dirty="0"/>
              <a:t>Client: </a:t>
            </a:r>
            <a:r>
              <a:rPr lang="en-US" sz="3200" dirty="0"/>
              <a:t>Consolidated Edison Company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200" b="1" u="sng" dirty="0"/>
              <a:t>Usage: </a:t>
            </a:r>
            <a:r>
              <a:rPr lang="en-US" sz="3200" dirty="0"/>
              <a:t>electrical substation operations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200" b="1" u="sng" dirty="0"/>
              <a:t>Site History: </a:t>
            </a:r>
            <a:r>
              <a:rPr lang="en-US" sz="3200" dirty="0"/>
              <a:t>built circa 1910; flush truck/waste barge facility</a:t>
            </a:r>
            <a:endParaRPr lang="en-US" sz="3900" dirty="0"/>
          </a:p>
          <a:p>
            <a:pPr algn="l">
              <a:lnSpc>
                <a:spcPct val="100000"/>
              </a:lnSpc>
            </a:pPr>
            <a:endParaRPr lang="en-US" sz="3700" b="1" u="sng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088F94-929B-4523-BC75-A1A3F87A10D0}"/>
              </a:ext>
            </a:extLst>
          </p:cNvPr>
          <p:cNvSpPr txBox="1">
            <a:spLocks/>
          </p:cNvSpPr>
          <p:nvPr/>
        </p:nvSpPr>
        <p:spPr>
          <a:xfrm>
            <a:off x="369596" y="13926907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/>
              <a:t>Existing Conditions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7C8B26F-59B8-4406-B298-00526675E781}"/>
              </a:ext>
            </a:extLst>
          </p:cNvPr>
          <p:cNvSpPr txBox="1">
            <a:spLocks/>
          </p:cNvSpPr>
          <p:nvPr/>
        </p:nvSpPr>
        <p:spPr>
          <a:xfrm>
            <a:off x="369597" y="23688043"/>
            <a:ext cx="10914743" cy="84328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/>
          </a:p>
          <a:p>
            <a:pPr algn="just">
              <a:spcBef>
                <a:spcPts val="0"/>
              </a:spcBef>
            </a:pPr>
            <a:r>
              <a:rPr lang="en-US" sz="2800" b="1" u="sng" dirty="0"/>
              <a:t>Goal:</a:t>
            </a:r>
            <a:r>
              <a:rPr lang="en-US" sz="2800" dirty="0"/>
              <a:t> expand site usage &amp; load rating capacity through extension of existing heavy lift area (600psf LL, HL-93 truck load), upgrade of pedestrian area (100-250 </a:t>
            </a:r>
            <a:r>
              <a:rPr lang="en-US" sz="2800" dirty="0" err="1"/>
              <a:t>psf</a:t>
            </a:r>
            <a:r>
              <a:rPr lang="en-US" sz="2800" dirty="0"/>
              <a:t> LL), rehabilitation of sub &amp; superstructure to meet load demands, and fendering system design </a:t>
            </a:r>
          </a:p>
          <a:p>
            <a:pPr algn="just">
              <a:spcBef>
                <a:spcPts val="0"/>
              </a:spcBef>
            </a:pPr>
            <a:endParaRPr lang="en-US" sz="290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Load Rate Analysis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Pier walls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Reinforced concrete caissons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Concrete encased girders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Existing reinforced concrete deck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Cast-in-place heavy lift slab</a:t>
            </a:r>
            <a:endParaRPr lang="en-US" sz="290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Sea Level Rise Analysis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Deck replacement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Precast solution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Precast supplemented with cast-in-place solution</a:t>
            </a:r>
          </a:p>
          <a:p>
            <a:pPr marL="2377440" lvl="1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Cast-in-place solution</a:t>
            </a:r>
            <a:endParaRPr lang="en-US" sz="1220" dirty="0"/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Fendering System Design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/>
              <a:t>Cost estimation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20" dirty="0"/>
          </a:p>
          <a:p>
            <a:pPr algn="just">
              <a:spcBef>
                <a:spcPts val="0"/>
              </a:spcBef>
            </a:pPr>
            <a:endParaRPr lang="en-US" sz="2900" dirty="0"/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9FEB5E-FE60-4D8F-A747-FA92C76C4C41}"/>
              </a:ext>
            </a:extLst>
          </p:cNvPr>
          <p:cNvSpPr txBox="1">
            <a:spLocks/>
          </p:cNvSpPr>
          <p:nvPr/>
        </p:nvSpPr>
        <p:spPr>
          <a:xfrm>
            <a:off x="12314092" y="4937912"/>
            <a:ext cx="19641782" cy="70088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Load Rating Analysis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5F2A244-DF03-4606-9F43-566DFBA3DE5D}"/>
              </a:ext>
            </a:extLst>
          </p:cNvPr>
          <p:cNvSpPr txBox="1">
            <a:spLocks/>
          </p:cNvSpPr>
          <p:nvPr/>
        </p:nvSpPr>
        <p:spPr>
          <a:xfrm>
            <a:off x="32572096" y="11492365"/>
            <a:ext cx="10868249" cy="109743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8A950A-D3A3-4A1D-A851-190291B584CD}"/>
              </a:ext>
            </a:extLst>
          </p:cNvPr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Project Background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44407E2-2832-4B2D-83FA-8D201DD539A0}"/>
              </a:ext>
            </a:extLst>
          </p:cNvPr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Demolition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A30136-F2B3-4A1D-95A7-868311003CDC}"/>
              </a:ext>
            </a:extLst>
          </p:cNvPr>
          <p:cNvSpPr txBox="1">
            <a:spLocks/>
          </p:cNvSpPr>
          <p:nvPr/>
        </p:nvSpPr>
        <p:spPr>
          <a:xfrm>
            <a:off x="12300593" y="6000072"/>
            <a:ext cx="19641782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6222CDA-934D-482D-AFB3-AB3B815A7D3B}"/>
              </a:ext>
            </a:extLst>
          </p:cNvPr>
          <p:cNvSpPr txBox="1">
            <a:spLocks/>
          </p:cNvSpPr>
          <p:nvPr/>
        </p:nvSpPr>
        <p:spPr>
          <a:xfrm>
            <a:off x="32591448" y="10093372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Cost Analysis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9D916E1-E7E8-42CF-90AE-FCB63FB9F396}"/>
              </a:ext>
            </a:extLst>
          </p:cNvPr>
          <p:cNvSpPr txBox="1">
            <a:spLocks/>
          </p:cNvSpPr>
          <p:nvPr/>
        </p:nvSpPr>
        <p:spPr>
          <a:xfrm>
            <a:off x="32492931" y="29684741"/>
            <a:ext cx="10914743" cy="633625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/>
              <a:t>Acknowledgements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8759DAB-CD34-452E-8A33-92D1AE60082D}"/>
              </a:ext>
            </a:extLst>
          </p:cNvPr>
          <p:cNvSpPr txBox="1">
            <a:spLocks/>
          </p:cNvSpPr>
          <p:nvPr/>
        </p:nvSpPr>
        <p:spPr>
          <a:xfrm>
            <a:off x="32572096" y="6046238"/>
            <a:ext cx="10914743" cy="36689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Char char="•"/>
            </a:pPr>
            <a:r>
              <a:rPr lang="en-US" sz="3200" dirty="0">
                <a:latin typeface="Gill Sans MT"/>
              </a:rPr>
              <a:t>The existing deck will be saw cut into sections and removed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5278E77-8A07-4623-98E6-92D89BDEEDEE}"/>
              </a:ext>
            </a:extLst>
          </p:cNvPr>
          <p:cNvSpPr txBox="1">
            <a:spLocks/>
          </p:cNvSpPr>
          <p:nvPr/>
        </p:nvSpPr>
        <p:spPr>
          <a:xfrm>
            <a:off x="12333504" y="13681989"/>
            <a:ext cx="19641782" cy="86832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 Precast Solution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0A07032-15CD-4D55-AFBF-4DBAE676C98E}"/>
              </a:ext>
            </a:extLst>
          </p:cNvPr>
          <p:cNvSpPr txBox="1">
            <a:spLocks/>
          </p:cNvSpPr>
          <p:nvPr/>
        </p:nvSpPr>
        <p:spPr>
          <a:xfrm>
            <a:off x="12314092" y="25843832"/>
            <a:ext cx="19641782" cy="62893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85F9412-391E-47D4-B769-1760561FE337}"/>
              </a:ext>
            </a:extLst>
          </p:cNvPr>
          <p:cNvSpPr txBox="1">
            <a:spLocks/>
          </p:cNvSpPr>
          <p:nvPr/>
        </p:nvSpPr>
        <p:spPr>
          <a:xfrm>
            <a:off x="12333504" y="24562933"/>
            <a:ext cx="19641782" cy="700889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Cast in Place Solution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24DFC72A-BC62-4A6A-AD4E-1558C25E7717}"/>
              </a:ext>
            </a:extLst>
          </p:cNvPr>
          <p:cNvSpPr txBox="1">
            <a:spLocks/>
          </p:cNvSpPr>
          <p:nvPr/>
        </p:nvSpPr>
        <p:spPr>
          <a:xfrm>
            <a:off x="12333504" y="15157647"/>
            <a:ext cx="19641782" cy="882527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B51D88F2-CDBF-4DFE-A980-6EE75DD6FFA9}"/>
              </a:ext>
            </a:extLst>
          </p:cNvPr>
          <p:cNvSpPr txBox="1">
            <a:spLocks/>
          </p:cNvSpPr>
          <p:nvPr/>
        </p:nvSpPr>
        <p:spPr>
          <a:xfrm>
            <a:off x="369597" y="22457303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/>
              <a:t> </a:t>
            </a:r>
            <a:r>
              <a:rPr lang="en-US" sz="5800" dirty="0"/>
              <a:t>Scope of Work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03B3429-6492-4D2A-82C1-F52EDD20C9A3}"/>
              </a:ext>
            </a:extLst>
          </p:cNvPr>
          <p:cNvSpPr txBox="1">
            <a:spLocks/>
          </p:cNvSpPr>
          <p:nvPr/>
        </p:nvSpPr>
        <p:spPr>
          <a:xfrm>
            <a:off x="369597" y="15157647"/>
            <a:ext cx="10914743" cy="70445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 dirty="0"/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089869F7-42C5-4E19-BC2B-A005BA5EFAEC}"/>
              </a:ext>
            </a:extLst>
          </p:cNvPr>
          <p:cNvSpPr txBox="1">
            <a:spLocks/>
          </p:cNvSpPr>
          <p:nvPr/>
        </p:nvSpPr>
        <p:spPr>
          <a:xfrm>
            <a:off x="32492931" y="30730371"/>
            <a:ext cx="10914743" cy="13905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200" dirty="0"/>
              <a:t>Faculty advisor: Dr. Jo Sias</a:t>
            </a:r>
          </a:p>
          <a:p>
            <a:pPr algn="l">
              <a:spcBef>
                <a:spcPts val="0"/>
              </a:spcBef>
            </a:pPr>
            <a:r>
              <a:rPr lang="en-US" sz="3200" dirty="0"/>
              <a:t>Industry Sponsors: Zack Jenkins</a:t>
            </a:r>
          </a:p>
        </p:txBody>
      </p:sp>
      <p:pic>
        <p:nvPicPr>
          <p:cNvPr id="38" name="Picture 3" descr="Map&#10;&#10;Description automatically generated">
            <a:extLst>
              <a:ext uri="{FF2B5EF4-FFF2-40B4-BE49-F238E27FC236}">
                <a16:creationId xmlns:a16="http://schemas.microsoft.com/office/drawing/2014/main" id="{E3129C0C-B7BA-442E-9CC9-C8A7DCE4C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77" y="6957865"/>
            <a:ext cx="4317782" cy="3749236"/>
          </a:xfrm>
          <a:prstGeom prst="rect">
            <a:avLst/>
          </a:prstGeom>
        </p:spPr>
      </p:pic>
      <p:pic>
        <p:nvPicPr>
          <p:cNvPr id="39" name="Picture 5" descr="A picture containing road, outdoor, building, truck&#10;&#10;Description automatically generated">
            <a:extLst>
              <a:ext uri="{FF2B5EF4-FFF2-40B4-BE49-F238E27FC236}">
                <a16:creationId xmlns:a16="http://schemas.microsoft.com/office/drawing/2014/main" id="{3884C6A5-3B25-4D8F-B0F5-E2B7EF963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491" y="7355321"/>
            <a:ext cx="5645523" cy="295432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CE8DF3-FE54-42D4-8AEE-4BE11796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56" y="15563506"/>
            <a:ext cx="4562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BAD25B-2820-4936-8701-6ABA0619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9" y="15464921"/>
            <a:ext cx="45624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0785AA-830B-4E26-A001-AFAABFF6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78" y="18282570"/>
            <a:ext cx="475297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BAD297-5154-4DF0-AB9D-CACD2680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073" y="17407956"/>
            <a:ext cx="8484308" cy="61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4F6913A-5251-48F0-B35E-FD11649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9786" y="17672246"/>
            <a:ext cx="3807686" cy="26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1D13007-1EC1-4E89-A206-363A31FF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329" y="20625316"/>
            <a:ext cx="3780143" cy="27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07CAF4-A7DB-453A-88F5-A6E698E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14" y="18221354"/>
            <a:ext cx="5960214" cy="46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D61E743-FF94-46C0-9C90-2F4EDEA1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24" y="27834671"/>
            <a:ext cx="7159442" cy="4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ubtitle 2">
            <a:extLst>
              <a:ext uri="{FF2B5EF4-FFF2-40B4-BE49-F238E27FC236}">
                <a16:creationId xmlns:a16="http://schemas.microsoft.com/office/drawing/2014/main" id="{DBEE0CF3-1B0E-48C7-A3E6-89CF860D1F7D}"/>
              </a:ext>
            </a:extLst>
          </p:cNvPr>
          <p:cNvSpPr txBox="1">
            <a:spLocks/>
          </p:cNvSpPr>
          <p:nvPr/>
        </p:nvSpPr>
        <p:spPr>
          <a:xfrm>
            <a:off x="18167684" y="5996403"/>
            <a:ext cx="7194884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A18193-DD44-45F5-9043-932D7601E977}"/>
              </a:ext>
            </a:extLst>
          </p:cNvPr>
          <p:cNvSpPr txBox="1"/>
          <p:nvPr/>
        </p:nvSpPr>
        <p:spPr>
          <a:xfrm>
            <a:off x="12564561" y="6046238"/>
            <a:ext cx="5481986" cy="152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Heavy-Lift Slab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ACI One-way slab analysis based on as-built drawings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F8C069-1AA6-4F6C-9F3B-7BF2FDD2C4A1}"/>
              </a:ext>
            </a:extLst>
          </p:cNvPr>
          <p:cNvSpPr txBox="1"/>
          <p:nvPr/>
        </p:nvSpPr>
        <p:spPr>
          <a:xfrm>
            <a:off x="18695619" y="6029140"/>
            <a:ext cx="5867091" cy="1963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Concrete-Encased Girders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RAM Elements used to evaluate sections for applied service strength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722C95-2CFD-40A1-AB60-63FCAED17463}"/>
              </a:ext>
            </a:extLst>
          </p:cNvPr>
          <p:cNvSpPr txBox="1"/>
          <p:nvPr/>
        </p:nvSpPr>
        <p:spPr>
          <a:xfrm>
            <a:off x="25718926" y="6082340"/>
            <a:ext cx="5867091" cy="2111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Pier Walls &amp; Caissons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RAM Elements used to evaluate compressive strength of pier walls &amp; caissons</a:t>
            </a: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B0F75E80-99EA-4C28-88B8-5F29D682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178" y="7706717"/>
            <a:ext cx="4636004" cy="35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BEFE17-1EA4-42DA-8ADD-B7FE7EAC3E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01005" y="11492364"/>
            <a:ext cx="5266267" cy="14647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380F02FA-102A-4D3C-9101-45E998CE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294" y="8374476"/>
            <a:ext cx="6465328" cy="11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485078F2-B1FA-40E1-91AA-1C3D5C7F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973" y="9940665"/>
            <a:ext cx="2674073" cy="25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8C9E22E-5390-4B88-822C-7EE05645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148" y="9964890"/>
            <a:ext cx="2674073" cy="24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20EE12D9-EABD-4B44-A00B-BE95DA65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036" y="8684653"/>
            <a:ext cx="3990871" cy="37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4F4F03CA-1E38-4797-8A65-74B7F3A28E3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37500" r="-68" b="-595"/>
          <a:stretch/>
        </p:blipFill>
        <p:spPr>
          <a:xfrm>
            <a:off x="32787815" y="7148364"/>
            <a:ext cx="10522010" cy="2277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6" descr="Table&#10;&#10;Description automatically generated">
            <a:extLst>
              <a:ext uri="{FF2B5EF4-FFF2-40B4-BE49-F238E27FC236}">
                <a16:creationId xmlns:a16="http://schemas.microsoft.com/office/drawing/2014/main" id="{DF110137-11C8-4305-8367-2C486C9486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688502" y="11874270"/>
            <a:ext cx="8681929" cy="3470109"/>
          </a:xfrm>
          <a:prstGeom prst="rect">
            <a:avLst/>
          </a:prstGeom>
        </p:spPr>
      </p:pic>
      <p:pic>
        <p:nvPicPr>
          <p:cNvPr id="27" name="Picture 27" descr="Table&#10;&#10;Description automatically generated">
            <a:extLst>
              <a:ext uri="{FF2B5EF4-FFF2-40B4-BE49-F238E27FC236}">
                <a16:creationId xmlns:a16="http://schemas.microsoft.com/office/drawing/2014/main" id="{C3D6BA66-6B1A-47FE-A07F-BB17DF7C87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666854" y="15633313"/>
            <a:ext cx="8678732" cy="38814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6F0E628-4FA5-49F7-BB8B-6033C30CCC87}"/>
              </a:ext>
            </a:extLst>
          </p:cNvPr>
          <p:cNvSpPr txBox="1"/>
          <p:nvPr/>
        </p:nvSpPr>
        <p:spPr>
          <a:xfrm>
            <a:off x="12531651" y="15590179"/>
            <a:ext cx="19596187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Design of 28.75’ channels rated to 600 </a:t>
            </a:r>
            <a:r>
              <a:rPr lang="en-US" sz="3200" dirty="0" err="1"/>
              <a:t>psf</a:t>
            </a:r>
            <a:r>
              <a:rPr lang="en-US" sz="3200" dirty="0"/>
              <a:t> LL and HL-93 AASHTO truck load specification to expand heavy lift area to caisson 2 to pier wall 10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Design of 28.75’ and 33’ channels rated to 250 </a:t>
            </a:r>
            <a:r>
              <a:rPr lang="en-US" sz="3200" dirty="0" err="1"/>
              <a:t>psf</a:t>
            </a:r>
            <a:r>
              <a:rPr lang="en-US" sz="3200" dirty="0"/>
              <a:t> LL to meet client specified non-heavy lift area load requirement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C63243-9A44-412C-8747-6229A255B5A6}"/>
              </a:ext>
            </a:extLst>
          </p:cNvPr>
          <p:cNvSpPr txBox="1"/>
          <p:nvPr/>
        </p:nvSpPr>
        <p:spPr>
          <a:xfrm>
            <a:off x="12531651" y="26067480"/>
            <a:ext cx="1941072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Extend existing heavy-lift slab reinforcement detailing and top of concrete elevation to extents of wharf to meet 600 </a:t>
            </a:r>
            <a:r>
              <a:rPr lang="en-US" sz="3200" dirty="0" err="1"/>
              <a:t>psf</a:t>
            </a:r>
            <a:r>
              <a:rPr lang="en-US" sz="3200" dirty="0"/>
              <a:t> LL from caisson 2 to pier wall 10 and to exceed 250 </a:t>
            </a:r>
            <a:r>
              <a:rPr lang="en-US" sz="3200" dirty="0" err="1"/>
              <a:t>psf</a:t>
            </a:r>
            <a:r>
              <a:rPr lang="en-US" sz="3200" dirty="0"/>
              <a:t> LL capacity in surrounding wharf</a:t>
            </a:r>
          </a:p>
        </p:txBody>
      </p:sp>
      <p:pic>
        <p:nvPicPr>
          <p:cNvPr id="49" name="Picture 17" descr="Diagram&#10;&#10;Description automatically generated">
            <a:extLst>
              <a:ext uri="{FF2B5EF4-FFF2-40B4-BE49-F238E27FC236}">
                <a16:creationId xmlns:a16="http://schemas.microsoft.com/office/drawing/2014/main" id="{6C28CDD0-96B7-487C-B9A7-74FE37E732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24962" y="28080889"/>
            <a:ext cx="11078815" cy="2964356"/>
          </a:xfrm>
          <a:prstGeom prst="rect">
            <a:avLst/>
          </a:prstGeom>
        </p:spPr>
      </p:pic>
      <p:pic>
        <p:nvPicPr>
          <p:cNvPr id="51" name="Picture 5" descr="Table&#10;&#10;Description automatically generated">
            <a:extLst>
              <a:ext uri="{FF2B5EF4-FFF2-40B4-BE49-F238E27FC236}">
                <a16:creationId xmlns:a16="http://schemas.microsoft.com/office/drawing/2014/main" id="{7B881631-81A9-4958-8B8A-D40EF520986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225549" y="19803665"/>
            <a:ext cx="7646539" cy="2375913"/>
          </a:xfrm>
          <a:prstGeom prst="rect">
            <a:avLst/>
          </a:prstGeom>
        </p:spPr>
      </p:pic>
      <p:sp>
        <p:nvSpPr>
          <p:cNvPr id="53" name="Subtitle 2">
            <a:extLst>
              <a:ext uri="{FF2B5EF4-FFF2-40B4-BE49-F238E27FC236}">
                <a16:creationId xmlns:a16="http://schemas.microsoft.com/office/drawing/2014/main" id="{EE74B3BC-27B2-442B-BEB3-430B88767777}"/>
              </a:ext>
            </a:extLst>
          </p:cNvPr>
          <p:cNvSpPr txBox="1">
            <a:spLocks/>
          </p:cNvSpPr>
          <p:nvPr/>
        </p:nvSpPr>
        <p:spPr>
          <a:xfrm>
            <a:off x="32591446" y="23029577"/>
            <a:ext cx="10914743" cy="913158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/>
              <a:t>Conclusion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BD076155-AEEA-402F-9638-BD853BB84622}"/>
              </a:ext>
            </a:extLst>
          </p:cNvPr>
          <p:cNvSpPr txBox="1">
            <a:spLocks/>
          </p:cNvSpPr>
          <p:nvPr/>
        </p:nvSpPr>
        <p:spPr>
          <a:xfrm>
            <a:off x="32595341" y="24362754"/>
            <a:ext cx="10868249" cy="46980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From the load rate analysis, the existing heavy lift slab, pier walls, and caissons were determined to have sufficient capacity for the design loads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Options for replacement of the insufficient deck and concrete encased girders includes a full precast solution, a precast combine with cast in place solution, and a full cast in place solution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Based on preliminary cost estimates, the cast-in-place solution is most economical compared to the demolition-precast solution</a:t>
            </a:r>
          </a:p>
        </p:txBody>
      </p:sp>
    </p:spTree>
    <p:extLst>
      <p:ext uri="{BB962C8B-B14F-4D97-AF65-F5344CB8AC3E}">
        <p14:creationId xmlns:p14="http://schemas.microsoft.com/office/powerpoint/2010/main" val="11797419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1384</TotalTime>
  <Words>403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Gill Sans MT</vt:lpstr>
      <vt:lpstr>Parcel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Hellgate Wharf rehabilitation</dc:title>
  <dc:creator>Hannah Miller</dc:creator>
  <cp:lastModifiedBy>Hannah Miller</cp:lastModifiedBy>
  <cp:revision>1303</cp:revision>
  <dcterms:created xsi:type="dcterms:W3CDTF">2020-12-06T22:55:05Z</dcterms:created>
  <dcterms:modified xsi:type="dcterms:W3CDTF">2021-04-26T11:42:09Z</dcterms:modified>
</cp:coreProperties>
</file>