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4023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80"/>
    <p:restoredTop sz="94648"/>
  </p:normalViewPr>
  <p:slideViewPr>
    <p:cSldViewPr snapToGrid="0" snapToObjects="1">
      <p:cViewPr>
        <p:scale>
          <a:sx n="16" d="100"/>
          <a:sy n="16" d="100"/>
        </p:scale>
        <p:origin x="280"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400800" y="6584529"/>
            <a:ext cx="38404800" cy="14007256"/>
          </a:xfrm>
          <a:prstGeom prst="rect">
            <a:avLst/>
          </a:prstGeom>
        </p:spPr>
        <p:txBody>
          <a:bodyPr anchor="b"/>
          <a:lstStyle>
            <a:lvl1pPr algn="ctr">
              <a:defRPr sz="25200"/>
            </a:lvl1pPr>
          </a:lstStyle>
          <a:p>
            <a:r>
              <a:t>Title Text</a:t>
            </a:r>
          </a:p>
        </p:txBody>
      </p:sp>
      <p:sp>
        <p:nvSpPr>
          <p:cNvPr id="12" name="Body Level One…"/>
          <p:cNvSpPr txBox="1">
            <a:spLocks noGrp="1"/>
          </p:cNvSpPr>
          <p:nvPr>
            <p:ph type="body" sz="quarter" idx="1"/>
          </p:nvPr>
        </p:nvSpPr>
        <p:spPr>
          <a:xfrm>
            <a:off x="6400800" y="21131956"/>
            <a:ext cx="38404800" cy="9713806"/>
          </a:xfrm>
          <a:prstGeom prst="rect">
            <a:avLst/>
          </a:prstGeom>
        </p:spPr>
        <p:txBody>
          <a:bodyPr/>
          <a:lstStyle>
            <a:lvl1pPr marL="0" indent="0" algn="ctr">
              <a:buSzTx/>
              <a:buFontTx/>
              <a:buNone/>
              <a:defRPr sz="10000"/>
            </a:lvl1pPr>
            <a:lvl2pPr marL="0" indent="0" algn="ctr">
              <a:buSzTx/>
              <a:buFontTx/>
              <a:buNone/>
              <a:defRPr sz="10000"/>
            </a:lvl2pPr>
            <a:lvl3pPr marL="0" indent="0" algn="ctr">
              <a:buSzTx/>
              <a:buFontTx/>
              <a:buNone/>
              <a:defRPr sz="10000"/>
            </a:lvl3pPr>
            <a:lvl4pPr marL="0" indent="0" algn="ctr">
              <a:buSzTx/>
              <a:buFontTx/>
              <a:buNone/>
              <a:defRPr sz="10000"/>
            </a:lvl4pPr>
            <a:lvl5pPr marL="0" indent="0" algn="ctr">
              <a:buSzTx/>
              <a:buFontTx/>
              <a:buNone/>
              <a:defRPr sz="10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493770" y="10030466"/>
            <a:ext cx="44165522" cy="16736058"/>
          </a:xfrm>
          <a:prstGeom prst="rect">
            <a:avLst/>
          </a:prstGeom>
        </p:spPr>
        <p:txBody>
          <a:bodyPr anchor="b"/>
          <a:lstStyle>
            <a:lvl1pPr>
              <a:defRPr sz="25200"/>
            </a:lvl1pPr>
          </a:lstStyle>
          <a:p>
            <a:r>
              <a:t>Title Text</a:t>
            </a:r>
          </a:p>
        </p:txBody>
      </p:sp>
      <p:sp>
        <p:nvSpPr>
          <p:cNvPr id="30" name="Body Level One…"/>
          <p:cNvSpPr txBox="1">
            <a:spLocks noGrp="1"/>
          </p:cNvSpPr>
          <p:nvPr>
            <p:ph type="body" sz="quarter" idx="1"/>
          </p:nvPr>
        </p:nvSpPr>
        <p:spPr>
          <a:xfrm>
            <a:off x="3493770" y="26924852"/>
            <a:ext cx="44165522" cy="8801099"/>
          </a:xfrm>
          <a:prstGeom prst="rect">
            <a:avLst/>
          </a:prstGeom>
        </p:spPr>
        <p:txBody>
          <a:bodyPr/>
          <a:lstStyle>
            <a:lvl1pPr marL="0" indent="0">
              <a:buSzTx/>
              <a:buFontTx/>
              <a:buNone/>
              <a:defRPr sz="10000">
                <a:solidFill>
                  <a:srgbClr val="888888"/>
                </a:solidFill>
              </a:defRPr>
            </a:lvl1pPr>
            <a:lvl2pPr marL="0" indent="0">
              <a:buSzTx/>
              <a:buFontTx/>
              <a:buNone/>
              <a:defRPr sz="10000">
                <a:solidFill>
                  <a:srgbClr val="888888"/>
                </a:solidFill>
              </a:defRPr>
            </a:lvl2pPr>
            <a:lvl3pPr marL="0" indent="0">
              <a:buSzTx/>
              <a:buFontTx/>
              <a:buNone/>
              <a:defRPr sz="10000">
                <a:solidFill>
                  <a:srgbClr val="888888"/>
                </a:solidFill>
              </a:defRPr>
            </a:lvl3pPr>
            <a:lvl4pPr marL="0" indent="0">
              <a:buSzTx/>
              <a:buFontTx/>
              <a:buNone/>
              <a:defRPr sz="10000">
                <a:solidFill>
                  <a:srgbClr val="888888"/>
                </a:solidFill>
              </a:defRPr>
            </a:lvl4pPr>
            <a:lvl5pPr marL="0" indent="0">
              <a:buSzTx/>
              <a:buFontTx/>
              <a:buNone/>
              <a:defRPr sz="10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520440" y="10710333"/>
            <a:ext cx="21762720" cy="255278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527109" y="2142070"/>
            <a:ext cx="44165525" cy="7776637"/>
          </a:xfrm>
          <a:prstGeom prst="rect">
            <a:avLst/>
          </a:prstGeom>
        </p:spPr>
        <p:txBody>
          <a:bodyPr/>
          <a:lstStyle/>
          <a:p>
            <a:r>
              <a:t>Title Text</a:t>
            </a:r>
          </a:p>
        </p:txBody>
      </p:sp>
      <p:sp>
        <p:nvSpPr>
          <p:cNvPr id="48" name="Body Level One…"/>
          <p:cNvSpPr txBox="1">
            <a:spLocks noGrp="1"/>
          </p:cNvSpPr>
          <p:nvPr>
            <p:ph type="body" sz="quarter" idx="1"/>
          </p:nvPr>
        </p:nvSpPr>
        <p:spPr>
          <a:xfrm>
            <a:off x="3527111" y="9862822"/>
            <a:ext cx="21662708" cy="4833619"/>
          </a:xfrm>
          <a:prstGeom prst="rect">
            <a:avLst/>
          </a:prstGeom>
        </p:spPr>
        <p:txBody>
          <a:bodyPr anchor="b"/>
          <a:lstStyle>
            <a:lvl1pPr marL="0" indent="0">
              <a:buSzTx/>
              <a:buFontTx/>
              <a:buNone/>
              <a:defRPr sz="10000" b="1"/>
            </a:lvl1pPr>
            <a:lvl2pPr marL="0" indent="0">
              <a:buSzTx/>
              <a:buFontTx/>
              <a:buNone/>
              <a:defRPr sz="10000" b="1"/>
            </a:lvl2pPr>
            <a:lvl3pPr marL="0" indent="0">
              <a:buSzTx/>
              <a:buFontTx/>
              <a:buNone/>
              <a:defRPr sz="10000" b="1"/>
            </a:lvl3pPr>
            <a:lvl4pPr marL="0" indent="0">
              <a:buSzTx/>
              <a:buFontTx/>
              <a:buNone/>
              <a:defRPr sz="10000" b="1"/>
            </a:lvl4pPr>
            <a:lvl5pPr marL="0" indent="0">
              <a:buSzTx/>
              <a:buFontTx/>
              <a:buNone/>
              <a:defRPr sz="10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25923239" y="9862821"/>
            <a:ext cx="21769391" cy="4833620"/>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527111" y="2682238"/>
            <a:ext cx="16515397" cy="9387843"/>
          </a:xfrm>
          <a:prstGeom prst="rect">
            <a:avLst/>
          </a:prstGeom>
        </p:spPr>
        <p:txBody>
          <a:bodyPr anchor="b"/>
          <a:lstStyle>
            <a:lvl1pPr>
              <a:defRPr sz="13400"/>
            </a:lvl1pPr>
          </a:lstStyle>
          <a:p>
            <a:r>
              <a:t>Title Text</a:t>
            </a:r>
          </a:p>
        </p:txBody>
      </p:sp>
      <p:sp>
        <p:nvSpPr>
          <p:cNvPr id="73" name="Body Level One…"/>
          <p:cNvSpPr txBox="1">
            <a:spLocks noGrp="1"/>
          </p:cNvSpPr>
          <p:nvPr>
            <p:ph type="body" sz="half" idx="1"/>
          </p:nvPr>
        </p:nvSpPr>
        <p:spPr>
          <a:xfrm>
            <a:off x="21769390" y="5792896"/>
            <a:ext cx="25923240" cy="28591933"/>
          </a:xfrm>
          <a:prstGeom prst="rect">
            <a:avLst/>
          </a:prstGeom>
        </p:spPr>
        <p:txBody>
          <a:bodyPr/>
          <a:lstStyle>
            <a:lvl1pPr marL="960120" indent="-960120">
              <a:defRPr sz="13400"/>
            </a:lvl1pPr>
            <a:lvl2pPr marL="3019863" indent="-1099623">
              <a:defRPr sz="13400"/>
            </a:lvl2pPr>
            <a:lvl3pPr marL="5127040" indent="-1286561">
              <a:defRPr sz="13400"/>
            </a:lvl3pPr>
            <a:lvl4pPr marL="7292340" indent="-1531620">
              <a:defRPr sz="13400"/>
            </a:lvl4pPr>
            <a:lvl5pPr marL="9212580" indent="-1531618">
              <a:defRPr sz="13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3527111" y="12070081"/>
            <a:ext cx="16515397" cy="22361317"/>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3527111" y="2682238"/>
            <a:ext cx="16515397" cy="9387843"/>
          </a:xfrm>
          <a:prstGeom prst="rect">
            <a:avLst/>
          </a:prstGeom>
        </p:spPr>
        <p:txBody>
          <a:bodyPr anchor="b"/>
          <a:lstStyle>
            <a:lvl1pPr>
              <a:defRPr sz="13400"/>
            </a:lvl1pPr>
          </a:lstStyle>
          <a:p>
            <a:r>
              <a:t>Title Text</a:t>
            </a:r>
          </a:p>
        </p:txBody>
      </p:sp>
      <p:sp>
        <p:nvSpPr>
          <p:cNvPr id="83" name="Picture Placeholder 2"/>
          <p:cNvSpPr>
            <a:spLocks noGrp="1"/>
          </p:cNvSpPr>
          <p:nvPr>
            <p:ph type="pic" sz="half" idx="13"/>
          </p:nvPr>
        </p:nvSpPr>
        <p:spPr>
          <a:xfrm>
            <a:off x="21769390" y="5792896"/>
            <a:ext cx="25923240" cy="28591933"/>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3527111" y="12070080"/>
            <a:ext cx="16515397" cy="22361318"/>
          </a:xfrm>
          <a:prstGeom prst="rect">
            <a:avLst/>
          </a:prstGeom>
        </p:spPr>
        <p:txBody>
          <a:bodyPr/>
          <a:lstStyle>
            <a:lvl1pPr marL="0" indent="0">
              <a:buSzTx/>
              <a:buFontTx/>
              <a:buNone/>
              <a:defRPr sz="6700"/>
            </a:lvl1pPr>
            <a:lvl2pPr marL="0" indent="0">
              <a:buSzTx/>
              <a:buFontTx/>
              <a:buNone/>
              <a:defRPr sz="6700"/>
            </a:lvl2pPr>
            <a:lvl3pPr marL="0" indent="0">
              <a:buSzTx/>
              <a:buFontTx/>
              <a:buNone/>
              <a:defRPr sz="6700"/>
            </a:lvl3pPr>
            <a:lvl4pPr marL="0" indent="0">
              <a:buSzTx/>
              <a:buFontTx/>
              <a:buNone/>
              <a:defRPr sz="6700"/>
            </a:lvl4pPr>
            <a:lvl5pPr marL="0" indent="0">
              <a:buSzTx/>
              <a:buFontTx/>
              <a:buNone/>
              <a:defRPr sz="67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20440" y="2142070"/>
            <a:ext cx="44165522" cy="7776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3520440" y="10710333"/>
            <a:ext cx="44165522" cy="25527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6938142" y="37992278"/>
            <a:ext cx="747821" cy="738692"/>
          </a:xfrm>
          <a:prstGeom prst="rect">
            <a:avLst/>
          </a:prstGeom>
          <a:ln w="12700">
            <a:miter lim="400000"/>
          </a:ln>
        </p:spPr>
        <p:txBody>
          <a:bodyPr wrap="none" lIns="45718" tIns="45718" rIns="45718" bIns="45718" anchor="ctr">
            <a:spAutoFit/>
          </a:bodyPr>
          <a:lstStyle>
            <a:lvl1pPr algn="r">
              <a:defRPr sz="50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1pPr>
      <a:lvl2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2pPr>
      <a:lvl3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3pPr>
      <a:lvl4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4pPr>
      <a:lvl5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5pPr>
      <a:lvl6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6pPr>
      <a:lvl7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7pPr>
      <a:lvl8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8pPr>
      <a:lvl9pPr marL="0" marR="0" indent="0" algn="l" defTabSz="3840479" rtl="0" latinLnBrk="0">
        <a:lnSpc>
          <a:spcPct val="90000"/>
        </a:lnSpc>
        <a:spcBef>
          <a:spcPts val="0"/>
        </a:spcBef>
        <a:spcAft>
          <a:spcPts val="0"/>
        </a:spcAft>
        <a:buClrTx/>
        <a:buSzTx/>
        <a:buFontTx/>
        <a:buNone/>
        <a:tabLst/>
        <a:defRPr sz="18400" b="0" i="0" u="none" strike="noStrike" cap="none" spc="0" baseline="0">
          <a:solidFill>
            <a:srgbClr val="000000"/>
          </a:solidFill>
          <a:uFillTx/>
          <a:latin typeface="Calibri Light"/>
          <a:ea typeface="Calibri Light"/>
          <a:cs typeface="Calibri Light"/>
          <a:sym typeface="Calibri Light"/>
        </a:defRPr>
      </a:lvl9pPr>
    </p:titleStyle>
    <p:bodyStyle>
      <a:lvl1pPr marL="960119" marR="0" indent="-960119"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1pPr>
      <a:lvl2pPr marL="3043579" marR="0" indent="-1123339"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2pPr>
      <a:lvl3pPr marL="5177790" marR="0" indent="-1337309"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3pPr>
      <a:lvl4pPr marL="7258507"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4pPr>
      <a:lvl5pPr marL="9178746"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5pPr>
      <a:lvl6pPr marL="11098986"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6pPr>
      <a:lvl7pPr marL="13019227"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7pPr>
      <a:lvl8pPr marL="14939466"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8pPr>
      <a:lvl9pPr marL="16859704" marR="0" indent="-1497786" algn="l" defTabSz="3840479" rtl="0" latinLnBrk="0">
        <a:lnSpc>
          <a:spcPct val="90000"/>
        </a:lnSpc>
        <a:spcBef>
          <a:spcPts val="4200"/>
        </a:spcBef>
        <a:spcAft>
          <a:spcPts val="0"/>
        </a:spcAft>
        <a:buClrTx/>
        <a:buSzPct val="100000"/>
        <a:buFont typeface="Arial"/>
        <a:buChar char="•"/>
        <a:tabLst/>
        <a:defRPr sz="117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5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Google Shape;88;p2"/>
          <p:cNvSpPr/>
          <p:nvPr/>
        </p:nvSpPr>
        <p:spPr>
          <a:xfrm>
            <a:off x="0" y="0"/>
            <a:ext cx="51206400" cy="40233600"/>
          </a:xfrm>
          <a:prstGeom prst="rect">
            <a:avLst/>
          </a:prstGeom>
          <a:solidFill>
            <a:schemeClr val="accent2"/>
          </a:solidFill>
          <a:ln w="12700">
            <a:solidFill>
              <a:srgbClr val="31538F"/>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95" name="Google Shape;89;p2"/>
          <p:cNvSpPr/>
          <p:nvPr/>
        </p:nvSpPr>
        <p:spPr>
          <a:xfrm>
            <a:off x="145887" y="180974"/>
            <a:ext cx="50909222" cy="39871651"/>
          </a:xfrm>
          <a:prstGeom prst="rect">
            <a:avLst/>
          </a:prstGeom>
          <a:solidFill>
            <a:srgbClr val="FFFFFF"/>
          </a:solidFill>
          <a:ln w="12700">
            <a:solidFill>
              <a:srgbClr val="31538F"/>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96" name="Google Shape;90;p2"/>
          <p:cNvSpPr/>
          <p:nvPr/>
        </p:nvSpPr>
        <p:spPr>
          <a:xfrm>
            <a:off x="339546" y="405392"/>
            <a:ext cx="50520864" cy="6275022"/>
          </a:xfrm>
          <a:prstGeom prst="rect">
            <a:avLst/>
          </a:prstGeom>
          <a:solidFill>
            <a:srgbClr val="EE853E"/>
          </a:solidFill>
          <a:ln w="12700">
            <a:solidFill>
              <a:srgbClr val="31538F"/>
            </a:solidFill>
            <a:miter/>
          </a:ln>
        </p:spPr>
        <p:txBody>
          <a:bodyPr lIns="45718" tIns="45718" rIns="45718" bIns="45718" anchor="ctr"/>
          <a:lstStyle/>
          <a:p>
            <a:pPr algn="ctr">
              <a:defRPr>
                <a:latin typeface="Calibri"/>
                <a:ea typeface="Calibri"/>
                <a:cs typeface="Calibri"/>
                <a:sym typeface="Calibri"/>
              </a:defRPr>
            </a:pPr>
            <a:endParaRPr/>
          </a:p>
        </p:txBody>
      </p:sp>
      <p:grpSp>
        <p:nvGrpSpPr>
          <p:cNvPr id="99" name="Google Shape;91;p2"/>
          <p:cNvGrpSpPr/>
          <p:nvPr/>
        </p:nvGrpSpPr>
        <p:grpSpPr>
          <a:xfrm>
            <a:off x="339544" y="6861384"/>
            <a:ext cx="12794567" cy="1222902"/>
            <a:chOff x="0" y="-1"/>
            <a:chExt cx="12794566" cy="1222901"/>
          </a:xfrm>
        </p:grpSpPr>
        <p:sp>
          <p:nvSpPr>
            <p:cNvPr id="97" name="Rectangle"/>
            <p:cNvSpPr/>
            <p:nvPr/>
          </p:nvSpPr>
          <p:spPr>
            <a:xfrm>
              <a:off x="-1" y="-2"/>
              <a:ext cx="12794567"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98" name="Introduction"/>
            <p:cNvSpPr txBox="1"/>
            <p:nvPr/>
          </p:nvSpPr>
          <p:spPr>
            <a:xfrm>
              <a:off x="45724" y="32348"/>
              <a:ext cx="12703117" cy="11581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t>Introduction</a:t>
              </a:r>
            </a:p>
          </p:txBody>
        </p:sp>
      </p:grpSp>
      <p:grpSp>
        <p:nvGrpSpPr>
          <p:cNvPr id="102" name="Google Shape;92;p2"/>
          <p:cNvGrpSpPr/>
          <p:nvPr/>
        </p:nvGrpSpPr>
        <p:grpSpPr>
          <a:xfrm>
            <a:off x="13328287" y="6861384"/>
            <a:ext cx="37538569" cy="1222902"/>
            <a:chOff x="0" y="-1"/>
            <a:chExt cx="37538567" cy="1222901"/>
          </a:xfrm>
        </p:grpSpPr>
        <p:sp>
          <p:nvSpPr>
            <p:cNvPr id="100" name="Rectangle"/>
            <p:cNvSpPr/>
            <p:nvPr/>
          </p:nvSpPr>
          <p:spPr>
            <a:xfrm>
              <a:off x="0" y="-2"/>
              <a:ext cx="37538569"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01" name="Design"/>
            <p:cNvSpPr txBox="1"/>
            <p:nvPr/>
          </p:nvSpPr>
          <p:spPr>
            <a:xfrm>
              <a:off x="45724" y="32348"/>
              <a:ext cx="37447123" cy="11581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t>Design</a:t>
              </a:r>
            </a:p>
          </p:txBody>
        </p:sp>
      </p:grpSp>
      <p:sp>
        <p:nvSpPr>
          <p:cNvPr id="103" name="Google Shape;93;p2"/>
          <p:cNvSpPr txBox="1"/>
          <p:nvPr/>
        </p:nvSpPr>
        <p:spPr>
          <a:xfrm>
            <a:off x="841697" y="656286"/>
            <a:ext cx="49516563" cy="2936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9600" b="1">
                <a:solidFill>
                  <a:srgbClr val="FFFFFF"/>
                </a:solidFill>
                <a:latin typeface="Cambria"/>
                <a:ea typeface="Cambria"/>
                <a:cs typeface="Cambria"/>
                <a:sym typeface="Cambria"/>
              </a:defRPr>
            </a:pPr>
            <a:r>
              <a:t>Wireless Data Processing System for Localized </a:t>
            </a:r>
          </a:p>
          <a:p>
            <a:pPr algn="ctr">
              <a:defRPr sz="9600" b="1">
                <a:solidFill>
                  <a:srgbClr val="FFFFFF"/>
                </a:solidFill>
                <a:latin typeface="Cambria"/>
                <a:ea typeface="Cambria"/>
                <a:cs typeface="Cambria"/>
                <a:sym typeface="Cambria"/>
              </a:defRPr>
            </a:pPr>
            <a:r>
              <a:t>IoT-Enabled Device Networks</a:t>
            </a:r>
          </a:p>
        </p:txBody>
      </p:sp>
      <p:sp>
        <p:nvSpPr>
          <p:cNvPr id="104" name="Google Shape;94;p2"/>
          <p:cNvSpPr txBox="1"/>
          <p:nvPr/>
        </p:nvSpPr>
        <p:spPr>
          <a:xfrm>
            <a:off x="1211650" y="3602985"/>
            <a:ext cx="48646074" cy="980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6000">
                <a:solidFill>
                  <a:srgbClr val="FFFFFF"/>
                </a:solidFill>
                <a:latin typeface="Cambria"/>
                <a:ea typeface="Cambria"/>
                <a:cs typeface="Cambria"/>
                <a:sym typeface="Cambria"/>
              </a:defRPr>
            </a:pPr>
            <a:r>
              <a:t>Nathanael Frisch</a:t>
            </a:r>
            <a:r>
              <a:rPr baseline="30000"/>
              <a:t>1</a:t>
            </a:r>
            <a:r>
              <a:t>, Anushreeya Gurung</a:t>
            </a:r>
            <a:r>
              <a:rPr baseline="30000"/>
              <a:t>2</a:t>
            </a:r>
            <a:r>
              <a:t>, Daniel McCarthy</a:t>
            </a:r>
            <a:r>
              <a:rPr baseline="30000"/>
              <a:t>2</a:t>
            </a:r>
            <a:r>
              <a:t>, and Samuel Mercer</a:t>
            </a:r>
            <a:r>
              <a:rPr baseline="30000"/>
              <a:t>3</a:t>
            </a:r>
            <a:r>
              <a:t>; Advisor: Dr. Alix Contosta</a:t>
            </a:r>
            <a:r>
              <a:rPr baseline="30000"/>
              <a:t>4</a:t>
            </a:r>
          </a:p>
        </p:txBody>
      </p:sp>
      <p:sp>
        <p:nvSpPr>
          <p:cNvPr id="105" name="Google Shape;95;p2"/>
          <p:cNvSpPr txBox="1"/>
          <p:nvPr/>
        </p:nvSpPr>
        <p:spPr>
          <a:xfrm>
            <a:off x="2749156" y="4728290"/>
            <a:ext cx="20782792" cy="1412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4400" baseline="30000">
                <a:solidFill>
                  <a:srgbClr val="FFFFFF"/>
                </a:solidFill>
                <a:latin typeface="Cambria"/>
                <a:ea typeface="Cambria"/>
                <a:cs typeface="Cambria"/>
                <a:sym typeface="Cambria"/>
              </a:defRPr>
            </a:pPr>
            <a:r>
              <a:rPr dirty="0"/>
              <a:t>1 </a:t>
            </a:r>
            <a:r>
              <a:rPr i="1" baseline="0" dirty="0"/>
              <a:t>Department of Computer Engineering, University of New Hampshire, Durham, 03824</a:t>
            </a:r>
            <a:endParaRPr i="1" dirty="0"/>
          </a:p>
          <a:p>
            <a:pPr algn="ctr">
              <a:defRPr sz="4400" baseline="30000">
                <a:solidFill>
                  <a:srgbClr val="FFFFFF"/>
                </a:solidFill>
                <a:latin typeface="Cambria"/>
                <a:ea typeface="Cambria"/>
                <a:cs typeface="Cambria"/>
                <a:sym typeface="Cambria"/>
              </a:defRPr>
            </a:pPr>
            <a:r>
              <a:rPr dirty="0"/>
              <a:t>2</a:t>
            </a:r>
            <a:r>
              <a:rPr i="1" baseline="0" dirty="0"/>
              <a:t> Department of Computer Science, University of New Hampshire, Durham, 03824</a:t>
            </a:r>
          </a:p>
        </p:txBody>
      </p:sp>
      <p:pic>
        <p:nvPicPr>
          <p:cNvPr id="106" name="Google Shape;96;p2" descr="Google Shape;96;p2"/>
          <p:cNvPicPr>
            <a:picLocks noChangeAspect="1"/>
          </p:cNvPicPr>
          <p:nvPr/>
        </p:nvPicPr>
        <p:blipFill>
          <a:blip r:embed="rId2"/>
          <a:srcRect t="1" r="78444"/>
          <a:stretch>
            <a:fillRect/>
          </a:stretch>
        </p:blipFill>
        <p:spPr>
          <a:xfrm>
            <a:off x="709500" y="844471"/>
            <a:ext cx="2589205" cy="3138903"/>
          </a:xfrm>
          <a:prstGeom prst="rect">
            <a:avLst/>
          </a:prstGeom>
          <a:ln w="12700">
            <a:miter lim="400000"/>
          </a:ln>
        </p:spPr>
      </p:pic>
      <p:grpSp>
        <p:nvGrpSpPr>
          <p:cNvPr id="109" name="Google Shape;98;p2"/>
          <p:cNvGrpSpPr/>
          <p:nvPr/>
        </p:nvGrpSpPr>
        <p:grpSpPr>
          <a:xfrm>
            <a:off x="369212" y="15604131"/>
            <a:ext cx="12801011" cy="1222903"/>
            <a:chOff x="-1" y="-2"/>
            <a:chExt cx="12801010" cy="1222902"/>
          </a:xfrm>
        </p:grpSpPr>
        <p:sp>
          <p:nvSpPr>
            <p:cNvPr id="107" name="Rectangle"/>
            <p:cNvSpPr/>
            <p:nvPr/>
          </p:nvSpPr>
          <p:spPr>
            <a:xfrm>
              <a:off x="-1" y="-2"/>
              <a:ext cx="12801010"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108" name="Impact/Usefulness"/>
            <p:cNvSpPr txBox="1"/>
            <p:nvPr/>
          </p:nvSpPr>
          <p:spPr>
            <a:xfrm>
              <a:off x="45724" y="11305"/>
              <a:ext cx="12709560" cy="1200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dirty="0"/>
                <a:t>Potential </a:t>
              </a:r>
              <a:r>
                <a:rPr dirty="0"/>
                <a:t>Impact</a:t>
              </a:r>
            </a:p>
          </p:txBody>
        </p:sp>
      </p:grpSp>
      <p:grpSp>
        <p:nvGrpSpPr>
          <p:cNvPr id="115" name="Google Shape;103;p2"/>
          <p:cNvGrpSpPr/>
          <p:nvPr/>
        </p:nvGrpSpPr>
        <p:grpSpPr>
          <a:xfrm>
            <a:off x="345986" y="8321283"/>
            <a:ext cx="12788125" cy="7596661"/>
            <a:chOff x="-1" y="-2"/>
            <a:chExt cx="12788124" cy="6475862"/>
          </a:xfrm>
        </p:grpSpPr>
        <p:sp>
          <p:nvSpPr>
            <p:cNvPr id="113" name="Rectangle"/>
            <p:cNvSpPr/>
            <p:nvPr/>
          </p:nvSpPr>
          <p:spPr>
            <a:xfrm>
              <a:off x="-1" y="-2"/>
              <a:ext cx="12788124" cy="6027936"/>
            </a:xfrm>
            <a:prstGeom prst="rect">
              <a:avLst/>
            </a:prstGeom>
            <a:solidFill>
              <a:srgbClr val="F7CAAC"/>
            </a:solidFill>
            <a:ln w="12700" cap="flat">
              <a:solidFill>
                <a:srgbClr val="DDEAF6"/>
              </a:solidFill>
              <a:prstDash val="solid"/>
              <a:miter lim="800000"/>
            </a:ln>
            <a:effectLst/>
          </p:spPr>
          <p:txBody>
            <a:bodyPr wrap="square" lIns="45718" tIns="45718" rIns="45718" bIns="45718" numCol="1" anchor="t">
              <a:noAutofit/>
            </a:bodyPr>
            <a:lstStyle/>
            <a:p>
              <a:pPr>
                <a:defRPr sz="3600" i="1">
                  <a:latin typeface="Calibri"/>
                  <a:ea typeface="Calibri"/>
                  <a:cs typeface="Calibri"/>
                  <a:sym typeface="Calibri"/>
                </a:defRPr>
              </a:pPr>
              <a:endParaRPr/>
            </a:p>
          </p:txBody>
        </p:sp>
        <p:sp>
          <p:nvSpPr>
            <p:cNvPr id="114" name="Sensors monitor the air that we breathe, environmental pollution, traffic, human activity, and a plethora of other, vital, areas of our lives. Even here at UNH, students and faculty alike develop new sensors. The goal of this project is to make sensors e"/>
            <p:cNvSpPr txBox="1"/>
            <p:nvPr/>
          </p:nvSpPr>
          <p:spPr>
            <a:xfrm>
              <a:off x="222606" y="138669"/>
              <a:ext cx="12393189" cy="6337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lgn="just">
                <a:defRPr sz="3600">
                  <a:latin typeface="Calibri"/>
                  <a:ea typeface="Calibri"/>
                  <a:cs typeface="Calibri"/>
                  <a:sym typeface="Calibri"/>
                </a:defRPr>
              </a:pPr>
              <a:r>
                <a:rPr dirty="0">
                  <a:latin typeface="Cambria" panose="02040503050406030204" pitchFamily="18" charset="0"/>
                </a:rPr>
                <a:t>Sensors monitor the </a:t>
              </a:r>
              <a:r>
                <a:rPr lang="en-US" dirty="0">
                  <a:latin typeface="Cambria" panose="02040503050406030204" pitchFamily="18" charset="0"/>
                </a:rPr>
                <a:t>atmosphere</a:t>
              </a:r>
              <a:r>
                <a:rPr dirty="0">
                  <a:latin typeface="Cambria" panose="02040503050406030204" pitchFamily="18" charset="0"/>
                </a:rPr>
                <a:t>, environmental pollution, traffic, human activity, and a plethora of other vital areas of</a:t>
              </a:r>
              <a:r>
                <a:rPr lang="en-US" dirty="0">
                  <a:latin typeface="Cambria" panose="02040503050406030204" pitchFamily="18" charset="0"/>
                </a:rPr>
                <a:t> human life</a:t>
              </a:r>
              <a:r>
                <a:rPr dirty="0">
                  <a:latin typeface="Cambria" panose="02040503050406030204" pitchFamily="18" charset="0"/>
                </a:rPr>
                <a:t>. Even at UNH, students and faculty alike develop new sensors</a:t>
              </a:r>
              <a:r>
                <a:rPr lang="en-US" dirty="0">
                  <a:latin typeface="Cambria" panose="02040503050406030204" pitchFamily="18" charset="0"/>
                </a:rPr>
                <a:t> for a variety of purposes</a:t>
              </a:r>
              <a:r>
                <a:rPr dirty="0">
                  <a:latin typeface="Cambria" panose="02040503050406030204" pitchFamily="18" charset="0"/>
                </a:rPr>
                <a:t>. </a:t>
              </a:r>
              <a:r>
                <a:rPr lang="en-US" dirty="0">
                  <a:latin typeface="Cambria" panose="02040503050406030204" pitchFamily="18" charset="0"/>
                </a:rPr>
                <a:t>However, researchers must travel far distances and manually monitor their sensors to ensure their data is properly collected. This is inefficient, time-consuming, and more expensive. Years ago, solutions to these problems were, too, expensive and likely impractical. However, with the expansion and advancement of IoT over the past decade, affordable and sustainable wireless data processing systems are a clear solution to this difficult technical challenge.</a:t>
              </a:r>
              <a:endParaRPr dirty="0">
                <a:latin typeface="Cambria" panose="02040503050406030204" pitchFamily="18" charset="0"/>
              </a:endParaRPr>
            </a:p>
          </p:txBody>
        </p:sp>
      </p:grpSp>
      <p:sp>
        <p:nvSpPr>
          <p:cNvPr id="116" name="Google Shape;105;p2"/>
          <p:cNvSpPr/>
          <p:nvPr/>
        </p:nvSpPr>
        <p:spPr>
          <a:xfrm>
            <a:off x="13341172" y="8326859"/>
            <a:ext cx="18705552" cy="21156290"/>
          </a:xfrm>
          <a:prstGeom prst="rect">
            <a:avLst/>
          </a:prstGeom>
          <a:solidFill>
            <a:srgbClr val="FBE4D4"/>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18" name="Google Shape;111;p2"/>
          <p:cNvSpPr txBox="1"/>
          <p:nvPr/>
        </p:nvSpPr>
        <p:spPr>
          <a:xfrm>
            <a:off x="26403715" y="4691526"/>
            <a:ext cx="23324261" cy="1412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4400" baseline="30000">
                <a:solidFill>
                  <a:srgbClr val="FFFFFF"/>
                </a:solidFill>
                <a:latin typeface="Cambria"/>
                <a:ea typeface="Cambria"/>
                <a:cs typeface="Cambria"/>
                <a:sym typeface="Cambria"/>
              </a:defRPr>
            </a:pPr>
            <a:r>
              <a:t>3 </a:t>
            </a:r>
            <a:r>
              <a:rPr i="1" baseline="0"/>
              <a:t>Department of Chemical Engineering, University of New Hampshire, Durham, 03824</a:t>
            </a:r>
            <a:endParaRPr i="1"/>
          </a:p>
          <a:p>
            <a:pPr algn="ctr">
              <a:defRPr sz="4400" baseline="30000">
                <a:solidFill>
                  <a:srgbClr val="FFFFFF"/>
                </a:solidFill>
                <a:latin typeface="Cambria"/>
                <a:ea typeface="Cambria"/>
                <a:cs typeface="Cambria"/>
                <a:sym typeface="Cambria"/>
              </a:defRPr>
            </a:pPr>
            <a:r>
              <a:t>4 </a:t>
            </a:r>
            <a:r>
              <a:rPr i="1" baseline="0"/>
              <a:t>Institute for the Study of Earth, Ocean, and Space, University of New Hampshire, Durham, 03824</a:t>
            </a:r>
          </a:p>
        </p:txBody>
      </p:sp>
      <p:grpSp>
        <p:nvGrpSpPr>
          <p:cNvPr id="121" name="Google Shape;112;p2"/>
          <p:cNvGrpSpPr/>
          <p:nvPr/>
        </p:nvGrpSpPr>
        <p:grpSpPr>
          <a:xfrm>
            <a:off x="394796" y="25509868"/>
            <a:ext cx="12739315" cy="1276910"/>
            <a:chOff x="-2" y="533817"/>
            <a:chExt cx="12739314" cy="1276909"/>
          </a:xfrm>
        </p:grpSpPr>
        <p:sp>
          <p:nvSpPr>
            <p:cNvPr id="119" name="Rectangle"/>
            <p:cNvSpPr/>
            <p:nvPr/>
          </p:nvSpPr>
          <p:spPr>
            <a:xfrm>
              <a:off x="-2" y="587824"/>
              <a:ext cx="12739314"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120" name="Our System Already in Use"/>
            <p:cNvSpPr txBox="1"/>
            <p:nvPr/>
          </p:nvSpPr>
          <p:spPr>
            <a:xfrm>
              <a:off x="45723" y="533817"/>
              <a:ext cx="12647865" cy="1200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dirty="0"/>
                <a:t>Project Goals</a:t>
              </a:r>
              <a:endParaRPr dirty="0"/>
            </a:p>
          </p:txBody>
        </p:sp>
      </p:grpSp>
      <p:sp>
        <p:nvSpPr>
          <p:cNvPr id="122" name="Google Shape;113;p2"/>
          <p:cNvSpPr/>
          <p:nvPr/>
        </p:nvSpPr>
        <p:spPr>
          <a:xfrm>
            <a:off x="392699" y="26936540"/>
            <a:ext cx="12788124" cy="5316322"/>
          </a:xfrm>
          <a:prstGeom prst="rect">
            <a:avLst/>
          </a:prstGeom>
          <a:solidFill>
            <a:srgbClr val="F7CAAC"/>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dirty="0"/>
          </a:p>
        </p:txBody>
      </p:sp>
      <p:grpSp>
        <p:nvGrpSpPr>
          <p:cNvPr id="125" name="Google Shape;112;p2"/>
          <p:cNvGrpSpPr/>
          <p:nvPr/>
        </p:nvGrpSpPr>
        <p:grpSpPr>
          <a:xfrm>
            <a:off x="386255" y="32385908"/>
            <a:ext cx="12794568" cy="1222903"/>
            <a:chOff x="-1" y="-2"/>
            <a:chExt cx="12794567" cy="1222902"/>
          </a:xfrm>
        </p:grpSpPr>
        <p:sp>
          <p:nvSpPr>
            <p:cNvPr id="123" name="Rectangle"/>
            <p:cNvSpPr/>
            <p:nvPr/>
          </p:nvSpPr>
          <p:spPr>
            <a:xfrm>
              <a:off x="-1" y="-2"/>
              <a:ext cx="12794567"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124" name="Acknowledgements"/>
            <p:cNvSpPr txBox="1"/>
            <p:nvPr/>
          </p:nvSpPr>
          <p:spPr>
            <a:xfrm>
              <a:off x="45724" y="11305"/>
              <a:ext cx="12703117" cy="1200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dirty="0"/>
                <a:t>Implementation</a:t>
              </a:r>
              <a:endParaRPr dirty="0"/>
            </a:p>
          </p:txBody>
        </p:sp>
      </p:grpSp>
      <p:sp>
        <p:nvSpPr>
          <p:cNvPr id="126" name="Google Shape;113;p2"/>
          <p:cNvSpPr/>
          <p:nvPr/>
        </p:nvSpPr>
        <p:spPr>
          <a:xfrm>
            <a:off x="421206" y="33789785"/>
            <a:ext cx="12788124" cy="5914659"/>
          </a:xfrm>
          <a:prstGeom prst="rect">
            <a:avLst/>
          </a:prstGeom>
          <a:solidFill>
            <a:srgbClr val="F7CAAC"/>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grpSp>
        <p:nvGrpSpPr>
          <p:cNvPr id="129" name="Google Shape;103;p2"/>
          <p:cNvGrpSpPr/>
          <p:nvPr/>
        </p:nvGrpSpPr>
        <p:grpSpPr>
          <a:xfrm>
            <a:off x="369212" y="17028310"/>
            <a:ext cx="12788125" cy="8399145"/>
            <a:chOff x="-631604" y="1297737"/>
            <a:chExt cx="12788124" cy="8028303"/>
          </a:xfrm>
        </p:grpSpPr>
        <p:sp>
          <p:nvSpPr>
            <p:cNvPr id="127" name="Rectangle"/>
            <p:cNvSpPr/>
            <p:nvPr/>
          </p:nvSpPr>
          <p:spPr>
            <a:xfrm>
              <a:off x="-631604" y="1297737"/>
              <a:ext cx="12788124" cy="8028303"/>
            </a:xfrm>
            <a:prstGeom prst="rect">
              <a:avLst/>
            </a:prstGeom>
            <a:solidFill>
              <a:srgbClr val="F7CAAC"/>
            </a:solidFill>
            <a:ln w="12700" cap="flat">
              <a:solidFill>
                <a:srgbClr val="DDEAF6"/>
              </a:solidFill>
              <a:prstDash val="solid"/>
              <a:miter lim="800000"/>
            </a:ln>
            <a:effectLst/>
          </p:spPr>
          <p:txBody>
            <a:bodyPr wrap="square" lIns="45718" tIns="45718" rIns="45718" bIns="45718" numCol="1" anchor="t">
              <a:noAutofit/>
            </a:bodyPr>
            <a:lstStyle/>
            <a:p>
              <a:pPr>
                <a:defRPr sz="3600">
                  <a:latin typeface="Calibri"/>
                  <a:ea typeface="Calibri"/>
                  <a:cs typeface="Calibri"/>
                  <a:sym typeface="Calibri"/>
                </a:defRPr>
              </a:pPr>
              <a:endParaRPr/>
            </a:p>
          </p:txBody>
        </p:sp>
        <p:sp>
          <p:nvSpPr>
            <p:cNvPr id="128" name="This problem of accessing data stretches across a range of crises and fields, directly impacting researchers and indirectly impacting entrepreneurs and policy makers. The broad field of research and development has roots linked to issues with environment"/>
            <p:cNvSpPr txBox="1"/>
            <p:nvPr/>
          </p:nvSpPr>
          <p:spPr>
            <a:xfrm>
              <a:off x="-479385" y="1473448"/>
              <a:ext cx="12483684" cy="59131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lgn="just">
                <a:defRPr sz="3600">
                  <a:latin typeface="Calibri"/>
                  <a:ea typeface="Calibri"/>
                  <a:cs typeface="Calibri"/>
                  <a:sym typeface="Calibri"/>
                </a:defRPr>
              </a:pPr>
              <a:r>
                <a:rPr dirty="0">
                  <a:latin typeface="Cambria" panose="02040503050406030204" pitchFamily="18" charset="0"/>
                </a:rPr>
                <a:t>This problem of accessing data stretches across a range of crises and fields, directly impacting researchers and indirectly impacting entrepreneurs and policy makers. The broad field of research and development has roots linked to issues with environmental, economic, and social ramifications. Although we </a:t>
              </a:r>
              <a:r>
                <a:rPr lang="en-US" dirty="0">
                  <a:latin typeface="Cambria" panose="02040503050406030204" pitchFamily="18" charset="0"/>
                </a:rPr>
                <a:t>currently</a:t>
              </a:r>
              <a:r>
                <a:rPr dirty="0">
                  <a:latin typeface="Cambria" panose="02040503050406030204" pitchFamily="18" charset="0"/>
                </a:rPr>
                <a:t> have focused on problems related to research, the potential effect of our project may aid data collection in many fields of study. Many times, researchers who develop sensors do not specialize in computer science. Our project will save time, work and money on project development, and more importantly, expand research possibilities. </a:t>
              </a:r>
            </a:p>
          </p:txBody>
        </p:sp>
      </p:grpSp>
      <p:sp>
        <p:nvSpPr>
          <p:cNvPr id="130" name="TextBox 1"/>
          <p:cNvSpPr txBox="1"/>
          <p:nvPr/>
        </p:nvSpPr>
        <p:spPr>
          <a:xfrm>
            <a:off x="554418" y="23399516"/>
            <a:ext cx="12458242" cy="175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5400" b="1">
                <a:ln w="22225" cap="flat">
                  <a:solidFill>
                    <a:schemeClr val="accent2"/>
                  </a:solidFill>
                  <a:prstDash val="solid"/>
                  <a:round/>
                </a:ln>
                <a:solidFill>
                  <a:srgbClr val="F8CBAD"/>
                </a:solidFill>
                <a:latin typeface="Calibri"/>
                <a:ea typeface="Calibri"/>
                <a:cs typeface="Calibri"/>
                <a:sym typeface="Calibri"/>
              </a:defRPr>
            </a:lvl1pPr>
          </a:lstStyle>
          <a:p>
            <a:pPr algn="ctr"/>
            <a:r>
              <a:rPr dirty="0">
                <a:latin typeface="Cambria" panose="02040503050406030204" pitchFamily="18" charset="0"/>
              </a:rPr>
              <a:t>30+ researchers met with us</a:t>
            </a:r>
            <a:r>
              <a:rPr lang="en-US" dirty="0">
                <a:latin typeface="Cambria" panose="02040503050406030204" pitchFamily="18" charset="0"/>
              </a:rPr>
              <a:t> and are willing </a:t>
            </a:r>
            <a:r>
              <a:rPr dirty="0">
                <a:latin typeface="Cambria" panose="02040503050406030204" pitchFamily="18" charset="0"/>
              </a:rPr>
              <a:t>to test our system.</a:t>
            </a:r>
          </a:p>
        </p:txBody>
      </p:sp>
      <p:sp>
        <p:nvSpPr>
          <p:cNvPr id="131" name="TextBox 2"/>
          <p:cNvSpPr txBox="1"/>
          <p:nvPr/>
        </p:nvSpPr>
        <p:spPr>
          <a:xfrm>
            <a:off x="22124668" y="9993135"/>
            <a:ext cx="9542666"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effectLst>
                  <a:outerShdw blurRad="38100" dist="19050" dir="2700000" rotWithShape="0">
                    <a:srgbClr val="000000">
                      <a:alpha val="40000"/>
                    </a:srgbClr>
                  </a:outerShdw>
                </a:effectLst>
                <a:latin typeface="Calibri"/>
                <a:ea typeface="Calibri"/>
                <a:cs typeface="Calibri"/>
                <a:sym typeface="Calibri"/>
              </a:defRPr>
            </a:lvl1pPr>
          </a:lstStyle>
          <a:p>
            <a:pPr algn="just"/>
            <a:r>
              <a:rPr dirty="0">
                <a:latin typeface="Cambria" panose="02040503050406030204" pitchFamily="18" charset="0"/>
              </a:rPr>
              <a:t>Most sensor’s outputs boil down to sending serial data over a single pin, allowing us to develop a single transmitter design that connects to almost any sensor. </a:t>
            </a:r>
          </a:p>
        </p:txBody>
      </p:sp>
      <p:sp>
        <p:nvSpPr>
          <p:cNvPr id="132" name="TextBox 3"/>
          <p:cNvSpPr txBox="1"/>
          <p:nvPr/>
        </p:nvSpPr>
        <p:spPr>
          <a:xfrm>
            <a:off x="19649357" y="8467467"/>
            <a:ext cx="6089175" cy="850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0" b="1">
                <a:ln w="22225" cap="flat">
                  <a:solidFill>
                    <a:schemeClr val="accent2"/>
                  </a:solidFill>
                  <a:prstDash val="solid"/>
                  <a:round/>
                </a:ln>
                <a:solidFill>
                  <a:srgbClr val="F8CBAD"/>
                </a:solidFill>
                <a:latin typeface="Calibri"/>
                <a:ea typeface="Calibri"/>
                <a:cs typeface="Calibri"/>
                <a:sym typeface="Calibri"/>
              </a:defRPr>
            </a:lvl1pPr>
          </a:lstStyle>
          <a:p>
            <a:r>
              <a:t>Transmitter</a:t>
            </a:r>
          </a:p>
        </p:txBody>
      </p:sp>
      <p:sp>
        <p:nvSpPr>
          <p:cNvPr id="133" name="Google Shape;105;p2"/>
          <p:cNvSpPr/>
          <p:nvPr/>
        </p:nvSpPr>
        <p:spPr>
          <a:xfrm>
            <a:off x="32309036" y="8294127"/>
            <a:ext cx="18528152" cy="21156291"/>
          </a:xfrm>
          <a:prstGeom prst="rect">
            <a:avLst/>
          </a:prstGeom>
          <a:solidFill>
            <a:srgbClr val="FBE4D4"/>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34" name="TextBox 30"/>
          <p:cNvSpPr txBox="1"/>
          <p:nvPr/>
        </p:nvSpPr>
        <p:spPr>
          <a:xfrm>
            <a:off x="37864975" y="8464430"/>
            <a:ext cx="7416267" cy="850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0" b="1">
                <a:ln w="22225" cap="flat">
                  <a:solidFill>
                    <a:schemeClr val="accent2"/>
                  </a:solidFill>
                  <a:prstDash val="solid"/>
                  <a:round/>
                </a:ln>
                <a:solidFill>
                  <a:srgbClr val="F8CBAD"/>
                </a:solidFill>
                <a:latin typeface="Calibri"/>
                <a:ea typeface="Calibri"/>
                <a:cs typeface="Calibri"/>
                <a:sym typeface="Calibri"/>
              </a:defRPr>
            </a:lvl1pPr>
          </a:lstStyle>
          <a:p>
            <a:r>
              <a:t>Website</a:t>
            </a:r>
          </a:p>
        </p:txBody>
      </p:sp>
      <p:sp>
        <p:nvSpPr>
          <p:cNvPr id="135" name="TextBox 32"/>
          <p:cNvSpPr txBox="1"/>
          <p:nvPr/>
        </p:nvSpPr>
        <p:spPr>
          <a:xfrm>
            <a:off x="22160013" y="14764698"/>
            <a:ext cx="8927674"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effectLst>
                  <a:outerShdw blurRad="38100" dist="19050" dir="2700000" rotWithShape="0">
                    <a:srgbClr val="000000">
                      <a:alpha val="40000"/>
                    </a:srgbClr>
                  </a:outerShdw>
                </a:effectLst>
                <a:latin typeface="Calibri"/>
                <a:ea typeface="Calibri"/>
                <a:cs typeface="Calibri"/>
                <a:sym typeface="Calibri"/>
              </a:defRPr>
            </a:lvl1pPr>
          </a:lstStyle>
          <a:p>
            <a:pPr algn="just"/>
            <a:r>
              <a:rPr dirty="0">
                <a:latin typeface="Cambria" panose="02040503050406030204" pitchFamily="18" charset="0"/>
              </a:rPr>
              <a:t>We convert the sensor data into a .json file. This is done on a Raspberry Pi using Python.</a:t>
            </a:r>
          </a:p>
        </p:txBody>
      </p:sp>
      <p:sp>
        <p:nvSpPr>
          <p:cNvPr id="136" name="TextBox 33"/>
          <p:cNvSpPr txBox="1"/>
          <p:nvPr/>
        </p:nvSpPr>
        <p:spPr>
          <a:xfrm>
            <a:off x="22124668" y="19118776"/>
            <a:ext cx="892767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effectLst>
                  <a:outerShdw blurRad="38100" dist="19050" dir="2700000" rotWithShape="0">
                    <a:srgbClr val="000000">
                      <a:alpha val="40000"/>
                    </a:srgbClr>
                  </a:outerShdw>
                </a:effectLst>
                <a:latin typeface="Calibri"/>
                <a:ea typeface="Calibri"/>
                <a:cs typeface="Calibri"/>
                <a:sym typeface="Calibri"/>
              </a:defRPr>
            </a:lvl1pPr>
          </a:lstStyle>
          <a:p>
            <a:pPr algn="just"/>
            <a:r>
              <a:rPr dirty="0">
                <a:latin typeface="Cambria" panose="02040503050406030204" pitchFamily="18" charset="0"/>
              </a:rPr>
              <a:t>We send the .json file, without Wi-Fi, using a </a:t>
            </a:r>
            <a:r>
              <a:rPr dirty="0" err="1">
                <a:latin typeface="Cambria" panose="02040503050406030204" pitchFamily="18" charset="0"/>
              </a:rPr>
              <a:t>LoRaWAN</a:t>
            </a:r>
            <a:r>
              <a:rPr dirty="0">
                <a:latin typeface="Cambria" panose="02040503050406030204" pitchFamily="18" charset="0"/>
              </a:rPr>
              <a:t> transmitter.</a:t>
            </a:r>
          </a:p>
        </p:txBody>
      </p:sp>
      <p:sp>
        <p:nvSpPr>
          <p:cNvPr id="137" name="Google Shape;211;p3"/>
          <p:cNvSpPr/>
          <p:nvPr/>
        </p:nvSpPr>
        <p:spPr>
          <a:xfrm>
            <a:off x="18823424" y="14338740"/>
            <a:ext cx="1840232" cy="1840232"/>
          </a:xfrm>
          <a:prstGeom prst="roundRect">
            <a:avLst>
              <a:gd name="adj" fmla="val 16667"/>
            </a:avLst>
          </a:prstGeom>
          <a:solidFill>
            <a:srgbClr val="FFFFFF"/>
          </a:solidFill>
          <a:ln w="12700">
            <a:solidFill>
              <a:srgbClr val="31538F"/>
            </a:solidFill>
            <a:miter/>
          </a:ln>
        </p:spPr>
        <p:txBody>
          <a:bodyPr lIns="45718" tIns="45718" rIns="45718" bIns="45718" anchor="ctr"/>
          <a:lstStyle/>
          <a:p>
            <a:pPr algn="ctr">
              <a:defRPr sz="1500">
                <a:solidFill>
                  <a:srgbClr val="FFFFFF"/>
                </a:solidFill>
                <a:latin typeface="Calibri"/>
                <a:ea typeface="Calibri"/>
                <a:cs typeface="Calibri"/>
                <a:sym typeface="Calibri"/>
              </a:defRPr>
            </a:pPr>
            <a:endParaRPr/>
          </a:p>
        </p:txBody>
      </p:sp>
      <p:pic>
        <p:nvPicPr>
          <p:cNvPr id="138" name="Google Shape;213;p3" descr="Google Shape;213;p3"/>
          <p:cNvPicPr>
            <a:picLocks noChangeAspect="1"/>
          </p:cNvPicPr>
          <p:nvPr/>
        </p:nvPicPr>
        <p:blipFill>
          <a:blip r:embed="rId3"/>
          <a:stretch>
            <a:fillRect/>
          </a:stretch>
        </p:blipFill>
        <p:spPr>
          <a:xfrm>
            <a:off x="19172310" y="14492467"/>
            <a:ext cx="1278268" cy="1600202"/>
          </a:xfrm>
          <a:prstGeom prst="rect">
            <a:avLst/>
          </a:prstGeom>
          <a:ln w="12700">
            <a:miter lim="400000"/>
          </a:ln>
        </p:spPr>
      </p:pic>
      <p:sp>
        <p:nvSpPr>
          <p:cNvPr id="139" name="Google Shape;164;p3"/>
          <p:cNvSpPr/>
          <p:nvPr/>
        </p:nvSpPr>
        <p:spPr>
          <a:xfrm>
            <a:off x="14785832" y="9555447"/>
            <a:ext cx="6342847" cy="4234694"/>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sp>
        <p:nvSpPr>
          <p:cNvPr id="140" name="Google Shape;178;p3"/>
          <p:cNvSpPr/>
          <p:nvPr/>
        </p:nvSpPr>
        <p:spPr>
          <a:xfrm>
            <a:off x="14897377" y="23041139"/>
            <a:ext cx="6231303" cy="3133742"/>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sp>
        <p:nvSpPr>
          <p:cNvPr id="141" name="TextBox 47"/>
          <p:cNvSpPr txBox="1"/>
          <p:nvPr/>
        </p:nvSpPr>
        <p:spPr>
          <a:xfrm>
            <a:off x="22124668" y="23523526"/>
            <a:ext cx="892767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effectLst>
                  <a:outerShdw blurRad="38100" dist="19050" dir="2700000" rotWithShape="0">
                    <a:srgbClr val="000000">
                      <a:alpha val="40000"/>
                    </a:srgbClr>
                  </a:outerShdw>
                </a:effectLst>
                <a:latin typeface="Calibri"/>
                <a:ea typeface="Calibri"/>
                <a:cs typeface="Calibri"/>
                <a:sym typeface="Calibri"/>
              </a:defRPr>
            </a:lvl1pPr>
          </a:lstStyle>
          <a:p>
            <a:r>
              <a:rPr dirty="0">
                <a:latin typeface="Cambria" panose="02040503050406030204" pitchFamily="18" charset="0"/>
              </a:rPr>
              <a:t>It is received by Senet, a </a:t>
            </a:r>
            <a:r>
              <a:rPr dirty="0" err="1">
                <a:latin typeface="Cambria" panose="02040503050406030204" pitchFamily="18" charset="0"/>
              </a:rPr>
              <a:t>LoRaWAN</a:t>
            </a:r>
            <a:r>
              <a:rPr dirty="0">
                <a:latin typeface="Cambria" panose="02040503050406030204" pitchFamily="18" charset="0"/>
              </a:rPr>
              <a:t> network.</a:t>
            </a:r>
          </a:p>
        </p:txBody>
      </p:sp>
      <p:sp>
        <p:nvSpPr>
          <p:cNvPr id="142" name="TextBox 48"/>
          <p:cNvSpPr txBox="1"/>
          <p:nvPr/>
        </p:nvSpPr>
        <p:spPr>
          <a:xfrm>
            <a:off x="22124668" y="27328109"/>
            <a:ext cx="892767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effectLst>
                  <a:outerShdw blurRad="38100" dist="19050" dir="2700000" rotWithShape="0">
                    <a:srgbClr val="000000">
                      <a:alpha val="40000"/>
                    </a:srgbClr>
                  </a:outerShdw>
                </a:effectLst>
                <a:latin typeface="Calibri"/>
                <a:ea typeface="Calibri"/>
                <a:cs typeface="Calibri"/>
                <a:sym typeface="Calibri"/>
              </a:defRPr>
            </a:lvl1pPr>
          </a:lstStyle>
          <a:p>
            <a:pPr algn="just"/>
            <a:r>
              <a:rPr dirty="0">
                <a:latin typeface="Cambria" panose="02040503050406030204" pitchFamily="18" charset="0"/>
              </a:rPr>
              <a:t>Once it’s reached Senet, it’s forwarded to our AWS EC2 server.</a:t>
            </a:r>
          </a:p>
        </p:txBody>
      </p:sp>
      <p:sp>
        <p:nvSpPr>
          <p:cNvPr id="143" name="TextBox 49"/>
          <p:cNvSpPr txBox="1"/>
          <p:nvPr/>
        </p:nvSpPr>
        <p:spPr>
          <a:xfrm>
            <a:off x="34579901" y="27313654"/>
            <a:ext cx="892767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latin typeface="Calibri"/>
                <a:ea typeface="Calibri"/>
                <a:cs typeface="Calibri"/>
                <a:sym typeface="Calibri"/>
              </a:defRPr>
            </a:lvl1pPr>
          </a:lstStyle>
          <a:p>
            <a:pPr algn="just"/>
            <a:r>
              <a:rPr dirty="0">
                <a:latin typeface="Cambria" panose="02040503050406030204" pitchFamily="18" charset="0"/>
              </a:rPr>
              <a:t>The EC2 server processes the data and forwards it to our AWS RDS MySQL database.</a:t>
            </a:r>
          </a:p>
        </p:txBody>
      </p:sp>
      <p:sp>
        <p:nvSpPr>
          <p:cNvPr id="144" name="Google Shape;133;p3"/>
          <p:cNvSpPr/>
          <p:nvPr/>
        </p:nvSpPr>
        <p:spPr>
          <a:xfrm>
            <a:off x="25757916" y="12771966"/>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45" name="Google Shape;133;p3"/>
          <p:cNvSpPr/>
          <p:nvPr/>
        </p:nvSpPr>
        <p:spPr>
          <a:xfrm>
            <a:off x="25763987" y="16320684"/>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46" name="Google Shape;133;p3"/>
          <p:cNvSpPr/>
          <p:nvPr/>
        </p:nvSpPr>
        <p:spPr>
          <a:xfrm>
            <a:off x="25757916" y="21745984"/>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47" name="Google Shape;133;p3"/>
          <p:cNvSpPr/>
          <p:nvPr/>
        </p:nvSpPr>
        <p:spPr>
          <a:xfrm>
            <a:off x="25757916" y="25439093"/>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48" name="Google Shape;133;p3"/>
          <p:cNvSpPr/>
          <p:nvPr/>
        </p:nvSpPr>
        <p:spPr>
          <a:xfrm rot="16200000">
            <a:off x="31741803" y="27156429"/>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49" name="Google Shape;133;p3"/>
          <p:cNvSpPr/>
          <p:nvPr/>
        </p:nvSpPr>
        <p:spPr>
          <a:xfrm rot="10800000">
            <a:off x="39068492" y="25188056"/>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50" name="Google Shape;133;p3"/>
          <p:cNvSpPr/>
          <p:nvPr/>
        </p:nvSpPr>
        <p:spPr>
          <a:xfrm rot="10800000">
            <a:off x="39068492" y="19161328"/>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51" name="Google Shape;133;p3"/>
          <p:cNvSpPr/>
          <p:nvPr/>
        </p:nvSpPr>
        <p:spPr>
          <a:xfrm rot="10800000">
            <a:off x="39068492" y="13591807"/>
            <a:ext cx="1200152" cy="1280162"/>
          </a:xfrm>
          <a:custGeom>
            <a:avLst/>
            <a:gdLst/>
            <a:ahLst/>
            <a:cxnLst>
              <a:cxn ang="0">
                <a:pos x="wd2" y="hd2"/>
              </a:cxn>
              <a:cxn ang="5400000">
                <a:pos x="wd2" y="hd2"/>
              </a:cxn>
              <a:cxn ang="10800000">
                <a:pos x="wd2" y="hd2"/>
              </a:cxn>
              <a:cxn ang="16200000">
                <a:pos x="wd2" y="hd2"/>
              </a:cxn>
            </a:cxnLst>
            <a:rect l="0" t="0" r="r" b="b"/>
            <a:pathLst>
              <a:path w="21600" h="21600" extrusionOk="0">
                <a:moveTo>
                  <a:pt x="0" y="11475"/>
                </a:moveTo>
                <a:lnTo>
                  <a:pt x="5400" y="11475"/>
                </a:lnTo>
                <a:lnTo>
                  <a:pt x="5400" y="0"/>
                </a:lnTo>
                <a:lnTo>
                  <a:pt x="16200" y="0"/>
                </a:lnTo>
                <a:lnTo>
                  <a:pt x="16200" y="11475"/>
                </a:lnTo>
                <a:lnTo>
                  <a:pt x="21600" y="11475"/>
                </a:lnTo>
                <a:lnTo>
                  <a:pt x="10800" y="21600"/>
                </a:lnTo>
                <a:close/>
              </a:path>
            </a:pathLst>
          </a:custGeom>
          <a:solidFill>
            <a:schemeClr val="accent2"/>
          </a:solidFill>
          <a:ln w="12700">
            <a:solidFill>
              <a:srgbClr val="31538F"/>
            </a:solidFill>
            <a:miter/>
          </a:ln>
        </p:spPr>
        <p:txBody>
          <a:bodyPr lIns="45718" tIns="45718" rIns="45718" bIns="45718" anchor="ctr"/>
          <a:lstStyle/>
          <a:p>
            <a:pPr algn="ctr">
              <a:defRPr sz="1100" b="1">
                <a:ln w="22225" cap="flat">
                  <a:solidFill>
                    <a:schemeClr val="accent2"/>
                  </a:solidFill>
                  <a:prstDash val="solid"/>
                  <a:round/>
                </a:ln>
                <a:solidFill>
                  <a:srgbClr val="F8CBAD"/>
                </a:solidFill>
                <a:latin typeface="Calibri"/>
                <a:ea typeface="Calibri"/>
                <a:cs typeface="Calibri"/>
                <a:sym typeface="Calibri"/>
              </a:defRPr>
            </a:pPr>
            <a:endParaRPr/>
          </a:p>
        </p:txBody>
      </p:sp>
      <p:sp>
        <p:nvSpPr>
          <p:cNvPr id="154" name="TextBox 62"/>
          <p:cNvSpPr txBox="1"/>
          <p:nvPr/>
        </p:nvSpPr>
        <p:spPr>
          <a:xfrm>
            <a:off x="634408" y="27105458"/>
            <a:ext cx="12257730" cy="5078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600">
                <a:latin typeface="Calibri"/>
                <a:ea typeface="Calibri"/>
                <a:cs typeface="Calibri"/>
                <a:sym typeface="Calibri"/>
              </a:defRPr>
            </a:lvl1pPr>
          </a:lstStyle>
          <a:p>
            <a:pPr algn="just"/>
            <a:r>
              <a:rPr lang="en-US" dirty="0">
                <a:latin typeface="Cambria" panose="02040503050406030204" pitchFamily="18" charset="0"/>
              </a:rPr>
              <a:t>The primary goal of this project was to develop a wireless data processing system that was inexpensive, versatile, and practical for data collection anytime, anywhere. </a:t>
            </a:r>
          </a:p>
          <a:p>
            <a:pPr algn="just"/>
            <a:endParaRPr lang="en-US" dirty="0">
              <a:latin typeface="Cambria" panose="02040503050406030204" pitchFamily="18" charset="0"/>
            </a:endParaRPr>
          </a:p>
          <a:p>
            <a:pPr algn="just"/>
            <a:r>
              <a:rPr lang="en-US" dirty="0">
                <a:latin typeface="Cambria" panose="02040503050406030204" pitchFamily="18" charset="0"/>
              </a:rPr>
              <a:t>Achieving these goals required development of two system components: a transmitter and a website. Furthermore, once successful prototypes were deployed, the final goal was upscaling the system to multiple sensors with concurrent connections at various geographical locations as a network.</a:t>
            </a:r>
            <a:endParaRPr dirty="0"/>
          </a:p>
        </p:txBody>
      </p:sp>
      <p:sp>
        <p:nvSpPr>
          <p:cNvPr id="161" name="Google Shape;211;p3"/>
          <p:cNvSpPr/>
          <p:nvPr/>
        </p:nvSpPr>
        <p:spPr>
          <a:xfrm>
            <a:off x="15126675" y="14308443"/>
            <a:ext cx="2453910" cy="1840232"/>
          </a:xfrm>
          <a:prstGeom prst="roundRect">
            <a:avLst>
              <a:gd name="adj" fmla="val 16667"/>
            </a:avLst>
          </a:prstGeom>
          <a:solidFill>
            <a:srgbClr val="FFFFFF"/>
          </a:solidFill>
          <a:ln w="12700">
            <a:solidFill>
              <a:srgbClr val="31538F"/>
            </a:solidFill>
            <a:miter/>
          </a:ln>
        </p:spPr>
        <p:txBody>
          <a:bodyPr lIns="45718" tIns="45718" rIns="45718" bIns="45718" anchor="ctr"/>
          <a:lstStyle/>
          <a:p>
            <a:pPr algn="ctr">
              <a:defRPr sz="1500">
                <a:solidFill>
                  <a:srgbClr val="FFFFFF"/>
                </a:solidFill>
                <a:latin typeface="Calibri"/>
                <a:ea typeface="Calibri"/>
                <a:cs typeface="Calibri"/>
                <a:sym typeface="Calibri"/>
              </a:defRPr>
            </a:pPr>
            <a:endParaRPr/>
          </a:p>
        </p:txBody>
      </p:sp>
      <p:pic>
        <p:nvPicPr>
          <p:cNvPr id="162" name="Picture 6" descr="Picture 6"/>
          <p:cNvPicPr>
            <a:picLocks noChangeAspect="1"/>
          </p:cNvPicPr>
          <p:nvPr/>
        </p:nvPicPr>
        <p:blipFill>
          <a:blip r:embed="rId4"/>
          <a:stretch>
            <a:fillRect/>
          </a:stretch>
        </p:blipFill>
        <p:spPr>
          <a:xfrm>
            <a:off x="15349815" y="14527509"/>
            <a:ext cx="2134713" cy="1510009"/>
          </a:xfrm>
          <a:prstGeom prst="rect">
            <a:avLst/>
          </a:prstGeom>
          <a:ln w="12700">
            <a:miter lim="400000"/>
          </a:ln>
        </p:spPr>
      </p:pic>
      <p:sp>
        <p:nvSpPr>
          <p:cNvPr id="163" name="Google Shape;178;p3"/>
          <p:cNvSpPr/>
          <p:nvPr/>
        </p:nvSpPr>
        <p:spPr>
          <a:xfrm>
            <a:off x="14841603" y="16597924"/>
            <a:ext cx="6231303" cy="5355930"/>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sp>
        <p:nvSpPr>
          <p:cNvPr id="164" name="TextBox 49"/>
          <p:cNvSpPr txBox="1"/>
          <p:nvPr/>
        </p:nvSpPr>
        <p:spPr>
          <a:xfrm>
            <a:off x="34579901" y="22608095"/>
            <a:ext cx="892767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z="3600">
                <a:latin typeface="Calibri"/>
                <a:ea typeface="Calibri"/>
                <a:cs typeface="Calibri"/>
                <a:sym typeface="Calibri"/>
              </a:defRPr>
            </a:lvl1pPr>
          </a:lstStyle>
          <a:p>
            <a:pPr algn="just"/>
            <a:r>
              <a:rPr dirty="0">
                <a:latin typeface="Cambria" panose="02040503050406030204" pitchFamily="18" charset="0"/>
              </a:rPr>
              <a:t>Every user’s data is stored in an individual table in the database</a:t>
            </a:r>
            <a:r>
              <a:rPr lang="en-US" dirty="0">
                <a:latin typeface="Cambria" panose="02040503050406030204" pitchFamily="18" charset="0"/>
              </a:rPr>
              <a:t>.</a:t>
            </a:r>
            <a:endParaRPr dirty="0">
              <a:latin typeface="Cambria" panose="02040503050406030204" pitchFamily="18" charset="0"/>
            </a:endParaRPr>
          </a:p>
        </p:txBody>
      </p:sp>
      <p:sp>
        <p:nvSpPr>
          <p:cNvPr id="165" name="TextBox 49"/>
          <p:cNvSpPr txBox="1"/>
          <p:nvPr/>
        </p:nvSpPr>
        <p:spPr>
          <a:xfrm>
            <a:off x="34579901" y="16644538"/>
            <a:ext cx="8927673"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z="3600">
                <a:latin typeface="Calibri"/>
                <a:ea typeface="Calibri"/>
                <a:cs typeface="Calibri"/>
                <a:sym typeface="Calibri"/>
              </a:defRPr>
            </a:lvl1pPr>
          </a:lstStyle>
          <a:p>
            <a:pPr algn="just"/>
            <a:r>
              <a:rPr lang="en-US" dirty="0">
                <a:latin typeface="Cambria" panose="02040503050406030204" pitchFamily="18" charset="0"/>
              </a:rPr>
              <a:t>User data is sent from the table in the database to the website to individual user accounts, containing data from their own unique sensors.</a:t>
            </a:r>
          </a:p>
        </p:txBody>
      </p:sp>
      <p:sp>
        <p:nvSpPr>
          <p:cNvPr id="166" name="TextBox 49"/>
          <p:cNvSpPr txBox="1"/>
          <p:nvPr/>
        </p:nvSpPr>
        <p:spPr>
          <a:xfrm>
            <a:off x="34579901" y="10902812"/>
            <a:ext cx="892767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z="3600">
                <a:latin typeface="Calibri"/>
                <a:ea typeface="Calibri"/>
                <a:cs typeface="Calibri"/>
                <a:sym typeface="Calibri"/>
              </a:defRPr>
            </a:lvl1pPr>
          </a:lstStyle>
          <a:p>
            <a:pPr algn="just"/>
            <a:r>
              <a:rPr dirty="0">
                <a:latin typeface="Cambria" panose="02040503050406030204" pitchFamily="18" charset="0"/>
              </a:rPr>
              <a:t>Users can access their data from their profile in real-time</a:t>
            </a:r>
            <a:r>
              <a:rPr lang="en-US" dirty="0">
                <a:latin typeface="Cambria" panose="02040503050406030204" pitchFamily="18" charset="0"/>
              </a:rPr>
              <a:t>.</a:t>
            </a:r>
            <a:endParaRPr dirty="0">
              <a:latin typeface="Cambria" panose="02040503050406030204" pitchFamily="18" charset="0"/>
            </a:endParaRPr>
          </a:p>
        </p:txBody>
      </p:sp>
      <p:sp>
        <p:nvSpPr>
          <p:cNvPr id="75" name="TextBox 59">
            <a:extLst>
              <a:ext uri="{FF2B5EF4-FFF2-40B4-BE49-F238E27FC236}">
                <a16:creationId xmlns:a16="http://schemas.microsoft.com/office/drawing/2014/main" id="{C8629D5B-9E60-43D1-A21C-68BAC5CA8400}"/>
              </a:ext>
            </a:extLst>
          </p:cNvPr>
          <p:cNvSpPr txBox="1"/>
          <p:nvPr/>
        </p:nvSpPr>
        <p:spPr>
          <a:xfrm>
            <a:off x="40925395" y="31349517"/>
            <a:ext cx="8606201" cy="6463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nchor="t">
            <a:spAutoFit/>
          </a:bodyPr>
          <a:lstStyle/>
          <a:p>
            <a:pPr>
              <a:defRPr sz="3600">
                <a:latin typeface="Calibri"/>
                <a:ea typeface="Calibri"/>
                <a:cs typeface="Calibri"/>
                <a:sym typeface="Calibri"/>
              </a:defRPr>
            </a:pPr>
            <a:endParaRPr lang="en-US"/>
          </a:p>
        </p:txBody>
      </p:sp>
      <p:sp>
        <p:nvSpPr>
          <p:cNvPr id="76" name="Google Shape;178;p3">
            <a:extLst>
              <a:ext uri="{FF2B5EF4-FFF2-40B4-BE49-F238E27FC236}">
                <a16:creationId xmlns:a16="http://schemas.microsoft.com/office/drawing/2014/main" id="{11DCFCE0-B754-9142-A618-D283F3A21A0E}"/>
              </a:ext>
            </a:extLst>
          </p:cNvPr>
          <p:cNvSpPr/>
          <p:nvPr/>
        </p:nvSpPr>
        <p:spPr>
          <a:xfrm>
            <a:off x="44251962" y="9823665"/>
            <a:ext cx="6231303" cy="4068756"/>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pic>
        <p:nvPicPr>
          <p:cNvPr id="3" name="Picture 2" descr="A picture containing indoor, opened&#10;&#10;Description automatically generated">
            <a:extLst>
              <a:ext uri="{FF2B5EF4-FFF2-40B4-BE49-F238E27FC236}">
                <a16:creationId xmlns:a16="http://schemas.microsoft.com/office/drawing/2014/main" id="{C01AF680-B803-9847-80E1-A3F44ABF5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1837" y="16841563"/>
            <a:ext cx="5441819" cy="4749764"/>
          </a:xfrm>
          <a:prstGeom prst="rect">
            <a:avLst/>
          </a:prstGeom>
        </p:spPr>
      </p:pic>
      <p:pic>
        <p:nvPicPr>
          <p:cNvPr id="5" name="Picture 4" descr="A picture containing electronics&#10;&#10;Description automatically generated">
            <a:extLst>
              <a:ext uri="{FF2B5EF4-FFF2-40B4-BE49-F238E27FC236}">
                <a16:creationId xmlns:a16="http://schemas.microsoft.com/office/drawing/2014/main" id="{821501CC-3992-E748-95BC-26A3E6536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59069" y="9823665"/>
            <a:ext cx="5552728" cy="3649673"/>
          </a:xfrm>
          <a:prstGeom prst="rect">
            <a:avLst/>
          </a:prstGeom>
        </p:spPr>
      </p:pic>
      <p:sp>
        <p:nvSpPr>
          <p:cNvPr id="81" name="Google Shape;178;p3">
            <a:extLst>
              <a:ext uri="{FF2B5EF4-FFF2-40B4-BE49-F238E27FC236}">
                <a16:creationId xmlns:a16="http://schemas.microsoft.com/office/drawing/2014/main" id="{7ADD1BF0-FCFB-2C44-AA70-885F572CD76C}"/>
              </a:ext>
            </a:extLst>
          </p:cNvPr>
          <p:cNvSpPr/>
          <p:nvPr/>
        </p:nvSpPr>
        <p:spPr>
          <a:xfrm>
            <a:off x="44251962" y="16571268"/>
            <a:ext cx="6231303" cy="4068756"/>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sp>
        <p:nvSpPr>
          <p:cNvPr id="82" name="Google Shape;178;p3">
            <a:extLst>
              <a:ext uri="{FF2B5EF4-FFF2-40B4-BE49-F238E27FC236}">
                <a16:creationId xmlns:a16="http://schemas.microsoft.com/office/drawing/2014/main" id="{31698DFD-74A0-A84F-9141-E0D0C11744BE}"/>
              </a:ext>
            </a:extLst>
          </p:cNvPr>
          <p:cNvSpPr/>
          <p:nvPr/>
        </p:nvSpPr>
        <p:spPr>
          <a:xfrm>
            <a:off x="44251962" y="22064683"/>
            <a:ext cx="6231303" cy="6371559"/>
          </a:xfrm>
          <a:prstGeom prst="rect">
            <a:avLst/>
          </a:prstGeom>
          <a:solidFill>
            <a:srgbClr val="FFFFFF"/>
          </a:solidFill>
          <a:ln w="12700">
            <a:solidFill>
              <a:srgbClr val="31538F"/>
            </a:solidFill>
            <a:miter/>
          </a:ln>
        </p:spPr>
        <p:txBody>
          <a:bodyPr lIns="45718" tIns="45718" rIns="45718" bIns="45718" anchor="ctr"/>
          <a:lstStyle/>
          <a:p>
            <a:pPr algn="ctr">
              <a:defRPr sz="2300">
                <a:solidFill>
                  <a:srgbClr val="0C0C0C"/>
                </a:solidFill>
                <a:latin typeface="Calibri"/>
                <a:ea typeface="Calibri"/>
                <a:cs typeface="Calibri"/>
                <a:sym typeface="Calibri"/>
              </a:defRPr>
            </a:pPr>
            <a:endParaRPr/>
          </a:p>
        </p:txBody>
      </p:sp>
      <p:pic>
        <p:nvPicPr>
          <p:cNvPr id="7" name="Picture 6" descr="Diagram, text&#10;&#10;Description automatically generated">
            <a:extLst>
              <a:ext uri="{FF2B5EF4-FFF2-40B4-BE49-F238E27FC236}">
                <a16:creationId xmlns:a16="http://schemas.microsoft.com/office/drawing/2014/main" id="{F90B0426-CADD-AB44-A544-3C2E682F8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80044" y="10114093"/>
            <a:ext cx="5954706" cy="3477713"/>
          </a:xfrm>
          <a:prstGeom prst="rect">
            <a:avLst/>
          </a:prstGeom>
        </p:spPr>
      </p:pic>
      <p:sp>
        <p:nvSpPr>
          <p:cNvPr id="85" name="Google Shape;107;p2">
            <a:extLst>
              <a:ext uri="{FF2B5EF4-FFF2-40B4-BE49-F238E27FC236}">
                <a16:creationId xmlns:a16="http://schemas.microsoft.com/office/drawing/2014/main" id="{2EBAA929-B4CE-2842-A7B2-8460AAC2148D}"/>
              </a:ext>
            </a:extLst>
          </p:cNvPr>
          <p:cNvSpPr/>
          <p:nvPr/>
        </p:nvSpPr>
        <p:spPr>
          <a:xfrm>
            <a:off x="13404254" y="31200014"/>
            <a:ext cx="24801110" cy="8589427"/>
          </a:xfrm>
          <a:prstGeom prst="rect">
            <a:avLst/>
          </a:prstGeom>
          <a:solidFill>
            <a:srgbClr val="FBE4D4"/>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pic>
        <p:nvPicPr>
          <p:cNvPr id="91" name="Picture 90" descr="Icon&#10;&#10;Description automatically generated">
            <a:extLst>
              <a:ext uri="{FF2B5EF4-FFF2-40B4-BE49-F238E27FC236}">
                <a16:creationId xmlns:a16="http://schemas.microsoft.com/office/drawing/2014/main" id="{5511441D-475A-654C-AC3C-CA0ACD76FA94}"/>
              </a:ext>
            </a:extLst>
          </p:cNvPr>
          <p:cNvPicPr/>
          <p:nvPr/>
        </p:nvPicPr>
        <p:blipFill>
          <a:blip r:embed="rId8">
            <a:extLst>
              <a:ext uri="{28A0092B-C50C-407E-A947-70E740481C1C}">
                <a14:useLocalDpi xmlns:a14="http://schemas.microsoft.com/office/drawing/2010/main" val="0"/>
              </a:ext>
            </a:extLst>
          </a:blip>
          <a:stretch>
            <a:fillRect/>
          </a:stretch>
        </p:blipFill>
        <p:spPr>
          <a:xfrm>
            <a:off x="44410671" y="16805986"/>
            <a:ext cx="5893451" cy="3042428"/>
          </a:xfrm>
          <a:prstGeom prst="rect">
            <a:avLst/>
          </a:prstGeom>
        </p:spPr>
      </p:pic>
      <p:sp>
        <p:nvSpPr>
          <p:cNvPr id="92" name="TextBox 49">
            <a:extLst>
              <a:ext uri="{FF2B5EF4-FFF2-40B4-BE49-F238E27FC236}">
                <a16:creationId xmlns:a16="http://schemas.microsoft.com/office/drawing/2014/main" id="{8491EF53-E252-7E4C-A6A8-4A84D9BA8A06}"/>
              </a:ext>
            </a:extLst>
          </p:cNvPr>
          <p:cNvSpPr txBox="1"/>
          <p:nvPr/>
        </p:nvSpPr>
        <p:spPr>
          <a:xfrm>
            <a:off x="44996550" y="19525250"/>
            <a:ext cx="4742126"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lvl1pPr>
              <a:defRPr sz="3600">
                <a:latin typeface="Calibri"/>
                <a:ea typeface="Calibri"/>
                <a:cs typeface="Calibri"/>
                <a:sym typeface="Calibri"/>
              </a:defRPr>
            </a:lvl1pPr>
          </a:lstStyle>
          <a:p>
            <a:pPr algn="ctr"/>
            <a:r>
              <a:rPr lang="en-US" dirty="0" err="1"/>
              <a:t>eizentinnovations.com</a:t>
            </a:r>
            <a:endParaRPr lang="en-US" dirty="0"/>
          </a:p>
        </p:txBody>
      </p:sp>
      <p:pic>
        <p:nvPicPr>
          <p:cNvPr id="8" name="Picture 7">
            <a:extLst>
              <a:ext uri="{FF2B5EF4-FFF2-40B4-BE49-F238E27FC236}">
                <a16:creationId xmlns:a16="http://schemas.microsoft.com/office/drawing/2014/main" id="{B88F2488-7405-B241-A315-37937C79BE2F}"/>
              </a:ext>
            </a:extLst>
          </p:cNvPr>
          <p:cNvPicPr>
            <a:picLocks noChangeAspect="1"/>
          </p:cNvPicPr>
          <p:nvPr/>
        </p:nvPicPr>
        <p:blipFill>
          <a:blip r:embed="rId9"/>
          <a:stretch>
            <a:fillRect/>
          </a:stretch>
        </p:blipFill>
        <p:spPr>
          <a:xfrm>
            <a:off x="45524899" y="25235296"/>
            <a:ext cx="3664994" cy="2198996"/>
          </a:xfrm>
          <a:prstGeom prst="rect">
            <a:avLst/>
          </a:prstGeom>
        </p:spPr>
      </p:pic>
      <p:pic>
        <p:nvPicPr>
          <p:cNvPr id="9" name="Picture 8">
            <a:extLst>
              <a:ext uri="{FF2B5EF4-FFF2-40B4-BE49-F238E27FC236}">
                <a16:creationId xmlns:a16="http://schemas.microsoft.com/office/drawing/2014/main" id="{34E0E068-6607-854F-884E-9DD470ABB4F2}"/>
              </a:ext>
            </a:extLst>
          </p:cNvPr>
          <p:cNvPicPr>
            <a:picLocks noChangeAspect="1"/>
          </p:cNvPicPr>
          <p:nvPr/>
        </p:nvPicPr>
        <p:blipFill>
          <a:blip r:embed="rId10"/>
          <a:stretch>
            <a:fillRect/>
          </a:stretch>
        </p:blipFill>
        <p:spPr>
          <a:xfrm>
            <a:off x="47171249" y="22859104"/>
            <a:ext cx="2567427" cy="1328844"/>
          </a:xfrm>
          <a:prstGeom prst="rect">
            <a:avLst/>
          </a:prstGeom>
        </p:spPr>
      </p:pic>
      <p:pic>
        <p:nvPicPr>
          <p:cNvPr id="10" name="Picture 9">
            <a:extLst>
              <a:ext uri="{FF2B5EF4-FFF2-40B4-BE49-F238E27FC236}">
                <a16:creationId xmlns:a16="http://schemas.microsoft.com/office/drawing/2014/main" id="{270D77CD-275F-764E-8CB6-61E302A9D973}"/>
              </a:ext>
            </a:extLst>
          </p:cNvPr>
          <p:cNvPicPr>
            <a:picLocks noChangeAspect="1"/>
          </p:cNvPicPr>
          <p:nvPr/>
        </p:nvPicPr>
        <p:blipFill>
          <a:blip r:embed="rId11"/>
          <a:stretch>
            <a:fillRect/>
          </a:stretch>
        </p:blipFill>
        <p:spPr>
          <a:xfrm>
            <a:off x="44572399" y="22571557"/>
            <a:ext cx="1905000" cy="1905000"/>
          </a:xfrm>
          <a:prstGeom prst="rect">
            <a:avLst/>
          </a:prstGeom>
        </p:spPr>
      </p:pic>
      <p:grpSp>
        <p:nvGrpSpPr>
          <p:cNvPr id="170" name="Google Shape;101;p2">
            <a:extLst>
              <a:ext uri="{FF2B5EF4-FFF2-40B4-BE49-F238E27FC236}">
                <a16:creationId xmlns:a16="http://schemas.microsoft.com/office/drawing/2014/main" id="{7ED53E64-55AB-1748-97AB-8270BB55B581}"/>
              </a:ext>
            </a:extLst>
          </p:cNvPr>
          <p:cNvGrpSpPr/>
          <p:nvPr/>
        </p:nvGrpSpPr>
        <p:grpSpPr>
          <a:xfrm>
            <a:off x="13374011" y="29739643"/>
            <a:ext cx="24819365" cy="1279394"/>
            <a:chOff x="-2" y="-2"/>
            <a:chExt cx="37525683" cy="1222902"/>
          </a:xfrm>
        </p:grpSpPr>
        <p:sp>
          <p:nvSpPr>
            <p:cNvPr id="171" name="Rectangle">
              <a:extLst>
                <a:ext uri="{FF2B5EF4-FFF2-40B4-BE49-F238E27FC236}">
                  <a16:creationId xmlns:a16="http://schemas.microsoft.com/office/drawing/2014/main" id="{DB31D260-6169-E945-910D-BD241E0D5E27}"/>
                </a:ext>
              </a:extLst>
            </p:cNvPr>
            <p:cNvSpPr/>
            <p:nvPr/>
          </p:nvSpPr>
          <p:spPr>
            <a:xfrm>
              <a:off x="-2" y="-2"/>
              <a:ext cx="37525683"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72" name="Future Work">
              <a:extLst>
                <a:ext uri="{FF2B5EF4-FFF2-40B4-BE49-F238E27FC236}">
                  <a16:creationId xmlns:a16="http://schemas.microsoft.com/office/drawing/2014/main" id="{DA420DD6-4D19-0046-BC1A-39B63ED83F26}"/>
                </a:ext>
              </a:extLst>
            </p:cNvPr>
            <p:cNvSpPr txBox="1"/>
            <p:nvPr/>
          </p:nvSpPr>
          <p:spPr>
            <a:xfrm>
              <a:off x="45723" y="42935"/>
              <a:ext cx="37434233" cy="11370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dirty="0"/>
                <a:t>Future Updates</a:t>
              </a:r>
              <a:endParaRPr dirty="0"/>
            </a:p>
          </p:txBody>
        </p:sp>
      </p:grpSp>
      <p:grpSp>
        <p:nvGrpSpPr>
          <p:cNvPr id="173" name="Google Shape;101;p2">
            <a:extLst>
              <a:ext uri="{FF2B5EF4-FFF2-40B4-BE49-F238E27FC236}">
                <a16:creationId xmlns:a16="http://schemas.microsoft.com/office/drawing/2014/main" id="{E773F89A-6B9B-134D-90E0-8B81E48DF809}"/>
              </a:ext>
            </a:extLst>
          </p:cNvPr>
          <p:cNvGrpSpPr/>
          <p:nvPr/>
        </p:nvGrpSpPr>
        <p:grpSpPr>
          <a:xfrm>
            <a:off x="38490247" y="29734642"/>
            <a:ext cx="12330889" cy="1323158"/>
            <a:chOff x="-2" y="-2"/>
            <a:chExt cx="37525683" cy="1222902"/>
          </a:xfrm>
        </p:grpSpPr>
        <p:sp>
          <p:nvSpPr>
            <p:cNvPr id="174" name="Rectangle">
              <a:extLst>
                <a:ext uri="{FF2B5EF4-FFF2-40B4-BE49-F238E27FC236}">
                  <a16:creationId xmlns:a16="http://schemas.microsoft.com/office/drawing/2014/main" id="{A6BEC0FB-8074-7E4A-BEA7-2EEC8F7CB8C4}"/>
                </a:ext>
              </a:extLst>
            </p:cNvPr>
            <p:cNvSpPr/>
            <p:nvPr/>
          </p:nvSpPr>
          <p:spPr>
            <a:xfrm>
              <a:off x="-2" y="-2"/>
              <a:ext cx="37525683" cy="1222902"/>
            </a:xfrm>
            <a:prstGeom prst="rect">
              <a:avLst/>
            </a:prstGeom>
            <a:solidFill>
              <a:srgbClr val="EE853E"/>
            </a:solidFill>
            <a:ln w="12700" cap="flat">
              <a:solidFill>
                <a:srgbClr val="31538F"/>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75" name="Future Work">
              <a:extLst>
                <a:ext uri="{FF2B5EF4-FFF2-40B4-BE49-F238E27FC236}">
                  <a16:creationId xmlns:a16="http://schemas.microsoft.com/office/drawing/2014/main" id="{2B70CB8D-46B0-D746-9A78-515027A6BB66}"/>
                </a:ext>
              </a:extLst>
            </p:cNvPr>
            <p:cNvSpPr txBox="1"/>
            <p:nvPr/>
          </p:nvSpPr>
          <p:spPr>
            <a:xfrm>
              <a:off x="45723" y="56117"/>
              <a:ext cx="37434234" cy="1110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dirty="0"/>
                <a:t>Acknowledgements</a:t>
              </a:r>
              <a:endParaRPr dirty="0"/>
            </a:p>
          </p:txBody>
        </p:sp>
      </p:grpSp>
      <p:sp>
        <p:nvSpPr>
          <p:cNvPr id="176" name="Google Shape;107;p2">
            <a:extLst>
              <a:ext uri="{FF2B5EF4-FFF2-40B4-BE49-F238E27FC236}">
                <a16:creationId xmlns:a16="http://schemas.microsoft.com/office/drawing/2014/main" id="{E5D11350-825D-374F-BF3B-061523C6EB1D}"/>
              </a:ext>
            </a:extLst>
          </p:cNvPr>
          <p:cNvSpPr/>
          <p:nvPr/>
        </p:nvSpPr>
        <p:spPr>
          <a:xfrm>
            <a:off x="38490247" y="31238777"/>
            <a:ext cx="12315864" cy="8589427"/>
          </a:xfrm>
          <a:prstGeom prst="rect">
            <a:avLst/>
          </a:prstGeom>
          <a:solidFill>
            <a:srgbClr val="FBE4D4"/>
          </a:solidFill>
          <a:ln w="12700">
            <a:solidFill>
              <a:srgbClr val="DDEAF6"/>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pic>
        <p:nvPicPr>
          <p:cNvPr id="158" name="Picture 11" descr="Picture 11"/>
          <p:cNvPicPr>
            <a:picLocks noChangeAspect="1"/>
          </p:cNvPicPr>
          <p:nvPr/>
        </p:nvPicPr>
        <p:blipFill>
          <a:blip r:embed="rId12"/>
          <a:stretch>
            <a:fillRect/>
          </a:stretch>
        </p:blipFill>
        <p:spPr>
          <a:xfrm>
            <a:off x="13744571" y="31449362"/>
            <a:ext cx="3343525" cy="3343524"/>
          </a:xfrm>
          <a:prstGeom prst="rect">
            <a:avLst/>
          </a:prstGeom>
          <a:ln w="12700">
            <a:miter lim="400000"/>
          </a:ln>
        </p:spPr>
      </p:pic>
      <p:pic>
        <p:nvPicPr>
          <p:cNvPr id="160" name="Picture 2" descr="Picture 2"/>
          <p:cNvPicPr>
            <a:picLocks noChangeAspect="1"/>
          </p:cNvPicPr>
          <p:nvPr/>
        </p:nvPicPr>
        <p:blipFill>
          <a:blip r:embed="rId13"/>
          <a:stretch>
            <a:fillRect/>
          </a:stretch>
        </p:blipFill>
        <p:spPr>
          <a:xfrm>
            <a:off x="12868951" y="35240064"/>
            <a:ext cx="5094763" cy="3702195"/>
          </a:xfrm>
          <a:prstGeom prst="rect">
            <a:avLst/>
          </a:prstGeom>
          <a:ln w="12700">
            <a:miter lim="400000"/>
          </a:ln>
        </p:spPr>
      </p:pic>
      <p:sp>
        <p:nvSpPr>
          <p:cNvPr id="152" name="TextBox 58"/>
          <p:cNvSpPr txBox="1"/>
          <p:nvPr/>
        </p:nvSpPr>
        <p:spPr>
          <a:xfrm>
            <a:off x="17372979" y="31551345"/>
            <a:ext cx="11813084" cy="3416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571500" indent="-571500">
              <a:buSzPct val="100000"/>
              <a:buFont typeface="Arial"/>
              <a:buChar char="•"/>
              <a:defRPr sz="3600">
                <a:latin typeface="Calibri"/>
                <a:ea typeface="Calibri"/>
                <a:cs typeface="Calibri"/>
                <a:sym typeface="Calibri"/>
              </a:defRPr>
            </a:pPr>
            <a:r>
              <a:rPr dirty="0" err="1">
                <a:latin typeface="Cambria" panose="02040503050406030204" pitchFamily="18" charset="0"/>
              </a:rPr>
              <a:t>LoRaWAN</a:t>
            </a:r>
            <a:r>
              <a:rPr dirty="0">
                <a:latin typeface="Cambria" panose="02040503050406030204" pitchFamily="18" charset="0"/>
              </a:rPr>
              <a:t> is the network</a:t>
            </a:r>
            <a:r>
              <a:rPr lang="en-US" dirty="0">
                <a:latin typeface="Cambria" panose="02040503050406030204" pitchFamily="18" charset="0"/>
              </a:rPr>
              <a:t>ing resource</a:t>
            </a:r>
            <a:r>
              <a:rPr dirty="0">
                <a:latin typeface="Cambria" panose="02040503050406030204" pitchFamily="18" charset="0"/>
              </a:rPr>
              <a:t> we use.</a:t>
            </a:r>
          </a:p>
          <a:p>
            <a:pPr marL="571500" indent="-571500">
              <a:buSzPct val="100000"/>
              <a:buFont typeface="Arial"/>
              <a:buChar char="•"/>
              <a:defRPr sz="3600">
                <a:latin typeface="Calibri"/>
                <a:ea typeface="Calibri"/>
                <a:cs typeface="Calibri"/>
                <a:sym typeface="Calibri"/>
              </a:defRPr>
            </a:pPr>
            <a:r>
              <a:rPr dirty="0">
                <a:latin typeface="Cambria" panose="02040503050406030204" pitchFamily="18" charset="0"/>
              </a:rPr>
              <a:t>Senet </a:t>
            </a:r>
            <a:r>
              <a:rPr lang="en-US" dirty="0">
                <a:latin typeface="Cambria" panose="02040503050406030204" pitchFamily="18" charset="0"/>
              </a:rPr>
              <a:t>is </a:t>
            </a:r>
            <a:r>
              <a:rPr dirty="0">
                <a:latin typeface="Cambria" panose="02040503050406030204" pitchFamily="18" charset="0"/>
              </a:rPr>
              <a:t>the network provider </a:t>
            </a:r>
            <a:r>
              <a:rPr lang="en-US" dirty="0">
                <a:latin typeface="Cambria" panose="02040503050406030204" pitchFamily="18" charset="0"/>
              </a:rPr>
              <a:t>that</a:t>
            </a:r>
            <a:r>
              <a:rPr dirty="0">
                <a:latin typeface="Cambria" panose="02040503050406030204" pitchFamily="18" charset="0"/>
              </a:rPr>
              <a:t> </a:t>
            </a:r>
            <a:r>
              <a:rPr lang="en-US" dirty="0">
                <a:latin typeface="Cambria" panose="02040503050406030204" pitchFamily="18" charset="0"/>
              </a:rPr>
              <a:t>is utilized</a:t>
            </a:r>
            <a:r>
              <a:rPr dirty="0">
                <a:latin typeface="Cambria" panose="02040503050406030204" pitchFamily="18" charset="0"/>
              </a:rPr>
              <a:t>. Currently</a:t>
            </a:r>
            <a:r>
              <a:rPr lang="en-US" dirty="0">
                <a:latin typeface="Cambria" panose="02040503050406030204" pitchFamily="18" charset="0"/>
              </a:rPr>
              <a:t>,</a:t>
            </a:r>
            <a:r>
              <a:rPr dirty="0">
                <a:latin typeface="Cambria" panose="02040503050406030204" pitchFamily="18" charset="0"/>
              </a:rPr>
              <a:t> </a:t>
            </a:r>
            <a:r>
              <a:rPr lang="en-US" b="1" dirty="0">
                <a:latin typeface="Cambria" panose="02040503050406030204" pitchFamily="18" charset="0"/>
              </a:rPr>
              <a:t>Senet provides </a:t>
            </a:r>
            <a:r>
              <a:rPr b="1" dirty="0">
                <a:latin typeface="Cambria" panose="02040503050406030204" pitchFamily="18" charset="0"/>
              </a:rPr>
              <a:t>coverage</a:t>
            </a:r>
            <a:r>
              <a:rPr lang="en-US" b="1" dirty="0">
                <a:latin typeface="Cambria" panose="02040503050406030204" pitchFamily="18" charset="0"/>
              </a:rPr>
              <a:t>s</a:t>
            </a:r>
            <a:r>
              <a:rPr b="1" dirty="0">
                <a:latin typeface="Cambria" panose="02040503050406030204" pitchFamily="18" charset="0"/>
              </a:rPr>
              <a:t> </a:t>
            </a:r>
            <a:r>
              <a:rPr lang="en-US" b="1" dirty="0">
                <a:latin typeface="Cambria" panose="02040503050406030204" pitchFamily="18" charset="0"/>
              </a:rPr>
              <a:t>for</a:t>
            </a:r>
            <a:r>
              <a:rPr b="1" dirty="0">
                <a:latin typeface="Cambria" panose="02040503050406030204" pitchFamily="18" charset="0"/>
              </a:rPr>
              <a:t> 80+ countries</a:t>
            </a:r>
            <a:r>
              <a:rPr dirty="0">
                <a:latin typeface="Cambria" panose="02040503050406030204" pitchFamily="18" charset="0"/>
              </a:rPr>
              <a:t>.</a:t>
            </a:r>
          </a:p>
          <a:p>
            <a:pPr marL="571500" indent="-571500">
              <a:buSzPct val="100000"/>
              <a:buFont typeface="Arial"/>
              <a:buChar char="•"/>
              <a:defRPr sz="3600">
                <a:latin typeface="Calibri"/>
                <a:ea typeface="Calibri"/>
                <a:cs typeface="Calibri"/>
                <a:sym typeface="Calibri"/>
              </a:defRPr>
            </a:pPr>
            <a:r>
              <a:rPr dirty="0">
                <a:latin typeface="Cambria" panose="02040503050406030204" pitchFamily="18" charset="0"/>
              </a:rPr>
              <a:t>We hope to expand this coverage by working with Senet and other network providers until </a:t>
            </a:r>
            <a:r>
              <a:rPr b="1" dirty="0">
                <a:latin typeface="Cambria" panose="02040503050406030204" pitchFamily="18" charset="0"/>
              </a:rPr>
              <a:t>our system </a:t>
            </a:r>
            <a:r>
              <a:rPr lang="en-US" b="1" dirty="0">
                <a:latin typeface="Cambria" panose="02040503050406030204" pitchFamily="18" charset="0"/>
              </a:rPr>
              <a:t>can operate</a:t>
            </a:r>
            <a:r>
              <a:rPr b="1" dirty="0">
                <a:latin typeface="Cambria" panose="02040503050406030204" pitchFamily="18" charset="0"/>
              </a:rPr>
              <a:t> worldwide</a:t>
            </a:r>
            <a:r>
              <a:rPr dirty="0">
                <a:latin typeface="Cambria" panose="02040503050406030204" pitchFamily="18" charset="0"/>
              </a:rPr>
              <a:t>.</a:t>
            </a:r>
          </a:p>
        </p:txBody>
      </p:sp>
      <p:sp>
        <p:nvSpPr>
          <p:cNvPr id="153" name="TextBox 59"/>
          <p:cNvSpPr txBox="1"/>
          <p:nvPr/>
        </p:nvSpPr>
        <p:spPr>
          <a:xfrm>
            <a:off x="17372979" y="35240064"/>
            <a:ext cx="11695735" cy="3970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3600">
                <a:latin typeface="Calibri"/>
                <a:ea typeface="Calibri"/>
                <a:cs typeface="Calibri"/>
                <a:sym typeface="Calibri"/>
              </a:defRPr>
            </a:pPr>
            <a:r>
              <a:rPr dirty="0">
                <a:latin typeface="Cambria" panose="02040503050406030204" pitchFamily="18" charset="0"/>
              </a:rPr>
              <a:t>Raspberry Pi </a:t>
            </a:r>
            <a:r>
              <a:rPr lang="en-US" dirty="0">
                <a:latin typeface="Cambria" panose="02040503050406030204" pitchFamily="18" charset="0"/>
              </a:rPr>
              <a:t>was used for:</a:t>
            </a:r>
          </a:p>
          <a:p>
            <a:pPr marL="1200150" lvl="1" indent="-742950">
              <a:buSzPct val="100000"/>
              <a:buAutoNum type="arabicPeriod"/>
              <a:defRPr sz="3600">
                <a:latin typeface="Calibri"/>
                <a:ea typeface="Calibri"/>
                <a:cs typeface="Calibri"/>
                <a:sym typeface="Calibri"/>
              </a:defRPr>
            </a:pPr>
            <a:r>
              <a:rPr lang="en-US" dirty="0">
                <a:latin typeface="Cambria" panose="02040503050406030204" pitchFamily="18" charset="0"/>
              </a:rPr>
              <a:t>Converting sensor data to .json files.</a:t>
            </a:r>
          </a:p>
          <a:p>
            <a:pPr marL="1200150" lvl="1" indent="-742950">
              <a:buSzPct val="100000"/>
              <a:buAutoNum type="arabicPeriod"/>
              <a:defRPr sz="3600">
                <a:latin typeface="Calibri"/>
                <a:ea typeface="Calibri"/>
                <a:cs typeface="Calibri"/>
                <a:sym typeface="Calibri"/>
              </a:defRPr>
            </a:pPr>
            <a:r>
              <a:rPr dirty="0">
                <a:latin typeface="Cambria" panose="02040503050406030204" pitchFamily="18" charset="0"/>
              </a:rPr>
              <a:t>Sending the .json files to the Senet Network. </a:t>
            </a:r>
          </a:p>
          <a:p>
            <a:pPr>
              <a:defRPr sz="3600">
                <a:latin typeface="Calibri"/>
                <a:ea typeface="Calibri"/>
                <a:cs typeface="Calibri"/>
                <a:sym typeface="Calibri"/>
              </a:defRPr>
            </a:pPr>
            <a:r>
              <a:rPr lang="en-US" dirty="0">
                <a:latin typeface="Cambria" panose="02040503050406030204" pitchFamily="18" charset="0"/>
              </a:rPr>
              <a:t>Using </a:t>
            </a:r>
            <a:r>
              <a:rPr b="1" dirty="0">
                <a:latin typeface="Cambria" panose="02040503050406030204" pitchFamily="18" charset="0"/>
              </a:rPr>
              <a:t>a microcontroller </a:t>
            </a:r>
            <a:r>
              <a:rPr dirty="0">
                <a:latin typeface="Cambria" panose="02040503050406030204" pitchFamily="18" charset="0"/>
              </a:rPr>
              <a:t>to do these tasks</a:t>
            </a:r>
            <a:r>
              <a:rPr lang="en-US" dirty="0">
                <a:latin typeface="Cambria" panose="02040503050406030204" pitchFamily="18" charset="0"/>
              </a:rPr>
              <a:t> would be better</a:t>
            </a:r>
            <a:r>
              <a:rPr dirty="0">
                <a:latin typeface="Cambria" panose="02040503050406030204" pitchFamily="18" charset="0"/>
              </a:rPr>
              <a:t>:</a:t>
            </a:r>
          </a:p>
          <a:p>
            <a:pPr marL="1200150" lvl="1" indent="-742950">
              <a:buSzPct val="100000"/>
              <a:buAutoNum type="arabicPeriod"/>
              <a:defRPr sz="3600">
                <a:latin typeface="Calibri"/>
                <a:ea typeface="Calibri"/>
                <a:cs typeface="Calibri"/>
                <a:sym typeface="Calibri"/>
              </a:defRPr>
            </a:pPr>
            <a:r>
              <a:rPr lang="en-US" dirty="0">
                <a:latin typeface="Cambria" panose="02040503050406030204" pitchFamily="18" charset="0"/>
              </a:rPr>
              <a:t>Programmed </a:t>
            </a:r>
            <a:r>
              <a:rPr dirty="0">
                <a:latin typeface="Cambria" panose="02040503050406030204" pitchFamily="18" charset="0"/>
              </a:rPr>
              <a:t>to do ONLY what </a:t>
            </a:r>
            <a:r>
              <a:rPr lang="en-US" dirty="0">
                <a:latin typeface="Cambria" panose="02040503050406030204" pitchFamily="18" charset="0"/>
              </a:rPr>
              <a:t>is</a:t>
            </a:r>
            <a:r>
              <a:rPr dirty="0">
                <a:latin typeface="Cambria" panose="02040503050406030204" pitchFamily="18" charset="0"/>
              </a:rPr>
              <a:t> ne</a:t>
            </a:r>
            <a:r>
              <a:rPr lang="en-US" dirty="0">
                <a:latin typeface="Cambria" panose="02040503050406030204" pitchFamily="18" charset="0"/>
              </a:rPr>
              <a:t>cessary</a:t>
            </a:r>
            <a:r>
              <a:rPr dirty="0">
                <a:latin typeface="Cambria" panose="02040503050406030204" pitchFamily="18" charset="0"/>
              </a:rPr>
              <a:t>.</a:t>
            </a:r>
          </a:p>
          <a:p>
            <a:pPr marL="1200150" lvl="1" indent="-742950">
              <a:buSzPct val="100000"/>
              <a:buAutoNum type="arabicPeriod"/>
              <a:defRPr sz="3600">
                <a:latin typeface="Calibri"/>
                <a:ea typeface="Calibri"/>
                <a:cs typeface="Calibri"/>
                <a:sym typeface="Calibri"/>
              </a:defRPr>
            </a:pPr>
            <a:r>
              <a:rPr dirty="0">
                <a:latin typeface="Cambria" panose="02040503050406030204" pitchFamily="18" charset="0"/>
              </a:rPr>
              <a:t>Cheaper.</a:t>
            </a:r>
          </a:p>
          <a:p>
            <a:pPr marL="1200150" lvl="1" indent="-742950">
              <a:buSzPct val="100000"/>
              <a:buAutoNum type="arabicPeriod"/>
              <a:defRPr sz="3600">
                <a:latin typeface="Calibri"/>
                <a:ea typeface="Calibri"/>
                <a:cs typeface="Calibri"/>
                <a:sym typeface="Calibri"/>
              </a:defRPr>
            </a:pPr>
            <a:r>
              <a:rPr lang="en-US" dirty="0">
                <a:latin typeface="Cambria" panose="02040503050406030204" pitchFamily="18" charset="0"/>
              </a:rPr>
              <a:t>Consume </a:t>
            </a:r>
            <a:r>
              <a:rPr dirty="0">
                <a:latin typeface="Cambria" panose="02040503050406030204" pitchFamily="18" charset="0"/>
              </a:rPr>
              <a:t>less power.</a:t>
            </a:r>
          </a:p>
        </p:txBody>
      </p:sp>
      <p:sp>
        <p:nvSpPr>
          <p:cNvPr id="156" name="TextBox 64"/>
          <p:cNvSpPr txBox="1"/>
          <p:nvPr/>
        </p:nvSpPr>
        <p:spPr>
          <a:xfrm>
            <a:off x="29353598" y="31552306"/>
            <a:ext cx="8511378" cy="45243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nchor="t">
            <a:spAutoFit/>
          </a:bodyPr>
          <a:lstStyle/>
          <a:p>
            <a:pPr>
              <a:defRPr sz="3600">
                <a:latin typeface="Calibri"/>
                <a:ea typeface="Calibri"/>
                <a:cs typeface="Calibri"/>
                <a:sym typeface="Calibri"/>
              </a:defRPr>
            </a:pPr>
            <a:r>
              <a:rPr lang="en-US" dirty="0">
                <a:latin typeface="Cambria" panose="02040503050406030204" pitchFamily="18" charset="0"/>
              </a:rPr>
              <a:t>Our website is barebones. Updates that will be instituted include:</a:t>
            </a:r>
          </a:p>
          <a:p>
            <a:pPr marL="742950" indent="-742950">
              <a:buAutoNum type="arabicPeriod"/>
              <a:defRPr sz="3600">
                <a:latin typeface="Calibri"/>
                <a:ea typeface="Calibri"/>
                <a:cs typeface="Calibri"/>
                <a:sym typeface="Calibri"/>
              </a:defRPr>
            </a:pPr>
            <a:r>
              <a:rPr lang="en-US" dirty="0">
                <a:latin typeface="Cambria" panose="02040503050406030204" pitchFamily="18" charset="0"/>
              </a:rPr>
              <a:t>Creating users accounts that are linked to their own sensors.</a:t>
            </a:r>
          </a:p>
          <a:p>
            <a:pPr marL="742950" indent="-742950">
              <a:buAutoNum type="arabicPeriod"/>
              <a:defRPr sz="3600">
                <a:latin typeface="Calibri"/>
                <a:ea typeface="Calibri"/>
                <a:cs typeface="Calibri"/>
                <a:sym typeface="Calibri"/>
              </a:defRPr>
            </a:pPr>
            <a:r>
              <a:rPr lang="en-US" dirty="0">
                <a:latin typeface="Cambria" panose="02040503050406030204" pitchFamily="18" charset="0"/>
              </a:rPr>
              <a:t>Connect to the AWS database using Elastic Beanstalk.</a:t>
            </a:r>
          </a:p>
          <a:p>
            <a:pPr marL="742950" indent="-742950">
              <a:buAutoNum type="arabicPeriod"/>
              <a:defRPr sz="3600">
                <a:latin typeface="Calibri"/>
                <a:ea typeface="Calibri"/>
                <a:cs typeface="Calibri"/>
                <a:sym typeface="Calibri"/>
              </a:defRPr>
            </a:pPr>
            <a:r>
              <a:rPr lang="en-US" dirty="0">
                <a:latin typeface="Cambria" panose="02040503050406030204" pitchFamily="18" charset="0"/>
              </a:rPr>
              <a:t>Device registration.</a:t>
            </a:r>
          </a:p>
          <a:p>
            <a:pPr marL="742950" indent="-742950">
              <a:buAutoNum type="arabicPeriod"/>
              <a:defRPr sz="3600">
                <a:latin typeface="Calibri"/>
                <a:ea typeface="Calibri"/>
                <a:cs typeface="Calibri"/>
                <a:sym typeface="Calibri"/>
              </a:defRPr>
            </a:pPr>
            <a:r>
              <a:rPr lang="en-US" dirty="0">
                <a:latin typeface="Cambria" panose="02040503050406030204" pitchFamily="18" charset="0"/>
              </a:rPr>
              <a:t>Improved user interface.</a:t>
            </a:r>
          </a:p>
        </p:txBody>
      </p:sp>
      <p:pic>
        <p:nvPicPr>
          <p:cNvPr id="4" name="Picture 3" descr="Diagram&#10;&#10;Description automatically generated">
            <a:extLst>
              <a:ext uri="{FF2B5EF4-FFF2-40B4-BE49-F238E27FC236}">
                <a16:creationId xmlns:a16="http://schemas.microsoft.com/office/drawing/2014/main" id="{BDF91738-06E2-C740-81F4-063ED15B35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966010" y="23111553"/>
            <a:ext cx="6106896" cy="2986486"/>
          </a:xfrm>
          <a:prstGeom prst="rect">
            <a:avLst/>
          </a:prstGeom>
        </p:spPr>
      </p:pic>
      <p:sp>
        <p:nvSpPr>
          <p:cNvPr id="93" name="TextBox 62">
            <a:extLst>
              <a:ext uri="{FF2B5EF4-FFF2-40B4-BE49-F238E27FC236}">
                <a16:creationId xmlns:a16="http://schemas.microsoft.com/office/drawing/2014/main" id="{4A32A215-0A9C-4A4A-BB40-EFD27177B885}"/>
              </a:ext>
            </a:extLst>
          </p:cNvPr>
          <p:cNvSpPr txBox="1"/>
          <p:nvPr/>
        </p:nvSpPr>
        <p:spPr>
          <a:xfrm>
            <a:off x="603450" y="33981733"/>
            <a:ext cx="12257730" cy="563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600">
                <a:latin typeface="Calibri"/>
                <a:ea typeface="Calibri"/>
                <a:cs typeface="Calibri"/>
                <a:sym typeface="Calibri"/>
              </a:defRPr>
            </a:lvl1pPr>
          </a:lstStyle>
          <a:p>
            <a:pPr algn="just"/>
            <a:r>
              <a:rPr lang="en-US" dirty="0">
                <a:latin typeface="Cambria" panose="02040503050406030204" pitchFamily="18" charset="0"/>
              </a:rPr>
              <a:t>The original project prototype was successfully integrated with a water quality sensor developed by the 2020 </a:t>
            </a:r>
            <a:r>
              <a:rPr lang="en-US" i="1" dirty="0">
                <a:latin typeface="Cambria" panose="02040503050406030204" pitchFamily="18" charset="0"/>
              </a:rPr>
              <a:t>Surging Waters in Durham </a:t>
            </a:r>
            <a:r>
              <a:rPr lang="en-US" dirty="0">
                <a:latin typeface="Cambria" panose="02040503050406030204" pitchFamily="18" charset="0"/>
              </a:rPr>
              <a:t>Innovation Scholars research cohort. </a:t>
            </a:r>
          </a:p>
          <a:p>
            <a:pPr algn="just"/>
            <a:endParaRPr lang="en-US" dirty="0">
              <a:latin typeface="Cambria" panose="02040503050406030204" pitchFamily="18" charset="0"/>
            </a:endParaRPr>
          </a:p>
          <a:p>
            <a:pPr algn="just"/>
            <a:r>
              <a:rPr lang="en-US" dirty="0">
                <a:latin typeface="Cambria" panose="02040503050406030204" pitchFamily="18" charset="0"/>
              </a:rPr>
              <a:t>The current prototype is being tested with snow depth sensors developed in Dr. Alix </a:t>
            </a:r>
            <a:r>
              <a:rPr lang="en-US" dirty="0" err="1">
                <a:latin typeface="Cambria" panose="02040503050406030204" pitchFamily="18" charset="0"/>
              </a:rPr>
              <a:t>Contosta’s</a:t>
            </a:r>
            <a:r>
              <a:rPr lang="en-US" dirty="0">
                <a:latin typeface="Cambria" panose="02040503050406030204" pitchFamily="18" charset="0"/>
              </a:rPr>
              <a:t> research group. The Eizent system is being implemented to allow each sensor to be wirelessly deployed, allowing for novel methods for data collection in areas that are normally difficult to measure manually daily. </a:t>
            </a:r>
            <a:endParaRPr dirty="0">
              <a:latin typeface="Cambria" panose="02040503050406030204" pitchFamily="18" charset="0"/>
            </a:endParaRPr>
          </a:p>
        </p:txBody>
      </p:sp>
      <p:sp>
        <p:nvSpPr>
          <p:cNvPr id="110" name="TextBox 62">
            <a:extLst>
              <a:ext uri="{FF2B5EF4-FFF2-40B4-BE49-F238E27FC236}">
                <a16:creationId xmlns:a16="http://schemas.microsoft.com/office/drawing/2014/main" id="{C2CDEA11-AB76-FA41-AFCF-E3AE40E0CBE5}"/>
              </a:ext>
            </a:extLst>
          </p:cNvPr>
          <p:cNvSpPr txBox="1"/>
          <p:nvPr/>
        </p:nvSpPr>
        <p:spPr>
          <a:xfrm>
            <a:off x="38757358" y="31421469"/>
            <a:ext cx="11844303" cy="7848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600">
                <a:latin typeface="Calibri"/>
                <a:ea typeface="Calibri"/>
                <a:cs typeface="Calibri"/>
                <a:sym typeface="Calibri"/>
              </a:defRPr>
            </a:lvl1pPr>
          </a:lstStyle>
          <a:p>
            <a:pPr algn="just"/>
            <a:r>
              <a:rPr lang="en-US" dirty="0">
                <a:latin typeface="Cambria" panose="02040503050406030204" pitchFamily="18" charset="0"/>
              </a:rPr>
              <a:t>Thank you to the UNH Innovation Scholars Program, the UNH InterOperability Laboratory, the UNH Department of Ocean Engineering, and the UNH Institute for Earth, Ocean, and Space Science for supporting our research since January 2020.</a:t>
            </a:r>
          </a:p>
          <a:p>
            <a:pPr algn="just"/>
            <a:endParaRPr lang="en-US" dirty="0">
              <a:latin typeface="Cambria" panose="02040503050406030204" pitchFamily="18" charset="0"/>
            </a:endParaRPr>
          </a:p>
          <a:p>
            <a:pPr algn="just"/>
            <a:r>
              <a:rPr lang="en-US" dirty="0">
                <a:latin typeface="Cambria" panose="02040503050406030204" pitchFamily="18" charset="0"/>
              </a:rPr>
              <a:t>Thank you to our current and previous advisors/mentors, including Dr. Alix Contosta, Timothy Carlin, Jeffrey </a:t>
            </a:r>
            <a:r>
              <a:rPr lang="en-US" dirty="0" err="1">
                <a:latin typeface="Cambria" panose="02040503050406030204" pitchFamily="18" charset="0"/>
              </a:rPr>
              <a:t>Lapak</a:t>
            </a:r>
            <a:r>
              <a:rPr lang="en-US" dirty="0">
                <a:latin typeface="Cambria" panose="02040503050406030204" pitchFamily="18" charset="0"/>
              </a:rPr>
              <a:t>, Ian Grant, Kyle Ouellette, and Anthony </a:t>
            </a:r>
            <a:r>
              <a:rPr lang="en-US" dirty="0" err="1">
                <a:latin typeface="Cambria" panose="02040503050406030204" pitchFamily="18" charset="0"/>
              </a:rPr>
              <a:t>Pilotte</a:t>
            </a:r>
            <a:r>
              <a:rPr lang="en-US" dirty="0">
                <a:latin typeface="Cambria" panose="02040503050406030204" pitchFamily="18" charset="0"/>
              </a:rPr>
              <a:t>. </a:t>
            </a:r>
          </a:p>
          <a:p>
            <a:pPr algn="just"/>
            <a:endParaRPr lang="en-US" dirty="0">
              <a:latin typeface="Cambria" panose="02040503050406030204" pitchFamily="18" charset="0"/>
            </a:endParaRPr>
          </a:p>
          <a:p>
            <a:pPr algn="just"/>
            <a:r>
              <a:rPr lang="en-US" dirty="0">
                <a:latin typeface="Cambria" panose="02040503050406030204" pitchFamily="18" charset="0"/>
              </a:rPr>
              <a:t>Thank you to the current members of Eizent and previous developers, including Eli Duggan, Tinh Phuong, </a:t>
            </a:r>
            <a:r>
              <a:rPr lang="en-US" dirty="0" err="1">
                <a:latin typeface="Cambria" panose="02040503050406030204" pitchFamily="18" charset="0"/>
              </a:rPr>
              <a:t>Orianne</a:t>
            </a:r>
            <a:r>
              <a:rPr lang="en-US" dirty="0">
                <a:latin typeface="Cambria" panose="02040503050406030204" pitchFamily="18" charset="0"/>
              </a:rPr>
              <a:t> Sinclair, Bryan McKenney, Janet Andrews, and Yevgenia Men.</a:t>
            </a:r>
            <a:endParaRPr dirty="0">
              <a:latin typeface="Cambria" panose="02040503050406030204" pitchFamily="18" charset="0"/>
            </a:endParaRPr>
          </a:p>
        </p:txBody>
      </p:sp>
      <p:sp>
        <p:nvSpPr>
          <p:cNvPr id="111" name="TextBox 62">
            <a:extLst>
              <a:ext uri="{FF2B5EF4-FFF2-40B4-BE49-F238E27FC236}">
                <a16:creationId xmlns:a16="http://schemas.microsoft.com/office/drawing/2014/main" id="{8594A721-931F-A34C-9CC5-2E79BC33F6EC}"/>
              </a:ext>
            </a:extLst>
          </p:cNvPr>
          <p:cNvSpPr txBox="1"/>
          <p:nvPr/>
        </p:nvSpPr>
        <p:spPr>
          <a:xfrm>
            <a:off x="-17258323" y="27288296"/>
            <a:ext cx="12257730" cy="3416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600">
                <a:latin typeface="Calibri"/>
                <a:ea typeface="Calibri"/>
                <a:cs typeface="Calibri"/>
                <a:sym typeface="Calibri"/>
              </a:defRPr>
            </a:lvl1pPr>
          </a:lstStyle>
          <a:p>
            <a:pPr algn="just"/>
            <a:r>
              <a:rPr lang="en-US" dirty="0">
                <a:latin typeface="Cambria" panose="02040503050406030204" pitchFamily="18" charset="0"/>
              </a:rPr>
              <a:t>The goal of this project is to make sensors easier and more useful to develop by creating a system that transmits sensor data from anywhere in the world to a website where the data can be downloaded, </a:t>
            </a:r>
            <a:r>
              <a:rPr lang="en-US" i="1" dirty="0">
                <a:latin typeface="Cambria" panose="02040503050406030204" pitchFamily="18" charset="0"/>
              </a:rPr>
              <a:t>in real time. </a:t>
            </a:r>
            <a:r>
              <a:rPr lang="en-US" dirty="0">
                <a:latin typeface="Cambria" panose="02040503050406030204" pitchFamily="18" charset="0"/>
              </a:rPr>
              <a:t>To accomplish this goal, we have created a system made up of two components: a transmitter and a website.</a:t>
            </a:r>
            <a:endParaRPr dirty="0"/>
          </a:p>
        </p:txBody>
      </p:sp>
      <p:pic>
        <p:nvPicPr>
          <p:cNvPr id="112" name="Picture 111" descr="A picture containing shape&#10;&#10;Description automatically generated">
            <a:extLst>
              <a:ext uri="{FF2B5EF4-FFF2-40B4-BE49-F238E27FC236}">
                <a16:creationId xmlns:a16="http://schemas.microsoft.com/office/drawing/2014/main" id="{7FC720DD-E020-7748-BDE1-5216191E6EC5}"/>
              </a:ext>
            </a:extLst>
          </p:cNvPr>
          <p:cNvPicPr>
            <a:picLocks noChangeAspect="1"/>
          </p:cNvPicPr>
          <p:nvPr/>
        </p:nvPicPr>
        <p:blipFill>
          <a:blip r:embed="rId15"/>
          <a:stretch>
            <a:fillRect/>
          </a:stretch>
        </p:blipFill>
        <p:spPr>
          <a:xfrm>
            <a:off x="46091577" y="842926"/>
            <a:ext cx="572733" cy="293969"/>
          </a:xfrm>
          <a:prstGeom prst="rect">
            <a:avLst/>
          </a:prstGeom>
        </p:spPr>
      </p:pic>
      <p:pic>
        <p:nvPicPr>
          <p:cNvPr id="117" name="Picture 116" descr="A picture containing metalware, chain&#10;&#10;Description automatically generated">
            <a:extLst>
              <a:ext uri="{FF2B5EF4-FFF2-40B4-BE49-F238E27FC236}">
                <a16:creationId xmlns:a16="http://schemas.microsoft.com/office/drawing/2014/main" id="{68E3D8F3-7D3D-0847-A02B-785A2975D3D5}"/>
              </a:ext>
            </a:extLst>
          </p:cNvPr>
          <p:cNvPicPr>
            <a:picLocks noChangeAspect="1"/>
          </p:cNvPicPr>
          <p:nvPr/>
        </p:nvPicPr>
        <p:blipFill>
          <a:blip r:embed="rId16"/>
          <a:stretch>
            <a:fillRect/>
          </a:stretch>
        </p:blipFill>
        <p:spPr>
          <a:xfrm>
            <a:off x="47149710" y="843224"/>
            <a:ext cx="671355" cy="1935081"/>
          </a:xfrm>
          <a:prstGeom prst="rect">
            <a:avLst/>
          </a:prstGeom>
        </p:spPr>
      </p:pic>
      <p:pic>
        <p:nvPicPr>
          <p:cNvPr id="159" name="Picture 158" descr="A picture containing text, silhouette&#10;&#10;Description automatically generated">
            <a:extLst>
              <a:ext uri="{FF2B5EF4-FFF2-40B4-BE49-F238E27FC236}">
                <a16:creationId xmlns:a16="http://schemas.microsoft.com/office/drawing/2014/main" id="{B26814BC-3C66-0A44-9D74-0B69C8A84D6D}"/>
              </a:ext>
            </a:extLst>
          </p:cNvPr>
          <p:cNvPicPr>
            <a:picLocks noChangeAspect="1"/>
          </p:cNvPicPr>
          <p:nvPr/>
        </p:nvPicPr>
        <p:blipFill>
          <a:blip r:embed="rId17"/>
          <a:stretch>
            <a:fillRect/>
          </a:stretch>
        </p:blipFill>
        <p:spPr>
          <a:xfrm>
            <a:off x="48868659" y="856311"/>
            <a:ext cx="853713" cy="1935081"/>
          </a:xfrm>
          <a:prstGeom prst="rect">
            <a:avLst/>
          </a:prstGeom>
        </p:spPr>
      </p:pic>
      <p:pic>
        <p:nvPicPr>
          <p:cNvPr id="167" name="Picture 166" descr="A picture containing shape&#10;&#10;Description automatically generated">
            <a:extLst>
              <a:ext uri="{FF2B5EF4-FFF2-40B4-BE49-F238E27FC236}">
                <a16:creationId xmlns:a16="http://schemas.microsoft.com/office/drawing/2014/main" id="{158650C1-043E-654A-83AB-6BAA9CD79AD3}"/>
              </a:ext>
            </a:extLst>
          </p:cNvPr>
          <p:cNvPicPr>
            <a:picLocks noChangeAspect="1"/>
          </p:cNvPicPr>
          <p:nvPr/>
        </p:nvPicPr>
        <p:blipFill>
          <a:blip r:embed="rId15"/>
          <a:stretch>
            <a:fillRect/>
          </a:stretch>
        </p:blipFill>
        <p:spPr>
          <a:xfrm>
            <a:off x="46092285" y="1688205"/>
            <a:ext cx="465305" cy="238829"/>
          </a:xfrm>
          <a:prstGeom prst="rect">
            <a:avLst/>
          </a:prstGeom>
        </p:spPr>
      </p:pic>
      <p:pic>
        <p:nvPicPr>
          <p:cNvPr id="168" name="Picture 167" descr="Shape&#10;&#10;Description automatically generated">
            <a:extLst>
              <a:ext uri="{FF2B5EF4-FFF2-40B4-BE49-F238E27FC236}">
                <a16:creationId xmlns:a16="http://schemas.microsoft.com/office/drawing/2014/main" id="{DED4A000-AE23-2D40-B6C6-F824F7AF7B35}"/>
              </a:ext>
            </a:extLst>
          </p:cNvPr>
          <p:cNvPicPr>
            <a:picLocks noChangeAspect="1"/>
          </p:cNvPicPr>
          <p:nvPr/>
        </p:nvPicPr>
        <p:blipFill>
          <a:blip r:embed="rId18"/>
          <a:stretch>
            <a:fillRect/>
          </a:stretch>
        </p:blipFill>
        <p:spPr>
          <a:xfrm>
            <a:off x="45776418" y="836814"/>
            <a:ext cx="278472" cy="1927545"/>
          </a:xfrm>
          <a:prstGeom prst="rect">
            <a:avLst/>
          </a:prstGeom>
          <a:solidFill>
            <a:schemeClr val="accent6"/>
          </a:solidFill>
        </p:spPr>
      </p:pic>
      <p:pic>
        <p:nvPicPr>
          <p:cNvPr id="169" name="Picture 168" descr="A picture containing shape&#10;&#10;Description automatically generated">
            <a:extLst>
              <a:ext uri="{FF2B5EF4-FFF2-40B4-BE49-F238E27FC236}">
                <a16:creationId xmlns:a16="http://schemas.microsoft.com/office/drawing/2014/main" id="{2ED739D5-CEFA-C94F-83EB-DBCEB194554F}"/>
              </a:ext>
            </a:extLst>
          </p:cNvPr>
          <p:cNvPicPr>
            <a:picLocks noChangeAspect="1"/>
          </p:cNvPicPr>
          <p:nvPr/>
        </p:nvPicPr>
        <p:blipFill>
          <a:blip r:embed="rId15"/>
          <a:stretch>
            <a:fillRect/>
          </a:stretch>
        </p:blipFill>
        <p:spPr>
          <a:xfrm>
            <a:off x="46091577" y="2470390"/>
            <a:ext cx="572733" cy="293969"/>
          </a:xfrm>
          <a:prstGeom prst="rect">
            <a:avLst/>
          </a:prstGeom>
        </p:spPr>
      </p:pic>
      <p:pic>
        <p:nvPicPr>
          <p:cNvPr id="177" name="Picture 176" descr="Shape&#10;&#10;Description automatically generated">
            <a:extLst>
              <a:ext uri="{FF2B5EF4-FFF2-40B4-BE49-F238E27FC236}">
                <a16:creationId xmlns:a16="http://schemas.microsoft.com/office/drawing/2014/main" id="{090E0FB0-B561-CE48-A04B-26E32507BD72}"/>
              </a:ext>
            </a:extLst>
          </p:cNvPr>
          <p:cNvPicPr>
            <a:picLocks noChangeAspect="1"/>
          </p:cNvPicPr>
          <p:nvPr/>
        </p:nvPicPr>
        <p:blipFill>
          <a:blip r:embed="rId18"/>
          <a:stretch>
            <a:fillRect/>
          </a:stretch>
        </p:blipFill>
        <p:spPr>
          <a:xfrm>
            <a:off x="46767774" y="843224"/>
            <a:ext cx="278472" cy="1927545"/>
          </a:xfrm>
          <a:prstGeom prst="rect">
            <a:avLst/>
          </a:prstGeom>
          <a:solidFill>
            <a:schemeClr val="accent6"/>
          </a:solidFill>
        </p:spPr>
      </p:pic>
      <p:pic>
        <p:nvPicPr>
          <p:cNvPr id="178" name="Picture 177" descr="Background pattern&#10;&#10;Description automatically generated">
            <a:extLst>
              <a:ext uri="{FF2B5EF4-FFF2-40B4-BE49-F238E27FC236}">
                <a16:creationId xmlns:a16="http://schemas.microsoft.com/office/drawing/2014/main" id="{59F5E6F8-861B-9A4C-A596-521BA25E1904}"/>
              </a:ext>
            </a:extLst>
          </p:cNvPr>
          <p:cNvPicPr>
            <a:picLocks noChangeAspect="1"/>
          </p:cNvPicPr>
          <p:nvPr/>
        </p:nvPicPr>
        <p:blipFill>
          <a:blip r:embed="rId19"/>
          <a:stretch>
            <a:fillRect/>
          </a:stretch>
        </p:blipFill>
        <p:spPr>
          <a:xfrm>
            <a:off x="49784260" y="856311"/>
            <a:ext cx="671355" cy="1935081"/>
          </a:xfrm>
          <a:prstGeom prst="rect">
            <a:avLst/>
          </a:prstGeom>
        </p:spPr>
      </p:pic>
      <p:pic>
        <p:nvPicPr>
          <p:cNvPr id="179" name="Picture 178" descr="A picture containing shape&#10;&#10;Description automatically generated">
            <a:extLst>
              <a:ext uri="{FF2B5EF4-FFF2-40B4-BE49-F238E27FC236}">
                <a16:creationId xmlns:a16="http://schemas.microsoft.com/office/drawing/2014/main" id="{2AB7822F-35D6-514E-9B0E-578DCBF3376F}"/>
              </a:ext>
            </a:extLst>
          </p:cNvPr>
          <p:cNvPicPr>
            <a:picLocks noChangeAspect="1"/>
          </p:cNvPicPr>
          <p:nvPr/>
        </p:nvPicPr>
        <p:blipFill>
          <a:blip r:embed="rId15"/>
          <a:stretch>
            <a:fillRect/>
          </a:stretch>
        </p:blipFill>
        <p:spPr>
          <a:xfrm>
            <a:off x="48237632" y="855257"/>
            <a:ext cx="572733" cy="293969"/>
          </a:xfrm>
          <a:prstGeom prst="rect">
            <a:avLst/>
          </a:prstGeom>
        </p:spPr>
      </p:pic>
      <p:pic>
        <p:nvPicPr>
          <p:cNvPr id="180" name="Picture 179" descr="A picture containing shape&#10;&#10;Description automatically generated">
            <a:extLst>
              <a:ext uri="{FF2B5EF4-FFF2-40B4-BE49-F238E27FC236}">
                <a16:creationId xmlns:a16="http://schemas.microsoft.com/office/drawing/2014/main" id="{AA35A0FE-E56C-BD4A-A03E-E5DEC127F285}"/>
              </a:ext>
            </a:extLst>
          </p:cNvPr>
          <p:cNvPicPr>
            <a:picLocks noChangeAspect="1"/>
          </p:cNvPicPr>
          <p:nvPr/>
        </p:nvPicPr>
        <p:blipFill>
          <a:blip r:embed="rId15"/>
          <a:stretch>
            <a:fillRect/>
          </a:stretch>
        </p:blipFill>
        <p:spPr>
          <a:xfrm>
            <a:off x="48238340" y="1700536"/>
            <a:ext cx="465305" cy="238829"/>
          </a:xfrm>
          <a:prstGeom prst="rect">
            <a:avLst/>
          </a:prstGeom>
        </p:spPr>
      </p:pic>
      <p:pic>
        <p:nvPicPr>
          <p:cNvPr id="181" name="Picture 180" descr="Shape&#10;&#10;Description automatically generated">
            <a:extLst>
              <a:ext uri="{FF2B5EF4-FFF2-40B4-BE49-F238E27FC236}">
                <a16:creationId xmlns:a16="http://schemas.microsoft.com/office/drawing/2014/main" id="{91E57117-2C51-C242-8758-1A80530655A9}"/>
              </a:ext>
            </a:extLst>
          </p:cNvPr>
          <p:cNvPicPr>
            <a:picLocks noChangeAspect="1"/>
          </p:cNvPicPr>
          <p:nvPr/>
        </p:nvPicPr>
        <p:blipFill>
          <a:blip r:embed="rId18"/>
          <a:stretch>
            <a:fillRect/>
          </a:stretch>
        </p:blipFill>
        <p:spPr>
          <a:xfrm>
            <a:off x="47922473" y="849145"/>
            <a:ext cx="278472" cy="1927545"/>
          </a:xfrm>
          <a:prstGeom prst="rect">
            <a:avLst/>
          </a:prstGeom>
          <a:solidFill>
            <a:schemeClr val="accent6"/>
          </a:solidFill>
        </p:spPr>
      </p:pic>
      <p:pic>
        <p:nvPicPr>
          <p:cNvPr id="182" name="Picture 181" descr="A picture containing shape&#10;&#10;Description automatically generated">
            <a:extLst>
              <a:ext uri="{FF2B5EF4-FFF2-40B4-BE49-F238E27FC236}">
                <a16:creationId xmlns:a16="http://schemas.microsoft.com/office/drawing/2014/main" id="{8EC34015-C394-A340-AAA2-F19EC7E2719E}"/>
              </a:ext>
            </a:extLst>
          </p:cNvPr>
          <p:cNvPicPr>
            <a:picLocks noChangeAspect="1"/>
          </p:cNvPicPr>
          <p:nvPr/>
        </p:nvPicPr>
        <p:blipFill>
          <a:blip r:embed="rId15"/>
          <a:stretch>
            <a:fillRect/>
          </a:stretch>
        </p:blipFill>
        <p:spPr>
          <a:xfrm>
            <a:off x="48237632" y="2482721"/>
            <a:ext cx="572733" cy="293969"/>
          </a:xfrm>
          <a:prstGeom prst="rect">
            <a:avLst/>
          </a:prstGeom>
        </p:spPr>
      </p:pic>
      <p:sp>
        <p:nvSpPr>
          <p:cNvPr id="183" name="TextBox 58">
            <a:extLst>
              <a:ext uri="{FF2B5EF4-FFF2-40B4-BE49-F238E27FC236}">
                <a16:creationId xmlns:a16="http://schemas.microsoft.com/office/drawing/2014/main" id="{7B76C328-52AD-5744-AB3D-A4D211AF96EC}"/>
              </a:ext>
            </a:extLst>
          </p:cNvPr>
          <p:cNvSpPr txBox="1"/>
          <p:nvPr/>
        </p:nvSpPr>
        <p:spPr>
          <a:xfrm>
            <a:off x="29112311" y="36220356"/>
            <a:ext cx="8752664" cy="3416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571500" indent="-571500">
              <a:buSzPct val="100000"/>
              <a:buFont typeface="Arial"/>
              <a:buChar char="•"/>
              <a:defRPr sz="3600">
                <a:latin typeface="Calibri"/>
                <a:ea typeface="Calibri"/>
                <a:cs typeface="Calibri"/>
                <a:sym typeface="Calibri"/>
              </a:defRPr>
            </a:pPr>
            <a:r>
              <a:rPr lang="en-US" dirty="0">
                <a:latin typeface="Cambria" panose="02040503050406030204" pitchFamily="18" charset="0"/>
              </a:rPr>
              <a:t>After successful beta testing, the system will be upscaled and server hosting will be upgraded to allow multiple sensors to be connected simultaneously as local networks centered around “edge” nodes to maximize local and Cloud processing.</a:t>
            </a:r>
            <a:endParaRPr dirty="0">
              <a:latin typeface="Cambria" panose="02040503050406030204" pitchFamily="18" charset="0"/>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401</TotalTime>
  <Words>1000</Words>
  <Application>Microsoft Macintosh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Mercer, Samuel (Sam)</cp:lastModifiedBy>
  <cp:revision>2</cp:revision>
  <dcterms:modified xsi:type="dcterms:W3CDTF">2021-04-26T11:08:56Z</dcterms:modified>
</cp:coreProperties>
</file>