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2"/>
    <p:restoredTop sz="94729"/>
  </p:normalViewPr>
  <p:slideViewPr>
    <p:cSldViewPr snapToGrid="0" snapToObjects="1">
      <p:cViewPr>
        <p:scale>
          <a:sx n="30" d="100"/>
          <a:sy n="30" d="100"/>
        </p:scale>
        <p:origin x="-1512" y="-130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9E1D33F-CBF6-45F3-A756-B852C2748CA8}"/>
              </a:ext>
            </a:extLst>
          </p:cNvPr>
          <p:cNvSpPr txBox="1"/>
          <p:nvPr/>
        </p:nvSpPr>
        <p:spPr>
          <a:xfrm>
            <a:off x="11939826" y="30177054"/>
            <a:ext cx="195543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Improved traverse system enables cutting two-dimensional shapes and multiple cuts per specimen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Further analysis of dwell pocket phenomenon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Environmental impact comparison of WDM and traditional waterjet via Life Cycle Assessment and Life Cycle Cost Assessment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84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Traverse System for Water Droplet Machining</a:t>
            </a:r>
            <a:br>
              <a:rPr lang="en-US" sz="84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Ali Al-</a:t>
            </a:r>
            <a:r>
              <a:rPr lang="en-US" sz="5600" u="sng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Jewad</a:t>
            </a: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Nathan Daigle, Sohani Demian, Giovanni </a:t>
            </a:r>
            <a:r>
              <a:rPr lang="en-US" sz="5600" u="sng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Guglielmi</a:t>
            </a: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Jordan Hoffman</a:t>
            </a:r>
            <a:b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Advisers: Professor Brad Kinsey, Professor Wei Wei Mo, Ben Mitchell </a:t>
            </a:r>
            <a:br>
              <a:rPr lang="en-US" sz="56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i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Mechanical Engineering, University of New Hampshire, Durham, NH 03824</a:t>
            </a:r>
            <a:endParaRPr lang="en-US" sz="9300" i="1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9" y="1168998"/>
            <a:ext cx="2298576" cy="30422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6FACF16-1171-624B-947C-C6F5E96859D0}"/>
              </a:ext>
            </a:extLst>
          </p:cNvPr>
          <p:cNvGrpSpPr/>
          <p:nvPr/>
        </p:nvGrpSpPr>
        <p:grpSpPr>
          <a:xfrm>
            <a:off x="369597" y="13777877"/>
            <a:ext cx="10914743" cy="8424292"/>
            <a:chOff x="369597" y="13777877"/>
            <a:chExt cx="10914743" cy="8424292"/>
          </a:xfrm>
        </p:grpSpPr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369597" y="13777877"/>
              <a:ext cx="10914743" cy="91315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lIns="106674" tIns="53337" rIns="106674" bIns="53337" rtlCol="0" anchor="ctr">
              <a:normAutofit lnSpcReduction="10000"/>
            </a:bodyPr>
            <a:lstStyle>
              <a:lvl1pPr marL="0" indent="0" algn="ctr" defTabSz="3840480" rtl="0" eaLnBrk="1" latinLnBrk="0" hangingPunct="1">
                <a:lnSpc>
                  <a:spcPct val="90000"/>
                </a:lnSpc>
                <a:spcBef>
                  <a:spcPts val="4200"/>
                </a:spcBef>
                <a:buFont typeface="Arial" panose="020B0604020202020204" pitchFamily="34" charset="0"/>
                <a:buNone/>
                <a:defRPr sz="10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202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404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75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607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68096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60120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5214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4416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3619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30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800">
                  <a:solidFill>
                    <a:schemeClr val="bg1"/>
                  </a:solidFill>
                  <a:latin typeface="Cambria" panose="02040503050406030204" pitchFamily="18" charset="0"/>
                </a:rPr>
                <a:t>Design Criteria</a:t>
              </a:r>
            </a:p>
          </p:txBody>
        </p:sp>
        <p:sp>
          <p:nvSpPr>
            <p:cNvPr id="99" name="Subtitle 2"/>
            <p:cNvSpPr txBox="1">
              <a:spLocks/>
            </p:cNvSpPr>
            <p:nvPr/>
          </p:nvSpPr>
          <p:spPr>
            <a:xfrm>
              <a:off x="369597" y="14937627"/>
              <a:ext cx="10914743" cy="72645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vert="horz" lIns="106674" tIns="53337" rIns="106674" bIns="53337" rtlCol="0" anchor="t">
              <a:normAutofit fontScale="25000" lnSpcReduction="20000"/>
            </a:bodyPr>
            <a:lstStyle>
              <a:lvl1pPr marL="0" indent="0" algn="ctr" defTabSz="3840480" rtl="0" eaLnBrk="1" latinLnBrk="0" hangingPunct="1">
                <a:lnSpc>
                  <a:spcPct val="90000"/>
                </a:lnSpc>
                <a:spcBef>
                  <a:spcPts val="4200"/>
                </a:spcBef>
                <a:buFont typeface="Arial" panose="020B0604020202020204" pitchFamily="34" charset="0"/>
                <a:buNone/>
                <a:defRPr sz="10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202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404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75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607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68096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60120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5214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4416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3619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itchFamily="2" charset="2"/>
                <a:buChar char="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Spatial limitations: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Fits inside vacuum chamber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Varies in speed between 0.1 mm/s and 200 mm/s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Survives high humidity and reduced pressure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Handles high density/mass samples (up to 2.2 kg)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Accommodates samples 100 mm square, 1-15 mm thick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Avoids axis drive components and water jet interference</a:t>
              </a:r>
            </a:p>
            <a:p>
              <a:pPr marL="342900" marR="0" lvl="0" indent="-3429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itchFamily="2" charset="2"/>
                <a:buChar char="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Ergonomic considerations: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Workpiece secures easily to traverse system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Easily programmable cutting speed and location within chamber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itchFamily="2" charset="2"/>
                <a:buChar char="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Measurement uncertainties: 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Minimizes uncertainty due to change in relative position between traverse system and vacuum chamber</a:t>
              </a:r>
              <a:endParaRPr lang="en-US" sz="12800"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742950" marR="0" lvl="1" indent="-28575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en-US" sz="1280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Compares actual and target motor speed</a:t>
              </a:r>
              <a:endParaRPr lang="en-US" sz="2900">
                <a:latin typeface="Cambria" panose="02040503050406030204" pitchFamily="18" charset="0"/>
              </a:endParaRP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>
          <a:xfrm>
            <a:off x="32072304" y="29475673"/>
            <a:ext cx="11428318" cy="7315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>
                <a:solidFill>
                  <a:schemeClr val="bg1"/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072304" y="30479179"/>
            <a:ext cx="11435787" cy="17814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 dirty="0">
                <a:latin typeface="Cambria" panose="02040503050406030204" pitchFamily="18" charset="0"/>
              </a:rPr>
              <a:t>This work has been performed with support from Ben Mitchell, Professor Brad Kinsey</a:t>
            </a:r>
            <a:r>
              <a:rPr lang="en-US" sz="3700">
                <a:latin typeface="Cambria" panose="02040503050406030204" pitchFamily="18" charset="0"/>
              </a:rPr>
              <a:t>, and Professor </a:t>
            </a:r>
            <a:r>
              <a:rPr lang="en-US" sz="3700" dirty="0">
                <a:latin typeface="Cambria" panose="02040503050406030204" pitchFamily="18" charset="0"/>
              </a:rPr>
              <a:t>Wei Wei Mo along with the US National Science Foundation through award CMMI-1462993.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196234-74D1-EF4D-9002-131B83DA7A74}"/>
              </a:ext>
            </a:extLst>
          </p:cNvPr>
          <p:cNvGrpSpPr/>
          <p:nvPr/>
        </p:nvGrpSpPr>
        <p:grpSpPr>
          <a:xfrm>
            <a:off x="340257" y="4927623"/>
            <a:ext cx="10944083" cy="8639153"/>
            <a:chOff x="340257" y="4927623"/>
            <a:chExt cx="10944083" cy="863915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DEF054-5759-C847-995C-89F5E8159747}"/>
                </a:ext>
              </a:extLst>
            </p:cNvPr>
            <p:cNvGrpSpPr/>
            <p:nvPr/>
          </p:nvGrpSpPr>
          <p:grpSpPr>
            <a:xfrm>
              <a:off x="369597" y="4927623"/>
              <a:ext cx="10914743" cy="8639153"/>
              <a:chOff x="369597" y="4927623"/>
              <a:chExt cx="10914743" cy="8639153"/>
            </a:xfrm>
          </p:grpSpPr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369597" y="6051884"/>
                <a:ext cx="10914743" cy="7514892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vert="horz" lIns="106674" tIns="53337" rIns="106674" bIns="53337" rtlCol="0" anchor="t">
                <a:normAutofit/>
              </a:bodyPr>
              <a:lstStyle>
                <a:lvl1pPr marL="0" indent="0" algn="ctr" defTabSz="3840480" rtl="0" eaLnBrk="1" latinLnBrk="0" hangingPunct="1">
                  <a:lnSpc>
                    <a:spcPct val="90000"/>
                  </a:lnSpc>
                  <a:spcBef>
                    <a:spcPts val="4200"/>
                  </a:spcBef>
                  <a:buFont typeface="Arial" panose="020B0604020202020204" pitchFamily="34" charset="0"/>
                  <a:buNone/>
                  <a:defRPr sz="100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202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8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8404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75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7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8096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60120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5214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4416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3619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2020">
                  <a:latin typeface="Cambria" panose="02040503050406030204" pitchFamily="18" charset="0"/>
                </a:endParaRPr>
              </a:p>
              <a:p>
                <a:pPr algn="just"/>
                <a:endParaRPr lang="en-US" sz="3700">
                  <a:latin typeface="Cambria" panose="02040503050406030204" pitchFamily="18" charset="0"/>
                </a:endParaRPr>
              </a:p>
              <a:p>
                <a:endParaRPr lang="en-US" sz="3700">
                  <a:latin typeface="Cambria" panose="02040503050406030204" pitchFamily="18" charset="0"/>
                </a:endParaRPr>
              </a:p>
              <a:p>
                <a:endParaRPr lang="en-US" sz="3700">
                  <a:latin typeface="Cambria" panose="02040503050406030204" pitchFamily="18" charset="0"/>
                </a:endParaRPr>
              </a:p>
              <a:p>
                <a:endParaRPr lang="en-US" sz="3700">
                  <a:latin typeface="Cambria" panose="02040503050406030204" pitchFamily="18" charset="0"/>
                </a:endParaRPr>
              </a:p>
              <a:p>
                <a:endParaRPr lang="en-US" sz="3700">
                  <a:latin typeface="Cambria" panose="02040503050406030204" pitchFamily="18" charset="0"/>
                </a:endParaRPr>
              </a:p>
              <a:p>
                <a:endParaRPr lang="en-US" sz="3700">
                  <a:latin typeface="Cambria" panose="02040503050406030204" pitchFamily="18" charset="0"/>
                </a:endParaRPr>
              </a:p>
            </p:txBody>
          </p:sp>
          <p:sp>
            <p:nvSpPr>
              <p:cNvPr id="13" name="Subtitle 2"/>
              <p:cNvSpPr txBox="1">
                <a:spLocks/>
              </p:cNvSpPr>
              <p:nvPr/>
            </p:nvSpPr>
            <p:spPr>
              <a:xfrm>
                <a:off x="369597" y="4927623"/>
                <a:ext cx="10914743" cy="91315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txBody>
              <a:bodyPr vert="horz" lIns="106674" tIns="53337" rIns="106674" bIns="53337" rtlCol="0" anchor="ctr">
                <a:normAutofit/>
              </a:bodyPr>
              <a:lstStyle>
                <a:lvl1pPr marL="0" indent="0" algn="ctr" defTabSz="3840480" rtl="0" eaLnBrk="1" latinLnBrk="0" hangingPunct="1">
                  <a:lnSpc>
                    <a:spcPct val="90000"/>
                  </a:lnSpc>
                  <a:spcBef>
                    <a:spcPts val="4200"/>
                  </a:spcBef>
                  <a:buFont typeface="Arial" panose="020B0604020202020204" pitchFamily="34" charset="0"/>
                  <a:buNone/>
                  <a:defRPr sz="100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202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8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8404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75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7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8096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60120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5214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4416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3619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5800">
                    <a:solidFill>
                      <a:schemeClr val="bg1"/>
                    </a:solidFill>
                    <a:latin typeface="Cambria" panose="02040503050406030204" pitchFamily="18" charset="0"/>
                  </a:rPr>
                  <a:t>Introduction</a:t>
                </a:r>
              </a:p>
            </p:txBody>
          </p:sp>
        </p:grpSp>
        <p:sp>
          <p:nvSpPr>
            <p:cNvPr id="54" name="Subtitle 2">
              <a:extLst>
                <a:ext uri="{FF2B5EF4-FFF2-40B4-BE49-F238E27FC236}">
                  <a16:creationId xmlns:a16="http://schemas.microsoft.com/office/drawing/2014/main" id="{DD7CFB5F-8260-40C6-9D5A-6C3DF3CC5CE6}"/>
                </a:ext>
              </a:extLst>
            </p:cNvPr>
            <p:cNvSpPr txBox="1">
              <a:spLocks/>
            </p:cNvSpPr>
            <p:nvPr/>
          </p:nvSpPr>
          <p:spPr>
            <a:xfrm>
              <a:off x="340257" y="6396133"/>
              <a:ext cx="5860366" cy="700207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06674" tIns="53337" rIns="106674" bIns="53337" rtlCol="0" anchor="t">
              <a:noAutofit/>
            </a:bodyPr>
            <a:lstStyle>
              <a:lvl1pPr marL="0" indent="0" algn="ctr" defTabSz="3840480" rtl="0" eaLnBrk="1" latinLnBrk="0" hangingPunct="1">
                <a:lnSpc>
                  <a:spcPct val="90000"/>
                </a:lnSpc>
                <a:spcBef>
                  <a:spcPts val="4200"/>
                </a:spcBef>
                <a:buFont typeface="Arial" panose="020B0604020202020204" pitchFamily="34" charset="0"/>
                <a:buNone/>
                <a:defRPr sz="10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202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404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75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607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68096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60120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5214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4416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3619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>
                  <a:latin typeface="Cambria" panose="02040503050406030204" pitchFamily="18" charset="0"/>
                </a:rPr>
                <a:t>Water Droplet Machining (WDM) is a novel manufacturing process comparable to traditional abrasive waterjet machining (AWJ) which uses highly pressurized water to cut a workpiece. AWJ abrasive is financially and environmentally expensive. WDM eliminates the need for abrasive by operating inside a vacuum chamber to eliminate air resistance. In WDM, the workpiece moves on a traverse system while the jet remains stationary.</a:t>
              </a:r>
            </a:p>
          </p:txBody>
        </p:sp>
        <p:pic>
          <p:nvPicPr>
            <p:cNvPr id="32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EA695D-0E81-42F9-8187-B51867C7F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1140" y="6386219"/>
              <a:ext cx="5033722" cy="6679443"/>
            </a:xfrm>
            <a:prstGeom prst="rect">
              <a:avLst/>
            </a:prstGeom>
          </p:spPr>
        </p:pic>
      </p:grpSp>
      <p:sp>
        <p:nvSpPr>
          <p:cNvPr id="15" name="Subtitle 2"/>
          <p:cNvSpPr txBox="1">
            <a:spLocks/>
          </p:cNvSpPr>
          <p:nvPr/>
        </p:nvSpPr>
        <p:spPr>
          <a:xfrm>
            <a:off x="32072304" y="18584483"/>
            <a:ext cx="11473565" cy="105532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Material Removal Testing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072304" y="19995984"/>
            <a:ext cx="11435787" cy="91951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>
                <a:latin typeface="Cambria" panose="02040503050406030204" pitchFamily="18" charset="0"/>
              </a:rPr>
              <a:t>Original Traverse System        Improved Traverse System</a:t>
            </a:r>
          </a:p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E8E061-1632-8C4D-B348-F41BF29EA342}"/>
              </a:ext>
            </a:extLst>
          </p:cNvPr>
          <p:cNvGrpSpPr/>
          <p:nvPr/>
        </p:nvGrpSpPr>
        <p:grpSpPr>
          <a:xfrm>
            <a:off x="32403215" y="20842639"/>
            <a:ext cx="5255444" cy="8141052"/>
            <a:chOff x="12291757" y="6707859"/>
            <a:chExt cx="5255444" cy="71688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1C7E79-3757-CC42-BA28-772770CD9241}"/>
                </a:ext>
              </a:extLst>
            </p:cNvPr>
            <p:cNvGrpSpPr/>
            <p:nvPr/>
          </p:nvGrpSpPr>
          <p:grpSpPr>
            <a:xfrm>
              <a:off x="12291757" y="6707859"/>
              <a:ext cx="5255444" cy="7168816"/>
              <a:chOff x="12291757" y="6707859"/>
              <a:chExt cx="5255444" cy="716881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600AB43-7BB2-425E-B74C-CCA1E57C73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89" t="4892" r="19723" b="55732"/>
              <a:stretch/>
            </p:blipFill>
            <p:spPr>
              <a:xfrm>
                <a:off x="12329327" y="10288962"/>
                <a:ext cx="5217874" cy="358771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B4D8EB8-26F0-D84A-B7EE-067588F05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" r="67876" b="57480"/>
              <a:stretch/>
            </p:blipFill>
            <p:spPr>
              <a:xfrm>
                <a:off x="12291757" y="6707859"/>
                <a:ext cx="5217875" cy="3398437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F237427-5737-324B-A4C4-D3EB706E5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1" t="4944" r="64843" b="73572"/>
            <a:stretch/>
          </p:blipFill>
          <p:spPr>
            <a:xfrm>
              <a:off x="16913341" y="10394348"/>
              <a:ext cx="583370" cy="206063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D7B818-C0EE-AB4A-A3DC-6DCFED41EDF7}"/>
              </a:ext>
            </a:extLst>
          </p:cNvPr>
          <p:cNvGrpSpPr/>
          <p:nvPr/>
        </p:nvGrpSpPr>
        <p:grpSpPr>
          <a:xfrm>
            <a:off x="38233476" y="20842636"/>
            <a:ext cx="5003659" cy="8141050"/>
            <a:chOff x="38197256" y="6887030"/>
            <a:chExt cx="5003659" cy="716881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958A-E6DA-F34B-B28C-FF5DCC731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571" t="12850" r="13268" b="4631"/>
            <a:stretch/>
          </p:blipFill>
          <p:spPr>
            <a:xfrm rot="16200000">
              <a:off x="38906565" y="9761497"/>
              <a:ext cx="3585041" cy="500365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78E3C1-2831-C949-9C0F-FDA8031F5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36" t="13905" r="60034" b="12657"/>
            <a:stretch/>
          </p:blipFill>
          <p:spPr>
            <a:xfrm>
              <a:off x="38197256" y="6887030"/>
              <a:ext cx="5003658" cy="339843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7082E6-32BF-6742-8DC9-B1640402F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640" t="12656" r="56010" b="43594"/>
            <a:stretch/>
          </p:blipFill>
          <p:spPr>
            <a:xfrm>
              <a:off x="42476289" y="10470993"/>
              <a:ext cx="622041" cy="2177143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C2ED1B-CF66-3F4E-9298-46A9782FF165}"/>
              </a:ext>
            </a:extLst>
          </p:cNvPr>
          <p:cNvCxnSpPr>
            <a:cxnSpLocks/>
          </p:cNvCxnSpPr>
          <p:nvPr/>
        </p:nvCxnSpPr>
        <p:spPr>
          <a:xfrm>
            <a:off x="37902866" y="20381275"/>
            <a:ext cx="98849" cy="84930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1896109" y="4944294"/>
            <a:ext cx="19641782" cy="8683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Time lapse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1896109" y="4922794"/>
            <a:ext cx="19641782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Completed Traverse System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1896109" y="5976806"/>
            <a:ext cx="19641782" cy="1342012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896109" y="19538560"/>
            <a:ext cx="19665721" cy="95740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chemeClr val="bg1"/>
                </a:solidFill>
                <a:latin typeface="Cambria" panose="02040503050406030204" pitchFamily="18" charset="0"/>
              </a:rPr>
              <a:t>Water Droplet Machining Set-up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902406" y="20620215"/>
            <a:ext cx="19641782" cy="853684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pic>
        <p:nvPicPr>
          <p:cNvPr id="42" name="Picture 41" descr="A picture containing floor, indoor, appliance, blue&#10;&#10;Description automatically generated">
            <a:extLst>
              <a:ext uri="{FF2B5EF4-FFF2-40B4-BE49-F238E27FC236}">
                <a16:creationId xmlns:a16="http://schemas.microsoft.com/office/drawing/2014/main" id="{ED973C0E-0DA2-7648-B584-F204370B5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3738"/>
          <a:stretch/>
        </p:blipFill>
        <p:spPr>
          <a:xfrm>
            <a:off x="12498475" y="20661766"/>
            <a:ext cx="18546245" cy="849529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2075762" y="6103730"/>
            <a:ext cx="11475183" cy="493500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075762" y="4942291"/>
            <a:ext cx="11482097" cy="8231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Testing Specimens</a:t>
            </a: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BAE96726-BB23-7B4B-BEFA-8363A10DE0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2960" r="21814" b="33863"/>
          <a:stretch/>
        </p:blipFill>
        <p:spPr>
          <a:xfrm>
            <a:off x="32197452" y="6281585"/>
            <a:ext cx="5493125" cy="4483585"/>
          </a:xfrm>
          <a:prstGeom prst="rect">
            <a:avLst/>
          </a:prstGeom>
        </p:spPr>
      </p:pic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3F1A2399-43A1-EB4A-BABE-5B12AC21C6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14151" r="12143" b="16462"/>
          <a:stretch/>
        </p:blipFill>
        <p:spPr>
          <a:xfrm>
            <a:off x="37920172" y="6250383"/>
            <a:ext cx="5411411" cy="37720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08B7AF-E717-3041-A0E9-20B85C898535}"/>
              </a:ext>
            </a:extLst>
          </p:cNvPr>
          <p:cNvSpPr txBox="1"/>
          <p:nvPr/>
        </p:nvSpPr>
        <p:spPr>
          <a:xfrm>
            <a:off x="37920172" y="10078571"/>
            <a:ext cx="5843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</a:rPr>
              <a:t>New (left) and original (right) test specimens cut in WDM process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BEF656-6670-DF4A-A74E-A500BAD48F59}"/>
              </a:ext>
            </a:extLst>
          </p:cNvPr>
          <p:cNvGrpSpPr/>
          <p:nvPr/>
        </p:nvGrpSpPr>
        <p:grpSpPr>
          <a:xfrm>
            <a:off x="32072304" y="4922794"/>
            <a:ext cx="11688116" cy="6115945"/>
            <a:chOff x="32075631" y="4919818"/>
            <a:chExt cx="11466781" cy="6115945"/>
          </a:xfrm>
        </p:grpSpPr>
        <p:grpSp>
          <p:nvGrpSpPr>
            <p:cNvPr id="21" name="Group 55">
              <a:extLst>
                <a:ext uri="{FF2B5EF4-FFF2-40B4-BE49-F238E27FC236}">
                  <a16:creationId xmlns:a16="http://schemas.microsoft.com/office/drawing/2014/main" id="{6D412BBE-A1BC-3640-82C1-C22D8BB67566}"/>
                </a:ext>
              </a:extLst>
            </p:cNvPr>
            <p:cNvGrpSpPr/>
            <p:nvPr/>
          </p:nvGrpSpPr>
          <p:grpSpPr>
            <a:xfrm>
              <a:off x="32075631" y="4919818"/>
              <a:ext cx="11264663" cy="6115945"/>
              <a:chOff x="32079303" y="15775749"/>
              <a:chExt cx="11264663" cy="6115945"/>
            </a:xfrm>
          </p:grpSpPr>
          <p:sp>
            <p:nvSpPr>
              <p:cNvPr id="58" name="Subtitle 2"/>
              <p:cNvSpPr txBox="1">
                <a:spLocks/>
              </p:cNvSpPr>
              <p:nvPr/>
            </p:nvSpPr>
            <p:spPr>
              <a:xfrm>
                <a:off x="32079303" y="16956685"/>
                <a:ext cx="11257880" cy="4935009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vert="horz" lIns="106674" tIns="53337" rIns="106674" bIns="53337" rtlCol="0" anchor="t">
                <a:normAutofit/>
              </a:bodyPr>
              <a:lstStyle>
                <a:lvl1pPr marL="0" indent="0" algn="ctr" defTabSz="3840480" rtl="0" eaLnBrk="1" latinLnBrk="0" hangingPunct="1">
                  <a:lnSpc>
                    <a:spcPct val="90000"/>
                  </a:lnSpc>
                  <a:spcBef>
                    <a:spcPts val="4200"/>
                  </a:spcBef>
                  <a:buFont typeface="Arial" panose="020B0604020202020204" pitchFamily="34" charset="0"/>
                  <a:buNone/>
                  <a:defRPr sz="100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202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8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8404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75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7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8096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60120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5214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4416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3619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endParaRPr lang="en-US" sz="3700">
                  <a:latin typeface="Cambria" panose="02040503050406030204" pitchFamily="18" charset="0"/>
                </a:endParaRPr>
              </a:p>
            </p:txBody>
          </p:sp>
          <p:sp>
            <p:nvSpPr>
              <p:cNvPr id="52" name="Subtitle 2"/>
              <p:cNvSpPr txBox="1">
                <a:spLocks/>
              </p:cNvSpPr>
              <p:nvPr/>
            </p:nvSpPr>
            <p:spPr>
              <a:xfrm>
                <a:off x="32079303" y="15775749"/>
                <a:ext cx="11264663" cy="913157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txBody>
              <a:bodyPr vert="horz" lIns="106674" tIns="53337" rIns="106674" bIns="53337" rtlCol="0" anchor="ctr">
                <a:normAutofit/>
              </a:bodyPr>
              <a:lstStyle>
                <a:lvl1pPr marL="0" indent="0" algn="ctr" defTabSz="3840480" rtl="0" eaLnBrk="1" latinLnBrk="0" hangingPunct="1">
                  <a:lnSpc>
                    <a:spcPct val="90000"/>
                  </a:lnSpc>
                  <a:spcBef>
                    <a:spcPts val="4200"/>
                  </a:spcBef>
                  <a:buFont typeface="Arial" panose="020B0604020202020204" pitchFamily="34" charset="0"/>
                  <a:buNone/>
                  <a:defRPr sz="100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9202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8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8404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75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7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8096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60120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52144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44168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361920" indent="0" algn="ctr" defTabSz="3840480" rtl="0" eaLnBrk="1" latinLnBrk="0" hangingPunct="1">
                  <a:lnSpc>
                    <a:spcPct val="90000"/>
                  </a:lnSpc>
                  <a:spcBef>
                    <a:spcPts val="2100"/>
                  </a:spcBef>
                  <a:buFont typeface="Arial" panose="020B0604020202020204" pitchFamily="34" charset="0"/>
                  <a:buNone/>
                  <a:defRPr sz="6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5800">
                    <a:solidFill>
                      <a:schemeClr val="bg1"/>
                    </a:solidFill>
                    <a:latin typeface="Cambria" panose="02040503050406030204" pitchFamily="18" charset="0"/>
                  </a:rPr>
                  <a:t>Testing Specimens</a:t>
                </a:r>
              </a:p>
            </p:txBody>
          </p:sp>
          <p:pic>
            <p:nvPicPr>
              <p:cNvPr id="59" name="Picture 4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AE96726-BB23-7B4B-BEFA-8363A10DE0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61" t="2960" r="21814" b="33863"/>
              <a:stretch/>
            </p:blipFill>
            <p:spPr>
              <a:xfrm>
                <a:off x="32198689" y="17134540"/>
                <a:ext cx="5389103" cy="4483585"/>
              </a:xfrm>
              <a:prstGeom prst="rect">
                <a:avLst/>
              </a:prstGeom>
            </p:spPr>
          </p:pic>
          <p:pic>
            <p:nvPicPr>
              <p:cNvPr id="57" name="Picture 52" descr="Text&#10;&#10;Description automatically generated">
                <a:extLst>
                  <a:ext uri="{FF2B5EF4-FFF2-40B4-BE49-F238E27FC236}">
                    <a16:creationId xmlns:a16="http://schemas.microsoft.com/office/drawing/2014/main" id="{3F1A2399-43A1-EB4A-BABE-5B12AC21C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51" t="14151" r="12143" b="16462"/>
              <a:stretch/>
            </p:blipFill>
            <p:spPr>
              <a:xfrm>
                <a:off x="37813039" y="17103338"/>
                <a:ext cx="5308936" cy="3772005"/>
              </a:xfrm>
              <a:prstGeom prst="rect">
                <a:avLst/>
              </a:prstGeom>
            </p:spPr>
          </p:pic>
        </p:grpSp>
        <p:sp>
          <p:nvSpPr>
            <p:cNvPr id="60" name="TextBox 24">
              <a:extLst>
                <a:ext uri="{FF2B5EF4-FFF2-40B4-BE49-F238E27FC236}">
                  <a16:creationId xmlns:a16="http://schemas.microsoft.com/office/drawing/2014/main" id="{F008B7AF-E717-3041-A0E9-20B85C898535}"/>
                </a:ext>
              </a:extLst>
            </p:cNvPr>
            <p:cNvSpPr txBox="1"/>
            <p:nvPr/>
          </p:nvSpPr>
          <p:spPr>
            <a:xfrm>
              <a:off x="37809367" y="10075595"/>
              <a:ext cx="57330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</a:rPr>
                <a:t>New (left) and original (right) test specimens cut in WDM process</a:t>
              </a:r>
            </a:p>
          </p:txBody>
        </p:sp>
      </p:grpSp>
      <p:sp>
        <p:nvSpPr>
          <p:cNvPr id="63" name="Subtitle 2">
            <a:extLst>
              <a:ext uri="{FF2B5EF4-FFF2-40B4-BE49-F238E27FC236}">
                <a16:creationId xmlns:a16="http://schemas.microsoft.com/office/drawing/2014/main" id="{C139077A-77C0-A947-905A-751780D6A5D7}"/>
              </a:ext>
            </a:extLst>
          </p:cNvPr>
          <p:cNvSpPr txBox="1">
            <a:spLocks/>
          </p:cNvSpPr>
          <p:nvPr/>
        </p:nvSpPr>
        <p:spPr>
          <a:xfrm>
            <a:off x="32072304" y="12256455"/>
            <a:ext cx="11482096" cy="59598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0AF22BF0-7ECB-8043-9317-87D690B662D9}"/>
              </a:ext>
            </a:extLst>
          </p:cNvPr>
          <p:cNvSpPr txBox="1">
            <a:spLocks/>
          </p:cNvSpPr>
          <p:nvPr/>
        </p:nvSpPr>
        <p:spPr>
          <a:xfrm>
            <a:off x="32072304" y="11171794"/>
            <a:ext cx="11482097" cy="8231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Accuracy Testing</a:t>
            </a:r>
          </a:p>
        </p:txBody>
      </p:sp>
      <p:pic>
        <p:nvPicPr>
          <p:cNvPr id="75" name="Picture 74" descr="Diagram&#10;&#10;Description automatically generated">
            <a:extLst>
              <a:ext uri="{FF2B5EF4-FFF2-40B4-BE49-F238E27FC236}">
                <a16:creationId xmlns:a16="http://schemas.microsoft.com/office/drawing/2014/main" id="{913B2E56-6E43-41E8-915D-8DE143AA3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661" y="1125192"/>
            <a:ext cx="2743200" cy="2743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71EB23DC-BD82-438B-BACE-6960BAAA4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40740"/>
              </p:ext>
            </p:extLst>
          </p:nvPr>
        </p:nvGraphicFramePr>
        <p:xfrm>
          <a:off x="32227970" y="12427439"/>
          <a:ext cx="11214211" cy="4640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609">
                  <a:extLst>
                    <a:ext uri="{9D8B030D-6E8A-4147-A177-3AD203B41FA5}">
                      <a16:colId xmlns:a16="http://schemas.microsoft.com/office/drawing/2014/main" val="405231138"/>
                    </a:ext>
                  </a:extLst>
                </a:gridCol>
                <a:gridCol w="1488019">
                  <a:extLst>
                    <a:ext uri="{9D8B030D-6E8A-4147-A177-3AD203B41FA5}">
                      <a16:colId xmlns:a16="http://schemas.microsoft.com/office/drawing/2014/main" val="1639173852"/>
                    </a:ext>
                  </a:extLst>
                </a:gridCol>
                <a:gridCol w="1763651">
                  <a:extLst>
                    <a:ext uri="{9D8B030D-6E8A-4147-A177-3AD203B41FA5}">
                      <a16:colId xmlns:a16="http://schemas.microsoft.com/office/drawing/2014/main" val="2600896317"/>
                    </a:ext>
                  </a:extLst>
                </a:gridCol>
                <a:gridCol w="1405580">
                  <a:extLst>
                    <a:ext uri="{9D8B030D-6E8A-4147-A177-3AD203B41FA5}">
                      <a16:colId xmlns:a16="http://schemas.microsoft.com/office/drawing/2014/main" val="2816902972"/>
                    </a:ext>
                  </a:extLst>
                </a:gridCol>
                <a:gridCol w="1328350">
                  <a:extLst>
                    <a:ext uri="{9D8B030D-6E8A-4147-A177-3AD203B41FA5}">
                      <a16:colId xmlns:a16="http://schemas.microsoft.com/office/drawing/2014/main" val="1552495410"/>
                    </a:ext>
                  </a:extLst>
                </a:gridCol>
                <a:gridCol w="1590931">
                  <a:extLst>
                    <a:ext uri="{9D8B030D-6E8A-4147-A177-3AD203B41FA5}">
                      <a16:colId xmlns:a16="http://schemas.microsoft.com/office/drawing/2014/main" val="1007043859"/>
                    </a:ext>
                  </a:extLst>
                </a:gridCol>
                <a:gridCol w="1436471">
                  <a:extLst>
                    <a:ext uri="{9D8B030D-6E8A-4147-A177-3AD203B41FA5}">
                      <a16:colId xmlns:a16="http://schemas.microsoft.com/office/drawing/2014/main" val="560199156"/>
                    </a:ext>
                  </a:extLst>
                </a:gridCol>
                <a:gridCol w="1390600">
                  <a:extLst>
                    <a:ext uri="{9D8B030D-6E8A-4147-A177-3AD203B41FA5}">
                      <a16:colId xmlns:a16="http://schemas.microsoft.com/office/drawing/2014/main" val="1992967330"/>
                    </a:ext>
                  </a:extLst>
                </a:gridCol>
              </a:tblGrid>
              <a:tr h="2306139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Programmed Displacement (mm)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Measured Displacement (mm)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Displacement Percent Difference (%)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Elapsed Time (seconds)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Programmed Velocity (mm/s)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Calculated Velocity (mm)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spc="-150">
                          <a:effectLst/>
                          <a:latin typeface="Cambria" panose="02040503050406030204" pitchFamily="18" charset="0"/>
                        </a:rPr>
                        <a:t>Velocity Percent Difference (%)</a:t>
                      </a:r>
                      <a:endParaRPr lang="en-US" sz="2000" b="1" i="0" u="none" strike="noStrike" spc="-15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006924"/>
                  </a:ext>
                </a:extLst>
              </a:tr>
              <a:tr h="778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Trial 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100.050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0.050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10.090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9.916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0.846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516761"/>
                  </a:ext>
                </a:extLst>
              </a:tr>
              <a:tr h="778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Trial 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99.650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0.350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9.935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0.650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14557"/>
                  </a:ext>
                </a:extLst>
              </a:tr>
              <a:tr h="778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Trial 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99.830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0.170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9.950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effectLst/>
                          <a:latin typeface="Cambria" panose="02040503050406030204" pitchFamily="18" charset="0"/>
                        </a:rPr>
                        <a:t>10.033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Cambria" panose="02040503050406030204" pitchFamily="18" charset="0"/>
                        </a:rPr>
                        <a:t>0.331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881349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9D986FF1-7CF4-FD4A-84CA-A61D4395A515}"/>
              </a:ext>
            </a:extLst>
          </p:cNvPr>
          <p:cNvGrpSpPr/>
          <p:nvPr/>
        </p:nvGrpSpPr>
        <p:grpSpPr>
          <a:xfrm>
            <a:off x="32292096" y="17172940"/>
            <a:ext cx="11150085" cy="950747"/>
            <a:chOff x="32190811" y="16498357"/>
            <a:chExt cx="11123135" cy="9507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71220C-A57E-724C-A7F8-F67432BFC23C}"/>
                </a:ext>
              </a:extLst>
            </p:cNvPr>
            <p:cNvGrpSpPr/>
            <p:nvPr/>
          </p:nvGrpSpPr>
          <p:grpSpPr>
            <a:xfrm>
              <a:off x="32190811" y="16498357"/>
              <a:ext cx="11123135" cy="917572"/>
              <a:chOff x="32190811" y="16498357"/>
              <a:chExt cx="11123135" cy="91757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A3150D1-172B-4EB7-B13D-B488C2609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7631" b="44545"/>
              <a:stretch/>
            </p:blipFill>
            <p:spPr>
              <a:xfrm>
                <a:off x="32190811" y="16784993"/>
                <a:ext cx="11123135" cy="630936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4D75EA-FE25-4925-9BF5-FAD452175DAC}"/>
                  </a:ext>
                </a:extLst>
              </p:cNvPr>
              <p:cNvSpPr txBox="1"/>
              <p:nvPr/>
            </p:nvSpPr>
            <p:spPr>
              <a:xfrm>
                <a:off x="32856781" y="16498357"/>
                <a:ext cx="19311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Cambria" panose="02040503050406030204" pitchFamily="18" charset="0"/>
                  </a:rPr>
                  <a:t>Model No.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53B4B0D-AA8B-4CFE-BECD-1B1BC76B8703}"/>
                  </a:ext>
                </a:extLst>
              </p:cNvPr>
              <p:cNvSpPr txBox="1"/>
              <p:nvPr/>
            </p:nvSpPr>
            <p:spPr>
              <a:xfrm>
                <a:off x="35342994" y="16498357"/>
                <a:ext cx="182503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Cambria" panose="02040503050406030204" pitchFamily="18" charset="0"/>
                  </a:rPr>
                  <a:t>Stroke (mm)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3E12B3E-10A8-4381-8F6A-1159E0F53410}"/>
                  </a:ext>
                </a:extLst>
              </p:cNvPr>
              <p:cNvSpPr txBox="1"/>
              <p:nvPr/>
            </p:nvSpPr>
            <p:spPr>
              <a:xfrm>
                <a:off x="37867846" y="16498357"/>
                <a:ext cx="218087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Cambria" panose="02040503050406030204" pitchFamily="18" charset="0"/>
                  </a:rPr>
                  <a:t>Rail length (mm)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9D472B-67E4-4C87-BC85-21459CFC682A}"/>
                  </a:ext>
                </a:extLst>
              </p:cNvPr>
              <p:cNvSpPr txBox="1"/>
              <p:nvPr/>
            </p:nvSpPr>
            <p:spPr>
              <a:xfrm>
                <a:off x="40556861" y="16501706"/>
                <a:ext cx="25614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Cambria" panose="02040503050406030204" pitchFamily="18" charset="0"/>
                  </a:rPr>
                  <a:t>Repeatability(mm)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92CADD-A79D-4833-B057-CEFA82E65618}"/>
                </a:ext>
              </a:extLst>
            </p:cNvPr>
            <p:cNvSpPr/>
            <p:nvPr/>
          </p:nvSpPr>
          <p:spPr>
            <a:xfrm>
              <a:off x="32959368" y="16934732"/>
              <a:ext cx="1266477" cy="4533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FEA816-4300-465B-A084-09ECC5CA84CB}"/>
                </a:ext>
              </a:extLst>
            </p:cNvPr>
            <p:cNvSpPr/>
            <p:nvPr/>
          </p:nvSpPr>
          <p:spPr>
            <a:xfrm>
              <a:off x="35739717" y="16995153"/>
              <a:ext cx="900456" cy="3806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CF8C783-73B2-425D-AB25-345DCA97EE15}"/>
                </a:ext>
              </a:extLst>
            </p:cNvPr>
            <p:cNvSpPr/>
            <p:nvPr/>
          </p:nvSpPr>
          <p:spPr>
            <a:xfrm>
              <a:off x="38286506" y="16958775"/>
              <a:ext cx="900456" cy="4533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0365EC9-F490-470D-9FB4-9A50EA4FF2FC}"/>
                </a:ext>
              </a:extLst>
            </p:cNvPr>
            <p:cNvSpPr/>
            <p:nvPr/>
          </p:nvSpPr>
          <p:spPr>
            <a:xfrm>
              <a:off x="40833295" y="16931307"/>
              <a:ext cx="1487850" cy="5177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2D363-559C-EB4F-8277-CBB434C40CB0}"/>
              </a:ext>
            </a:extLst>
          </p:cNvPr>
          <p:cNvGrpSpPr/>
          <p:nvPr/>
        </p:nvGrpSpPr>
        <p:grpSpPr>
          <a:xfrm>
            <a:off x="368141" y="22553048"/>
            <a:ext cx="10949418" cy="9762683"/>
            <a:chOff x="361098" y="22413271"/>
            <a:chExt cx="10949418" cy="97626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333D48-6220-9842-9CDB-438CC557D145}"/>
                </a:ext>
              </a:extLst>
            </p:cNvPr>
            <p:cNvSpPr txBox="1"/>
            <p:nvPr/>
          </p:nvSpPr>
          <p:spPr>
            <a:xfrm>
              <a:off x="569820" y="23871405"/>
              <a:ext cx="6682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Cambria" panose="02040503050406030204" pitchFamily="18" charset="0"/>
                </a:rPr>
                <a:t>Traverse system in vacuum chamber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5E3B310-DB83-0844-A0B1-D9D852C183B4}"/>
                </a:ext>
              </a:extLst>
            </p:cNvPr>
            <p:cNvGrpSpPr/>
            <p:nvPr/>
          </p:nvGrpSpPr>
          <p:grpSpPr>
            <a:xfrm>
              <a:off x="361098" y="22413271"/>
              <a:ext cx="10949418" cy="9762683"/>
              <a:chOff x="361098" y="22413271"/>
              <a:chExt cx="10949418" cy="976268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0E619E8-F2C2-4244-8A1F-09884F8ED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0875" t="7270" r="7415" b="1850"/>
              <a:stretch/>
            </p:blipFill>
            <p:spPr>
              <a:xfrm>
                <a:off x="361098" y="25185077"/>
                <a:ext cx="7973785" cy="6990877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E9DC31E-1C38-8A46-9832-21D88D1214CC}"/>
                  </a:ext>
                </a:extLst>
              </p:cNvPr>
              <p:cNvGrpSpPr/>
              <p:nvPr/>
            </p:nvGrpSpPr>
            <p:grpSpPr>
              <a:xfrm>
                <a:off x="369597" y="22413271"/>
                <a:ext cx="10914743" cy="9707608"/>
                <a:chOff x="369597" y="22413271"/>
                <a:chExt cx="10914743" cy="9707608"/>
              </a:xfrm>
            </p:grpSpPr>
            <p:sp>
              <p:nvSpPr>
                <p:cNvPr id="98" name="Subtitle 2"/>
                <p:cNvSpPr txBox="1">
                  <a:spLocks/>
                </p:cNvSpPr>
                <p:nvPr/>
              </p:nvSpPr>
              <p:spPr>
                <a:xfrm>
                  <a:off x="369597" y="22413271"/>
                  <a:ext cx="10914743" cy="913158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txBody>
                <a:bodyPr vert="horz" lIns="106674" tIns="53337" rIns="106674" bIns="53337" rtlCol="0" anchor="ctr">
                  <a:normAutofit lnSpcReduction="10000"/>
                </a:bodyPr>
                <a:lstStyle>
                  <a:lvl1pPr marL="0" indent="0" algn="ctr" defTabSz="3840480" rtl="0" eaLnBrk="1" latinLnBrk="0" hangingPunct="1">
                    <a:lnSpc>
                      <a:spcPct val="90000"/>
                    </a:lnSpc>
                    <a:spcBef>
                      <a:spcPts val="4200"/>
                    </a:spcBef>
                    <a:buFont typeface="Arial" panose="020B0604020202020204" pitchFamily="34" charset="0"/>
                    <a:buNone/>
                    <a:defRPr sz="100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92024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8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84048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75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72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68096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960120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52144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44168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536192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630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580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CAD Model</a:t>
                  </a:r>
                </a:p>
              </p:txBody>
            </p:sp>
            <p:sp>
              <p:nvSpPr>
                <p:cNvPr id="8" name="Subtitle 2"/>
                <p:cNvSpPr txBox="1">
                  <a:spLocks/>
                </p:cNvSpPr>
                <p:nvPr/>
              </p:nvSpPr>
              <p:spPr>
                <a:xfrm>
                  <a:off x="369597" y="23688043"/>
                  <a:ext cx="10914743" cy="8432836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</p:spPr>
              <p:txBody>
                <a:bodyPr vert="horz" lIns="106674" tIns="53337" rIns="106674" bIns="53337" rtlCol="0" anchor="t">
                  <a:normAutofit/>
                </a:bodyPr>
                <a:lstStyle>
                  <a:lvl1pPr marL="0" indent="0" algn="ctr" defTabSz="3840480" rtl="0" eaLnBrk="1" latinLnBrk="0" hangingPunct="1">
                    <a:lnSpc>
                      <a:spcPct val="90000"/>
                    </a:lnSpc>
                    <a:spcBef>
                      <a:spcPts val="4200"/>
                    </a:spcBef>
                    <a:buFont typeface="Arial" panose="020B0604020202020204" pitchFamily="34" charset="0"/>
                    <a:buNone/>
                    <a:defRPr sz="100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92024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8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84048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75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72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68096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960120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52144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44168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5361920" indent="0" algn="ctr" defTabSz="3840480" rtl="0" eaLnBrk="1" latinLnBrk="0" hangingPunct="1">
                    <a:lnSpc>
                      <a:spcPct val="90000"/>
                    </a:lnSpc>
                    <a:spcBef>
                      <a:spcPts val="2100"/>
                    </a:spcBef>
                    <a:buFont typeface="Arial" panose="020B0604020202020204" pitchFamily="34" charset="0"/>
                    <a:buNone/>
                    <a:defRPr sz="67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marL="400027" indent="-400027" algn="just">
                    <a:spcBef>
                      <a:spcPts val="0"/>
                    </a:spcBef>
                    <a:buFont typeface="Arial" panose="020B0604020202020204" pitchFamily="34" charset="0"/>
                    <a:buChar char="•"/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endParaRPr lang="en-US" sz="2900">
                    <a:latin typeface="Cambria" panose="02040503050406030204" pitchFamily="18" charset="0"/>
                  </a:endParaRP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8EDA1AC-3DBE-9E4B-A3B0-D60B88528D00}"/>
                  </a:ext>
                </a:extLst>
              </p:cNvPr>
              <p:cNvSpPr txBox="1"/>
              <p:nvPr/>
            </p:nvSpPr>
            <p:spPr>
              <a:xfrm>
                <a:off x="7523525" y="29713473"/>
                <a:ext cx="37869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Cambria" panose="02040503050406030204" pitchFamily="18" charset="0"/>
                  </a:rPr>
                  <a:t>Traverse system</a:t>
                </a:r>
              </a:p>
            </p:txBody>
          </p:sp>
          <p:pic>
            <p:nvPicPr>
              <p:cNvPr id="73" name="Picture 72" descr="Diagram&#10;&#10;Description automatically generated">
                <a:extLst>
                  <a:ext uri="{FF2B5EF4-FFF2-40B4-BE49-F238E27FC236}">
                    <a16:creationId xmlns:a16="http://schemas.microsoft.com/office/drawing/2014/main" id="{770461E1-BB7F-4EFB-8A8E-C91491629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8" t="16614" r="22783" b="6138"/>
              <a:stretch/>
            </p:blipFill>
            <p:spPr>
              <a:xfrm>
                <a:off x="6021142" y="24470653"/>
                <a:ext cx="5213513" cy="4519824"/>
              </a:xfrm>
              <a:prstGeom prst="rect">
                <a:avLst/>
              </a:prstGeom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1C6584C-73FA-0F4F-BA1A-02C8F75F8A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2050" y="24701971"/>
                <a:ext cx="3113425" cy="327118"/>
              </a:xfrm>
              <a:prstGeom prst="straightConnector1">
                <a:avLst/>
              </a:prstGeom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73EED52-929E-F245-AE42-DF48E13EDF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32541" y="28990477"/>
                <a:ext cx="2102342" cy="791200"/>
              </a:xfrm>
              <a:prstGeom prst="straightConnector1">
                <a:avLst/>
              </a:prstGeom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63E296-7192-3748-A8AE-8F9CAD32681E}"/>
              </a:ext>
            </a:extLst>
          </p:cNvPr>
          <p:cNvSpPr txBox="1"/>
          <p:nvPr/>
        </p:nvSpPr>
        <p:spPr>
          <a:xfrm>
            <a:off x="7765129" y="10762194"/>
            <a:ext cx="231563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Original traverse system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6FFABD0-562C-3F4B-8619-4213CEEBC9C7}"/>
              </a:ext>
            </a:extLst>
          </p:cNvPr>
          <p:cNvSpPr txBox="1"/>
          <p:nvPr/>
        </p:nvSpPr>
        <p:spPr>
          <a:xfrm>
            <a:off x="6391710" y="7650251"/>
            <a:ext cx="1734613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Vacuum chamber cross-section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38556FC-7DB9-4A4D-BE16-CB3015E0AB28}"/>
              </a:ext>
            </a:extLst>
          </p:cNvPr>
          <p:cNvSpPr txBox="1"/>
          <p:nvPr/>
        </p:nvSpPr>
        <p:spPr>
          <a:xfrm>
            <a:off x="13208248" y="26199137"/>
            <a:ext cx="216445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</a:rPr>
              <a:t>Vacuum pump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63B7B63B-0A01-4730-AC43-86F2C76CB8EF}"/>
              </a:ext>
            </a:extLst>
          </p:cNvPr>
          <p:cNvSpPr txBox="1">
            <a:spLocks/>
          </p:cNvSpPr>
          <p:nvPr/>
        </p:nvSpPr>
        <p:spPr>
          <a:xfrm>
            <a:off x="11908078" y="29281306"/>
            <a:ext cx="19641782" cy="78194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chemeClr val="bg1"/>
                </a:solidFill>
                <a:latin typeface="Cambria" panose="02040503050406030204" pitchFamily="18" charset="0"/>
              </a:rPr>
              <a:t>Conclusions and Future Work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344BC93-E55E-B841-9375-157B29B3CA9B}"/>
              </a:ext>
            </a:extLst>
          </p:cNvPr>
          <p:cNvSpPr txBox="1"/>
          <p:nvPr/>
        </p:nvSpPr>
        <p:spPr>
          <a:xfrm>
            <a:off x="18347915" y="26148859"/>
            <a:ext cx="260763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</a:rPr>
              <a:t>Vacuum chamber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D0BB1DF-F2EB-41DC-AF26-69F68AFC8FC9}"/>
              </a:ext>
            </a:extLst>
          </p:cNvPr>
          <p:cNvSpPr txBox="1">
            <a:spLocks/>
          </p:cNvSpPr>
          <p:nvPr/>
        </p:nvSpPr>
        <p:spPr>
          <a:xfrm>
            <a:off x="11897529" y="30187505"/>
            <a:ext cx="19640362" cy="20731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3F12283-B407-FF4F-AD63-D8DCD0B55847}"/>
              </a:ext>
            </a:extLst>
          </p:cNvPr>
          <p:cNvSpPr txBox="1"/>
          <p:nvPr/>
        </p:nvSpPr>
        <p:spPr>
          <a:xfrm>
            <a:off x="20453907" y="22712815"/>
            <a:ext cx="23599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</a:rPr>
              <a:t>Traverse system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9B40DB-704D-3847-B26F-0183E51856E7}"/>
              </a:ext>
            </a:extLst>
          </p:cNvPr>
          <p:cNvSpPr txBox="1"/>
          <p:nvPr/>
        </p:nvSpPr>
        <p:spPr>
          <a:xfrm>
            <a:off x="28446971" y="26426979"/>
            <a:ext cx="217203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</a:rPr>
              <a:t>High pressure water inlet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6A26EFF-AACC-0B44-8D0C-ED8C4E3CAF51}"/>
              </a:ext>
            </a:extLst>
          </p:cNvPr>
          <p:cNvSpPr txBox="1"/>
          <p:nvPr/>
        </p:nvSpPr>
        <p:spPr>
          <a:xfrm>
            <a:off x="32566572" y="25090458"/>
            <a:ext cx="303410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Top view of trench on workpiece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A51CE4C-EC05-EE47-9139-8697E5E1B4F6}"/>
              </a:ext>
            </a:extLst>
          </p:cNvPr>
          <p:cNvSpPr txBox="1"/>
          <p:nvPr/>
        </p:nvSpPr>
        <p:spPr>
          <a:xfrm>
            <a:off x="38397006" y="25073208"/>
            <a:ext cx="303410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Top view of trench on workpiece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3ECC84-996F-964E-BEFE-6B5FAB920E1F}"/>
              </a:ext>
            </a:extLst>
          </p:cNvPr>
          <p:cNvSpPr txBox="1"/>
          <p:nvPr/>
        </p:nvSpPr>
        <p:spPr>
          <a:xfrm>
            <a:off x="32578759" y="20998929"/>
            <a:ext cx="354282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Isometric view of trench on workpiece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4DF5249-1FCF-4F43-8E5A-56233EA0FC02}"/>
              </a:ext>
            </a:extLst>
          </p:cNvPr>
          <p:cNvSpPr txBox="1"/>
          <p:nvPr/>
        </p:nvSpPr>
        <p:spPr>
          <a:xfrm>
            <a:off x="38394353" y="20998929"/>
            <a:ext cx="354282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Isometric view of trench on workpiece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76CF26-B7C0-1241-A85C-A3222FC61F57}"/>
              </a:ext>
            </a:extLst>
          </p:cNvPr>
          <p:cNvSpPr txBox="1"/>
          <p:nvPr/>
        </p:nvSpPr>
        <p:spPr>
          <a:xfrm>
            <a:off x="33380416" y="28223224"/>
            <a:ext cx="1406411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Dwell pockets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1E3178C-4CB3-3F42-B12A-82D60A3E7640}"/>
              </a:ext>
            </a:extLst>
          </p:cNvPr>
          <p:cNvCxnSpPr>
            <a:cxnSpLocks/>
          </p:cNvCxnSpPr>
          <p:nvPr/>
        </p:nvCxnSpPr>
        <p:spPr>
          <a:xfrm flipV="1">
            <a:off x="34499446" y="27091920"/>
            <a:ext cx="466692" cy="107019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4527A74-D41A-F64B-8F4C-6704B9EFCD9E}"/>
              </a:ext>
            </a:extLst>
          </p:cNvPr>
          <p:cNvCxnSpPr>
            <a:cxnSpLocks/>
          </p:cNvCxnSpPr>
          <p:nvPr/>
        </p:nvCxnSpPr>
        <p:spPr>
          <a:xfrm flipH="1" flipV="1">
            <a:off x="33543502" y="27208720"/>
            <a:ext cx="121536" cy="92168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E471157-24D0-0448-A05A-FDDEDA2C8857}"/>
              </a:ext>
            </a:extLst>
          </p:cNvPr>
          <p:cNvCxnSpPr>
            <a:cxnSpLocks/>
          </p:cNvCxnSpPr>
          <p:nvPr/>
        </p:nvCxnSpPr>
        <p:spPr>
          <a:xfrm flipV="1">
            <a:off x="34940286" y="27208720"/>
            <a:ext cx="959455" cy="103924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5298C69C-9343-FE48-AA96-34FA0451D514}"/>
              </a:ext>
            </a:extLst>
          </p:cNvPr>
          <p:cNvSpPr txBox="1"/>
          <p:nvPr/>
        </p:nvSpPr>
        <p:spPr>
          <a:xfrm>
            <a:off x="38777366" y="28392501"/>
            <a:ext cx="2749663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Cambria" panose="02040503050406030204" pitchFamily="18" charset="0"/>
              </a:rPr>
              <a:t>More consistent trench depth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D3FE2A1-FF15-8A44-AB1F-B0DEBF2657C7}"/>
              </a:ext>
            </a:extLst>
          </p:cNvPr>
          <p:cNvCxnSpPr>
            <a:cxnSpLocks/>
          </p:cNvCxnSpPr>
          <p:nvPr/>
        </p:nvCxnSpPr>
        <p:spPr>
          <a:xfrm flipH="1" flipV="1">
            <a:off x="40111131" y="27627015"/>
            <a:ext cx="25325" cy="68439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TimeLapseFinal">
            <a:hlinkClick r:id="" action="ppaction://media"/>
            <a:extLst>
              <a:ext uri="{FF2B5EF4-FFF2-40B4-BE49-F238E27FC236}">
                <a16:creationId xmlns:a16="http://schemas.microsoft.com/office/drawing/2014/main" id="{B44423AE-60B1-4EE2-8A1E-6BC5038F4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83881" y="5994861"/>
            <a:ext cx="17869425" cy="134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</TotalTime>
  <Words>477</Words>
  <Application>Microsoft Macintosh PowerPoint</Application>
  <PresentationFormat>Custom</PresentationFormat>
  <Paragraphs>102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Courier New</vt:lpstr>
      <vt:lpstr>Symbol</vt:lpstr>
      <vt:lpstr>Office Theme</vt:lpstr>
      <vt:lpstr>Traverse System for Water Droplet Machining Ali Al-Jewad, Nathan Daigle, Sohani Demian, Giovanni Guglielmi, Jordan Hoffman Advisers: Professor Brad Kinsey, Professor Wei Wei Mo, Ben Mitchell  Mechanical 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Demian, Sohani</cp:lastModifiedBy>
  <cp:revision>2</cp:revision>
  <dcterms:created xsi:type="dcterms:W3CDTF">2016-03-05T16:55:12Z</dcterms:created>
  <dcterms:modified xsi:type="dcterms:W3CDTF">2021-04-26T10:58:10Z</dcterms:modified>
</cp:coreProperties>
</file>