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3"/>
  </p:sldMasterIdLst>
  <p:sldIdLst>
    <p:sldId id="256" r:id="rId4"/>
    <p:sldId id="257" r:id="rId5"/>
  </p:sldIdLst>
  <p:sldSz cx="43891200" cy="32918400"/>
  <p:notesSz cx="9144000" cy="6858000"/>
  <p:defaultTextStyle>
    <a:defPPr>
      <a:defRPr lang="en-US"/>
    </a:defPPr>
    <a:lvl1pPr marL="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5054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0109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5163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02184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75273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0327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05382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0436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0957"/>
    <a:srgbClr val="FFC9C9"/>
    <a:srgbClr val="DEC8EE"/>
    <a:srgbClr val="9ED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57" autoAdjust="0"/>
  </p:normalViewPr>
  <p:slideViewPr>
    <p:cSldViewPr snapToGrid="0">
      <p:cViewPr varScale="1">
        <p:scale>
          <a:sx n="24" d="100"/>
          <a:sy n="24" d="100"/>
        </p:scale>
        <p:origin x="1464" y="72"/>
      </p:cViewPr>
      <p:guideLst>
        <p:guide orient="horz" pos="10368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3"/>
            <a:ext cx="37307520" cy="11460480"/>
          </a:xfrm>
        </p:spPr>
        <p:txBody>
          <a:bodyPr anchor="b"/>
          <a:lstStyle>
            <a:lvl1pPr algn="ctr">
              <a:defRPr sz="29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3"/>
            <a:ext cx="32918400" cy="7947657"/>
          </a:xfrm>
        </p:spPr>
        <p:txBody>
          <a:bodyPr/>
          <a:lstStyle>
            <a:lvl1pPr marL="0" indent="0" algn="ctr">
              <a:buNone/>
              <a:defRPr sz="11800"/>
            </a:lvl1pPr>
            <a:lvl2pPr marL="2240152" indent="0" algn="ctr">
              <a:buNone/>
              <a:defRPr sz="9800"/>
            </a:lvl2pPr>
            <a:lvl3pPr marL="4480304" indent="0" algn="ctr">
              <a:buNone/>
              <a:defRPr sz="8800"/>
            </a:lvl3pPr>
            <a:lvl4pPr marL="6720456" indent="0" algn="ctr">
              <a:buNone/>
              <a:defRPr sz="7800"/>
            </a:lvl4pPr>
            <a:lvl5pPr marL="8960608" indent="0" algn="ctr">
              <a:buNone/>
              <a:defRPr sz="7800"/>
            </a:lvl5pPr>
            <a:lvl6pPr marL="11200760" indent="0" algn="ctr">
              <a:buNone/>
              <a:defRPr sz="7800"/>
            </a:lvl6pPr>
            <a:lvl7pPr marL="13440912" indent="0" algn="ctr">
              <a:buNone/>
              <a:defRPr sz="7800"/>
            </a:lvl7pPr>
            <a:lvl8pPr marL="15681064" indent="0" algn="ctr">
              <a:buNone/>
              <a:defRPr sz="7800"/>
            </a:lvl8pPr>
            <a:lvl9pPr marL="17921216" indent="0" algn="ctr">
              <a:buNone/>
              <a:defRPr sz="7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231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499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96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049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51"/>
            <a:ext cx="37856160" cy="13693137"/>
          </a:xfrm>
        </p:spPr>
        <p:txBody>
          <a:bodyPr anchor="b"/>
          <a:lstStyle>
            <a:lvl1pPr>
              <a:defRPr sz="29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31"/>
            <a:ext cx="37856160" cy="7200897"/>
          </a:xfrm>
        </p:spPr>
        <p:txBody>
          <a:bodyPr/>
          <a:lstStyle>
            <a:lvl1pPr marL="0" indent="0">
              <a:buNone/>
              <a:defRPr sz="11800">
                <a:solidFill>
                  <a:schemeClr val="tx1"/>
                </a:solidFill>
              </a:defRPr>
            </a:lvl1pPr>
            <a:lvl2pPr marL="2240152" indent="0">
              <a:buNone/>
              <a:defRPr sz="9800">
                <a:solidFill>
                  <a:schemeClr val="tx1">
                    <a:tint val="75000"/>
                  </a:schemeClr>
                </a:solidFill>
              </a:defRPr>
            </a:lvl2pPr>
            <a:lvl3pPr marL="4480304" indent="0">
              <a:buNone/>
              <a:defRPr sz="8800">
                <a:solidFill>
                  <a:schemeClr val="tx1">
                    <a:tint val="75000"/>
                  </a:schemeClr>
                </a:solidFill>
              </a:defRPr>
            </a:lvl3pPr>
            <a:lvl4pPr marL="672045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4pPr>
            <a:lvl5pPr marL="8960608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5pPr>
            <a:lvl6pPr marL="11200760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6pPr>
            <a:lvl7pPr marL="13440912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7pPr>
            <a:lvl8pPr marL="15681064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8pPr>
            <a:lvl9pPr marL="1792121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123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905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4"/>
            <a:ext cx="18568032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4"/>
            <a:ext cx="18659477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50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485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45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8"/>
            <a:ext cx="22219920" cy="23393400"/>
          </a:xfrm>
        </p:spPr>
        <p:txBody>
          <a:bodyPr/>
          <a:lstStyle>
            <a:lvl1pPr>
              <a:defRPr sz="15700"/>
            </a:lvl1pPr>
            <a:lvl2pPr>
              <a:defRPr sz="13700"/>
            </a:lvl2pPr>
            <a:lvl3pPr>
              <a:defRPr sz="11800"/>
            </a:lvl3pPr>
            <a:lvl4pPr>
              <a:defRPr sz="9800"/>
            </a:lvl4pPr>
            <a:lvl5pPr>
              <a:defRPr sz="9800"/>
            </a:lvl5pPr>
            <a:lvl6pPr>
              <a:defRPr sz="9800"/>
            </a:lvl6pPr>
            <a:lvl7pPr>
              <a:defRPr sz="9800"/>
            </a:lvl7pPr>
            <a:lvl8pPr>
              <a:defRPr sz="9800"/>
            </a:lvl8pPr>
            <a:lvl9pPr>
              <a:defRPr sz="9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18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8"/>
            <a:ext cx="22219920" cy="23393400"/>
          </a:xfrm>
        </p:spPr>
        <p:txBody>
          <a:bodyPr anchor="t"/>
          <a:lstStyle>
            <a:lvl1pPr marL="0" indent="0">
              <a:buNone/>
              <a:defRPr sz="15700"/>
            </a:lvl1pPr>
            <a:lvl2pPr marL="2240152" indent="0">
              <a:buNone/>
              <a:defRPr sz="13700"/>
            </a:lvl2pPr>
            <a:lvl3pPr marL="4480304" indent="0">
              <a:buNone/>
              <a:defRPr sz="11800"/>
            </a:lvl3pPr>
            <a:lvl4pPr marL="6720456" indent="0">
              <a:buNone/>
              <a:defRPr sz="9800"/>
            </a:lvl4pPr>
            <a:lvl5pPr marL="8960608" indent="0">
              <a:buNone/>
              <a:defRPr sz="9800"/>
            </a:lvl5pPr>
            <a:lvl6pPr marL="11200760" indent="0">
              <a:buNone/>
              <a:defRPr sz="9800"/>
            </a:lvl6pPr>
            <a:lvl7pPr marL="13440912" indent="0">
              <a:buNone/>
              <a:defRPr sz="9800"/>
            </a:lvl7pPr>
            <a:lvl8pPr marL="15681064" indent="0">
              <a:buNone/>
              <a:defRPr sz="9800"/>
            </a:lvl8pPr>
            <a:lvl9pPr marL="17921216" indent="0">
              <a:buNone/>
              <a:defRPr sz="98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683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3"/>
          </a:xfrm>
          <a:prstGeom prst="rect">
            <a:avLst/>
          </a:prstGeom>
        </p:spPr>
        <p:txBody>
          <a:bodyPr vert="horz" lIns="106674" tIns="53337" rIns="106674" bIns="53337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3"/>
          </a:xfrm>
          <a:prstGeom prst="rect">
            <a:avLst/>
          </a:prstGeom>
        </p:spPr>
        <p:txBody>
          <a:bodyPr vert="horz" lIns="106674" tIns="53337" rIns="106674" bIns="5333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l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81BC7-D5A5-445F-BF4D-797F02B50EB4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8"/>
            <a:ext cx="1481328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ct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172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480304" rtl="0" eaLnBrk="1" latinLnBrk="0" hangingPunct="1">
        <a:lnSpc>
          <a:spcPct val="90000"/>
        </a:lnSpc>
        <a:spcBef>
          <a:spcPct val="0"/>
        </a:spcBef>
        <a:buNone/>
        <a:defRPr sz="21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20076" indent="-1120076" algn="l" defTabSz="4480304" rtl="0" eaLnBrk="1" latinLnBrk="0" hangingPunct="1">
        <a:lnSpc>
          <a:spcPct val="90000"/>
        </a:lnSpc>
        <a:spcBef>
          <a:spcPts val="4900"/>
        </a:spcBef>
        <a:buFont typeface="Arial" panose="020B0604020202020204" pitchFamily="34" charset="0"/>
        <a:buChar char="•"/>
        <a:defRPr sz="13700" kern="1200">
          <a:solidFill>
            <a:schemeClr val="tx1"/>
          </a:solidFill>
          <a:latin typeface="+mn-lt"/>
          <a:ea typeface="+mn-ea"/>
          <a:cs typeface="+mn-cs"/>
        </a:defRPr>
      </a:lvl1pPr>
      <a:lvl2pPr marL="336022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1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0038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9800" kern="1200">
          <a:solidFill>
            <a:schemeClr val="tx1"/>
          </a:solidFill>
          <a:latin typeface="+mn-lt"/>
          <a:ea typeface="+mn-ea"/>
          <a:cs typeface="+mn-cs"/>
        </a:defRPr>
      </a:lvl3pPr>
      <a:lvl4pPr marL="784053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10080684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2320836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456098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680114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904129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1pPr>
      <a:lvl2pPr marL="224015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30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45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8960608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120076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344091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568106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121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.jpeg"/><Relationship Id="rId18" Type="http://schemas.openxmlformats.org/officeDocument/2006/relationships/image" Target="../media/image7.png"/><Relationship Id="rId21" Type="http://schemas.openxmlformats.org/officeDocument/2006/relationships/image" Target="../media/image10.png"/><Relationship Id="rId12" Type="http://schemas.openxmlformats.org/officeDocument/2006/relationships/image" Target="../media/image11.png"/><Relationship Id="rId17" Type="http://schemas.openxmlformats.org/officeDocument/2006/relationships/image" Target="../media/image6.PNG"/><Relationship Id="rId2" Type="http://schemas.openxmlformats.org/officeDocument/2006/relationships/image" Target="../media/image1.png"/><Relationship Id="rId16" Type="http://schemas.openxmlformats.org/officeDocument/2006/relationships/image" Target="../media/image5.png"/><Relationship Id="rId20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15" Type="http://schemas.openxmlformats.org/officeDocument/2006/relationships/image" Target="../media/image4.jpeg"/><Relationship Id="rId19" Type="http://schemas.openxmlformats.org/officeDocument/2006/relationships/image" Target="../media/image8.jpeg"/><Relationship Id="rId14" Type="http://schemas.openxmlformats.org/officeDocument/2006/relationships/image" Target="../media/image3.jpeg"/><Relationship Id="rId22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posters.unh.edu/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goo.gl/1E7TJY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597" y="522514"/>
            <a:ext cx="43136594" cy="3947886"/>
          </a:xfrm>
          <a:solidFill>
            <a:srgbClr val="002060"/>
          </a:solidFill>
          <a:ln w="101600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en-US" sz="84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Using IPMs To Model Tree Growth In The White Mountain National Forest</a:t>
            </a:r>
            <a:br>
              <a:rPr lang="en-US" sz="84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600" u="sng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Yingjie Ma</a:t>
            </a:r>
            <a:br>
              <a:rPr lang="en-US" sz="5600" u="sng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600" u="sng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Advisor:  Dr. Marek Petrik</a:t>
            </a:r>
            <a:br>
              <a:rPr lang="en-US" sz="5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600" i="1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Department of Computer Science, University of New Hampshire, Durham, NH 03824</a:t>
            </a:r>
            <a:endParaRPr lang="en-US" sz="9300" i="1" dirty="0">
              <a:solidFill>
                <a:schemeClr val="bg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369597" y="6318586"/>
            <a:ext cx="10914743" cy="699177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 fontScale="40000" lnSpcReduction="2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dirty="0"/>
              <a:t>Population ecologists rely on statistical models in order to see how populations change over time. 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dirty="0"/>
              <a:t>There are many models that have been used to resolve this issue. But here we present a new framework for predicting the growth rate of trees, the knowledge is based on Data-driven Modelling of structured populations (2016).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dirty="0"/>
              <a:t>Integral projection models (IPMs) use information on how an individual’s state influences its vital rates to make population projections.  </a:t>
            </a:r>
          </a:p>
          <a:p>
            <a:endParaRPr lang="en-US" sz="3700" dirty="0">
              <a:latin typeface="Cambria" panose="02040503050406030204" pitchFamily="18" charset="0"/>
            </a:endParaRPr>
          </a:p>
          <a:p>
            <a:endParaRPr lang="en-US" sz="3700" dirty="0">
              <a:latin typeface="Cambria" panose="02040503050406030204" pitchFamily="18" charset="0"/>
            </a:endParaRPr>
          </a:p>
          <a:p>
            <a:endParaRPr lang="en-US" sz="3700" dirty="0">
              <a:latin typeface="Cambria" panose="02040503050406030204" pitchFamily="18" charset="0"/>
            </a:endParaRPr>
          </a:p>
          <a:p>
            <a:endParaRPr lang="en-US" sz="3700" dirty="0">
              <a:latin typeface="Cambria" panose="02040503050406030204" pitchFamily="18" charset="0"/>
            </a:endParaRPr>
          </a:p>
          <a:p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369597" y="13777877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300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Methodology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369597" y="28631016"/>
            <a:ext cx="11012839" cy="346056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 fontScale="32500" lnSpcReduction="2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The data used are from the USDA (U.S. Department Of Agriculture) Forest Service.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The location of the data is specifically limited to the White Mountains National Forest.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Tree’s data were remeasured every 5-6 years.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Trees within each plot are uniquely identified and can be tracked.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Within this data, we looked at two species: Red Spruce and American Beech.</a:t>
            </a:r>
          </a:p>
          <a:p>
            <a:pPr marL="571500" indent="-5715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latin typeface="Cambria" panose="02040503050406030204" pitchFamily="18" charset="0"/>
            </a:endParaRPr>
          </a:p>
          <a:p>
            <a:pPr marL="571500" indent="-5715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latin typeface="Cambria" panose="02040503050406030204" pitchFamily="18" charset="0"/>
            </a:endParaRPr>
          </a:p>
          <a:p>
            <a:pPr marL="571500" indent="-5715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latin typeface="Cambria" panose="02040503050406030204" pitchFamily="18" charset="0"/>
            </a:endParaRPr>
          </a:p>
          <a:p>
            <a:pPr marL="571500" indent="-5715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latin typeface="Cambria" panose="02040503050406030204" pitchFamily="18" charset="0"/>
            </a:endParaRPr>
          </a:p>
          <a:p>
            <a:pPr marL="571500" indent="-5715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37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2117003" y="5033757"/>
            <a:ext cx="19641782" cy="70088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fontScale="92500"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 dirty="0">
                <a:solidFill>
                  <a:schemeClr val="bg1"/>
                </a:solidFill>
                <a:latin typeface="Cambria" panose="02040503050406030204" pitchFamily="18" charset="0"/>
              </a:rPr>
              <a:t>Types of trees modeled</a:t>
            </a: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32552335" y="15157647"/>
            <a:ext cx="10914743" cy="704452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latin typeface="Cambria" panose="02040503050406030204" pitchFamily="18" charset="0"/>
              </a:rPr>
              <a:t>The declining rate for these tree is around 28-37% every 5 years.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latin typeface="Cambria" panose="02040503050406030204" pitchFamily="18" charset="0"/>
            </a:endParaRP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latin typeface="Cambria" panose="02040503050406030204" pitchFamily="18" charset="0"/>
              </a:rPr>
              <a:t>The Lambda is mostly between 0.5 and 0.6 which means that the forest are growing overall.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latin typeface="Cambria" panose="02040503050406030204" pitchFamily="18" charset="0"/>
            </a:endParaRP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latin typeface="Cambria" panose="02040503050406030204" pitchFamily="18" charset="0"/>
              </a:rPr>
              <a:t>The death rate is high in large trees. White Pine is a large tree compare other three types of trees; it has a high death rate.</a:t>
            </a:r>
          </a:p>
          <a:p>
            <a:pPr algn="l">
              <a:spcBef>
                <a:spcPts val="0"/>
              </a:spcBef>
            </a:pPr>
            <a:endParaRPr lang="en-US" sz="37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369597" y="4927623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Introduction</a:t>
            </a: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32591449" y="4927623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Results</a:t>
            </a: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12300593" y="6000072"/>
            <a:ext cx="19641782" cy="718296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32492932" y="13650545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Conclusions</a:t>
            </a: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32591449" y="22553038"/>
            <a:ext cx="10914743" cy="63362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fontScale="92500"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700" dirty="0">
                <a:solidFill>
                  <a:schemeClr val="bg1"/>
                </a:solidFill>
                <a:latin typeface="Cambria" panose="02040503050406030204" pitchFamily="18" charset="0"/>
              </a:rPr>
              <a:t>Acknowledgements</a:t>
            </a: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32572096" y="6141488"/>
            <a:ext cx="10914743" cy="704154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latin typeface="Cambria" panose="02040503050406030204" pitchFamily="18" charset="0"/>
              </a:rPr>
              <a:t>The growth rate of Red Spruce is  65%, and average diameter is 8.52 inches.</a:t>
            </a:r>
          </a:p>
          <a:p>
            <a:pPr algn="l">
              <a:spcBef>
                <a:spcPts val="0"/>
              </a:spcBef>
            </a:pPr>
            <a:endParaRPr lang="en-US" sz="3700" dirty="0">
              <a:latin typeface="Cambria" panose="02040503050406030204" pitchFamily="18" charset="0"/>
            </a:endParaRP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latin typeface="Cambria" panose="02040503050406030204" pitchFamily="18" charset="0"/>
              </a:rPr>
              <a:t>The growth rate of American Beech is 72%, and average diameter is 9.39 inches.</a:t>
            </a:r>
          </a:p>
          <a:p>
            <a:pPr algn="l">
              <a:spcBef>
                <a:spcPts val="0"/>
              </a:spcBef>
            </a:pPr>
            <a:endParaRPr lang="en-US" sz="3700" dirty="0">
              <a:latin typeface="Cambria" panose="02040503050406030204" pitchFamily="18" charset="0"/>
            </a:endParaRP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latin typeface="Cambria" panose="02040503050406030204" pitchFamily="18" charset="0"/>
              </a:rPr>
              <a:t>The growth rate of Red Maple is  67%, and average diameter is 9.88 inches.</a:t>
            </a:r>
          </a:p>
          <a:p>
            <a:pPr algn="l">
              <a:spcBef>
                <a:spcPts val="0"/>
              </a:spcBef>
            </a:pPr>
            <a:endParaRPr lang="en-US" sz="3700" dirty="0">
              <a:latin typeface="Cambria" panose="02040503050406030204" pitchFamily="18" charset="0"/>
            </a:endParaRP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latin typeface="Cambria" panose="02040503050406030204" pitchFamily="18" charset="0"/>
              </a:rPr>
              <a:t>The growth rate of White Pine is 63%, and average diameter is 18.4 inches.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30" name="Subtitle 2"/>
          <p:cNvSpPr txBox="1">
            <a:spLocks/>
          </p:cNvSpPr>
          <p:nvPr/>
        </p:nvSpPr>
        <p:spPr>
          <a:xfrm>
            <a:off x="12125439" y="13777876"/>
            <a:ext cx="19641782" cy="86832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 dirty="0">
                <a:solidFill>
                  <a:schemeClr val="bg1"/>
                </a:solidFill>
                <a:latin typeface="Cambria" panose="02040503050406030204" pitchFamily="18" charset="0"/>
              </a:rPr>
              <a:t>IPMs and Bootstrap</a:t>
            </a:r>
          </a:p>
        </p:txBody>
      </p:sp>
      <p:sp>
        <p:nvSpPr>
          <p:cNvPr id="32" name="Subtitle 2"/>
          <p:cNvSpPr txBox="1">
            <a:spLocks/>
          </p:cNvSpPr>
          <p:nvPr/>
        </p:nvSpPr>
        <p:spPr>
          <a:xfrm>
            <a:off x="12287297" y="22563439"/>
            <a:ext cx="19641782" cy="70088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fontScale="92500"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 dirty="0">
                <a:solidFill>
                  <a:schemeClr val="bg1"/>
                </a:solidFill>
                <a:latin typeface="Cambria" panose="02040503050406030204" pitchFamily="18" charset="0"/>
              </a:rPr>
              <a:t>sTAMD Simulations</a:t>
            </a:r>
          </a:p>
        </p:txBody>
      </p:sp>
      <p:sp>
        <p:nvSpPr>
          <p:cNvPr id="33" name="Subtitle 2"/>
          <p:cNvSpPr txBox="1">
            <a:spLocks/>
          </p:cNvSpPr>
          <p:nvPr/>
        </p:nvSpPr>
        <p:spPr>
          <a:xfrm>
            <a:off x="12314092" y="23688042"/>
            <a:ext cx="19641782" cy="844515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1549416" y="6134277"/>
            <a:ext cx="5933453" cy="723269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4000" dirty="0">
                <a:latin typeface="Cambria" panose="02040503050406030204" pitchFamily="18" charset="0"/>
              </a:rPr>
              <a:t>               Red Spruce</a:t>
            </a:r>
          </a:p>
        </p:txBody>
      </p:sp>
      <p:cxnSp>
        <p:nvCxnSpPr>
          <p:cNvPr id="75" name="Straight Connector 74"/>
          <p:cNvCxnSpPr/>
          <p:nvPr/>
        </p:nvCxnSpPr>
        <p:spPr>
          <a:xfrm>
            <a:off x="21946330" y="24594277"/>
            <a:ext cx="0" cy="661626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9" name="Subtitle 2"/>
          <p:cNvSpPr txBox="1">
            <a:spLocks/>
          </p:cNvSpPr>
          <p:nvPr/>
        </p:nvSpPr>
        <p:spPr>
          <a:xfrm>
            <a:off x="12333504" y="22583890"/>
            <a:ext cx="19641782" cy="70088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fontScale="92500"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 dirty="0">
                <a:solidFill>
                  <a:schemeClr val="bg1"/>
                </a:solidFill>
                <a:latin typeface="Cambria" panose="02040503050406030204" pitchFamily="18" charset="0"/>
              </a:rPr>
              <a:t>Results: Growth Rate</a:t>
            </a:r>
          </a:p>
        </p:txBody>
      </p:sp>
      <p:sp>
        <p:nvSpPr>
          <p:cNvPr id="31" name="Subtitle 2"/>
          <p:cNvSpPr txBox="1">
            <a:spLocks/>
          </p:cNvSpPr>
          <p:nvPr/>
        </p:nvSpPr>
        <p:spPr>
          <a:xfrm>
            <a:off x="12333504" y="15157647"/>
            <a:ext cx="19641782" cy="7044521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0" dirty="0">
              <a:latin typeface="Cambria" panose="02040503050406030204" pitchFamily="18" charset="0"/>
            </a:endParaRPr>
          </a:p>
        </p:txBody>
      </p:sp>
      <p:cxnSp>
        <p:nvCxnSpPr>
          <p:cNvPr id="159" name="Straight Connector 158"/>
          <p:cNvCxnSpPr/>
          <p:nvPr/>
        </p:nvCxnSpPr>
        <p:spPr>
          <a:xfrm flipH="1">
            <a:off x="21859498" y="14421561"/>
            <a:ext cx="6959" cy="722756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61" name="Picture 16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212" y="975340"/>
            <a:ext cx="2298576" cy="3042233"/>
          </a:xfrm>
          <a:prstGeom prst="rect">
            <a:avLst/>
          </a:prstGeom>
        </p:spPr>
      </p:pic>
      <p:sp>
        <p:nvSpPr>
          <p:cNvPr id="85" name="Subtitle 2"/>
          <p:cNvSpPr txBox="1">
            <a:spLocks/>
          </p:cNvSpPr>
          <p:nvPr/>
        </p:nvSpPr>
        <p:spPr>
          <a:xfrm>
            <a:off x="32552335" y="27902410"/>
            <a:ext cx="10914743" cy="418916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 err="1"/>
              <a:t>Ellner</a:t>
            </a:r>
            <a:r>
              <a:rPr lang="en-US" sz="3600" dirty="0"/>
              <a:t>, Stephen P., et al. </a:t>
            </a:r>
            <a:r>
              <a:rPr lang="en-US" sz="3600" i="1" dirty="0"/>
              <a:t>Data-Driven Modelling of Structured Populations A Practical Guide to the Integral Projection Model</a:t>
            </a:r>
            <a:r>
              <a:rPr lang="en-US" sz="3600" dirty="0"/>
              <a:t>. Springer International Publishing, 2016. </a:t>
            </a:r>
          </a:p>
          <a:p>
            <a:pPr algn="l">
              <a:spcBef>
                <a:spcPts val="0"/>
              </a:spcBef>
            </a:pPr>
            <a:endParaRPr lang="en-US" sz="37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3700" dirty="0">
              <a:latin typeface="Cambria" panose="02040503050406030204" pitchFamily="18" charset="0"/>
            </a:endParaRPr>
          </a:p>
          <a:p>
            <a:pPr algn="l"/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93" name="Subtitle 2"/>
          <p:cNvSpPr txBox="1">
            <a:spLocks/>
          </p:cNvSpPr>
          <p:nvPr/>
        </p:nvSpPr>
        <p:spPr>
          <a:xfrm>
            <a:off x="32591449" y="26777743"/>
            <a:ext cx="10914743" cy="63362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fontScale="92500"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700" dirty="0">
                <a:solidFill>
                  <a:schemeClr val="bg1"/>
                </a:solidFill>
                <a:latin typeface="Cambria" panose="02040503050406030204" pitchFamily="18" charset="0"/>
              </a:rPr>
              <a:t>References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984920" y="12216858"/>
            <a:ext cx="5657401" cy="553992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endParaRPr lang="en-US" sz="2900" dirty="0">
              <a:latin typeface="Cambria" panose="02040503050406030204" pitchFamily="18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18112590" y="6121128"/>
            <a:ext cx="6785811" cy="723269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4000" dirty="0">
                <a:latin typeface="Cambria" panose="02040503050406030204" pitchFamily="18" charset="0"/>
              </a:rPr>
              <a:t>American Beech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9373871" y="1210707"/>
            <a:ext cx="3637810" cy="251610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6674" tIns="53337" rIns="106674" bIns="53337" rtlCol="0" anchor="ctr"/>
          <a:lstStyle/>
          <a:p>
            <a:pPr algn="ctr"/>
            <a:r>
              <a:rPr lang="en-US" sz="4700" dirty="0">
                <a:solidFill>
                  <a:schemeClr val="tx1"/>
                </a:solidFill>
              </a:rPr>
              <a:t>Place your Project Logo Here</a:t>
            </a:r>
          </a:p>
        </p:txBody>
      </p:sp>
      <p:sp>
        <p:nvSpPr>
          <p:cNvPr id="98" name="Subtitle 2"/>
          <p:cNvSpPr txBox="1">
            <a:spLocks/>
          </p:cNvSpPr>
          <p:nvPr/>
        </p:nvSpPr>
        <p:spPr>
          <a:xfrm>
            <a:off x="369597" y="22457303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300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Data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9" name="Subtitle 2"/>
              <p:cNvSpPr txBox="1">
                <a:spLocks/>
              </p:cNvSpPr>
              <p:nvPr/>
            </p:nvSpPr>
            <p:spPr>
              <a:xfrm>
                <a:off x="369597" y="14937627"/>
                <a:ext cx="10914743" cy="7264542"/>
              </a:xfrm>
              <a:prstGeom prst="rect">
                <a:avLst/>
              </a:prstGeom>
              <a:ln>
                <a:solidFill>
                  <a:srgbClr val="002060"/>
                </a:solidFill>
              </a:ln>
            </p:spPr>
            <p:txBody>
              <a:bodyPr vert="horz" lIns="106674" tIns="53337" rIns="106674" bIns="53337" rtlCol="0" anchor="t">
                <a:normAutofit/>
              </a:bodyPr>
              <a:lstStyle>
                <a:lvl1pPr marL="0" indent="0" algn="ctr" defTabSz="3840480" rtl="0" eaLnBrk="1" latinLnBrk="0" hangingPunct="1">
                  <a:lnSpc>
                    <a:spcPct val="90000"/>
                  </a:lnSpc>
                  <a:spcBef>
                    <a:spcPts val="4200"/>
                  </a:spcBef>
                  <a:buFont typeface="Arial" panose="020B0604020202020204" pitchFamily="34" charset="0"/>
                  <a:buNone/>
                  <a:defRPr sz="1008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92024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8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84048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756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76072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8096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960120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152144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344168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536192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571500" indent="-571500" algn="l"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r>
                  <a:rPr lang="en-US" sz="3700" dirty="0">
                    <a:latin typeface="Cambria" panose="02040503050406030204" pitchFamily="18" charset="0"/>
                  </a:rPr>
                  <a:t>IPMs are constructed from regression models predicting vital rates from state variables (e.g. size or age) and covariates (environment).   </a:t>
                </a:r>
              </a:p>
              <a:p>
                <a:pPr algn="l">
                  <a:spcBef>
                    <a:spcPts val="0"/>
                  </a:spcBef>
                </a:pPr>
                <a:endParaRPr lang="en-US" sz="3700" dirty="0">
                  <a:latin typeface="Cambria" panose="02040503050406030204" pitchFamily="18" charset="0"/>
                </a:endParaRPr>
              </a:p>
              <a:p>
                <a:pPr marL="571500" indent="-571500" algn="l"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r>
                  <a:rPr lang="en-US" sz="3700" dirty="0">
                    <a:latin typeface="Cambria" panose="02040503050406030204" pitchFamily="18" charset="0"/>
                  </a:rPr>
                  <a:t>The core of IPMs is the kernel which consist of two parts: Survival/growth and reproduction.</a:t>
                </a:r>
              </a:p>
              <a:p>
                <a:pPr algn="l">
                  <a:spcBef>
                    <a:spcPts val="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en-US" sz="4000" i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i="1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𝐺</m:t>
                      </m:r>
                      <m:d>
                        <m:dPr>
                          <m:ctrlPr>
                            <a:rPr lang="en-US" sz="4000" i="1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i="1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sz="4000" i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US" sz="4000" i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d>
                        <m:dPr>
                          <m:ctrlPr>
                            <a:rPr lang="en-US" sz="4000" i="1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i="1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sz="4000" i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i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sz="4000" i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4000" i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sz="4000" i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3700" dirty="0">
                  <a:latin typeface="Cambria" panose="02040503050406030204" pitchFamily="18" charset="0"/>
                </a:endParaRPr>
              </a:p>
              <a:p>
                <a:pPr marL="571500" indent="-571500" algn="l"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endParaRPr lang="en-US" sz="3700" dirty="0">
                  <a:latin typeface="Cambria" panose="02040503050406030204" pitchFamily="18" charset="0"/>
                </a:endParaRPr>
              </a:p>
              <a:p>
                <a:pPr marL="571500" indent="-571500" algn="l"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r>
                  <a:rPr lang="en-US" sz="3700" dirty="0">
                    <a:latin typeface="Cambria" panose="02040503050406030204" pitchFamily="18" charset="0"/>
                  </a:rPr>
                  <a:t>Bootstrap is a technique that uses sampling with replacements to make selection procedures completely random.</a:t>
                </a:r>
              </a:p>
              <a:p>
                <a:pPr marL="571500" indent="-571500" algn="l"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endParaRPr lang="en-US" sz="3700" dirty="0">
                  <a:latin typeface="Cambria" panose="02040503050406030204" pitchFamily="18" charset="0"/>
                </a:endParaRPr>
              </a:p>
              <a:p>
                <a:pPr marL="571500" indent="-571500" algn="l"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r>
                  <a:rPr lang="en-US" sz="3700" dirty="0">
                    <a:latin typeface="Cambria" panose="02040503050406030204" pitchFamily="18" charset="0"/>
                  </a:rPr>
                  <a:t>Bootstrap helps in avoiding overfitting and improves the stability of machine learning.</a:t>
                </a:r>
              </a:p>
              <a:p>
                <a:pPr marL="571500" indent="-571500" algn="l"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endParaRPr lang="en-US" sz="3700" dirty="0">
                  <a:latin typeface="Cambria" panose="02040503050406030204" pitchFamily="18" charset="0"/>
                </a:endParaRPr>
              </a:p>
              <a:p>
                <a:pPr marL="571500" indent="-571500" algn="l"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endParaRPr lang="en-US" sz="3700" dirty="0">
                  <a:latin typeface="Cambria" panose="02040503050406030204" pitchFamily="18" charset="0"/>
                </a:endParaRPr>
              </a:p>
              <a:p>
                <a:pPr marL="571500" indent="-571500" algn="l"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endParaRPr lang="en-US" sz="3700" dirty="0">
                  <a:latin typeface="Cambria" panose="02040503050406030204" pitchFamily="18" charset="0"/>
                </a:endParaRPr>
              </a:p>
              <a:p>
                <a:pPr marL="400027" indent="-400027" algn="just"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endParaRPr lang="en-US" sz="2900" dirty="0">
                  <a:latin typeface="Cambria" panose="02040503050406030204" pitchFamily="18" charset="0"/>
                </a:endParaRPr>
              </a:p>
              <a:p>
                <a:pPr marL="400027" indent="-400027" algn="just"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endParaRPr lang="en-US" sz="2900" dirty="0">
                  <a:latin typeface="Cambria" panose="02040503050406030204" pitchFamily="18" charset="0"/>
                </a:endParaRPr>
              </a:p>
              <a:p>
                <a:pPr marL="400027" indent="-400027" algn="just"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endParaRPr lang="en-US" sz="2900" dirty="0">
                  <a:latin typeface="Cambria" panose="02040503050406030204" pitchFamily="18" charset="0"/>
                </a:endParaRPr>
              </a:p>
              <a:p>
                <a:pPr algn="just">
                  <a:spcBef>
                    <a:spcPts val="0"/>
                  </a:spcBef>
                </a:pPr>
                <a:endParaRPr lang="en-US" sz="2900" dirty="0">
                  <a:latin typeface="Cambria" panose="02040503050406030204" pitchFamily="18" charset="0"/>
                </a:endParaRPr>
              </a:p>
              <a:p>
                <a:pPr algn="just">
                  <a:spcBef>
                    <a:spcPts val="0"/>
                  </a:spcBef>
                </a:pPr>
                <a:endParaRPr lang="en-US" sz="2900" dirty="0">
                  <a:latin typeface="Cambria" panose="02040503050406030204" pitchFamily="18" charset="0"/>
                </a:endParaRPr>
              </a:p>
              <a:p>
                <a:pPr algn="just">
                  <a:spcBef>
                    <a:spcPts val="0"/>
                  </a:spcBef>
                </a:pPr>
                <a:endParaRPr lang="en-US" sz="2900" dirty="0">
                  <a:latin typeface="Cambria" panose="02040503050406030204" pitchFamily="18" charset="0"/>
                </a:endParaRPr>
              </a:p>
              <a:p>
                <a:pPr marL="400027" indent="-400027" algn="just"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endParaRPr lang="en-US" sz="2900" dirty="0">
                  <a:latin typeface="Cambria" panose="02040503050406030204" pitchFamily="18" charset="0"/>
                </a:endParaRPr>
              </a:p>
              <a:p>
                <a:pPr algn="just">
                  <a:spcBef>
                    <a:spcPts val="0"/>
                  </a:spcBef>
                </a:pPr>
                <a:endParaRPr lang="en-US" sz="2900" dirty="0">
                  <a:latin typeface="Cambria" panose="02040503050406030204" pitchFamily="18" charset="0"/>
                </a:endParaRPr>
              </a:p>
              <a:p>
                <a:pPr marL="400027" indent="-400027" algn="just"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endParaRPr lang="en-US" sz="2900" dirty="0">
                  <a:latin typeface="Cambria" panose="02040503050406030204" pitchFamily="18" charset="0"/>
                </a:endParaRPr>
              </a:p>
              <a:p>
                <a:pPr marL="400027" indent="-400027" algn="just"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endParaRPr lang="en-US" sz="2900" dirty="0">
                  <a:latin typeface="Cambria" panose="02040503050406030204" pitchFamily="18" charset="0"/>
                </a:endParaRPr>
              </a:p>
              <a:p>
                <a:pPr marL="400027" indent="-400027" algn="just"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endParaRPr lang="en-US" sz="2900" dirty="0">
                  <a:latin typeface="Cambria" panose="02040503050406030204" pitchFamily="18" charset="0"/>
                </a:endParaRPr>
              </a:p>
              <a:p>
                <a:pPr algn="l">
                  <a:spcBef>
                    <a:spcPts val="0"/>
                  </a:spcBef>
                </a:pPr>
                <a:endParaRPr lang="en-US" sz="2900" dirty="0">
                  <a:latin typeface="Cambria" panose="02040503050406030204" pitchFamily="18" charset="0"/>
                </a:endParaRPr>
              </a:p>
              <a:p>
                <a:pPr algn="just">
                  <a:spcBef>
                    <a:spcPts val="0"/>
                  </a:spcBef>
                </a:pPr>
                <a:endParaRPr lang="en-US" sz="2900" dirty="0">
                  <a:latin typeface="Cambria" panose="02040503050406030204" pitchFamily="18" charset="0"/>
                </a:endParaRPr>
              </a:p>
              <a:p>
                <a:pPr algn="l">
                  <a:spcBef>
                    <a:spcPts val="0"/>
                  </a:spcBef>
                </a:pPr>
                <a:endParaRPr lang="en-US" sz="2900" dirty="0">
                  <a:latin typeface="Cambria" panose="02040503050406030204" pitchFamily="18" charset="0"/>
                </a:endParaRPr>
              </a:p>
              <a:p>
                <a:pPr algn="l">
                  <a:spcBef>
                    <a:spcPts val="0"/>
                  </a:spcBef>
                </a:pPr>
                <a:endParaRPr lang="en-US" sz="2900" dirty="0">
                  <a:latin typeface="Cambria" panose="02040503050406030204" pitchFamily="18" charset="0"/>
                </a:endParaRPr>
              </a:p>
              <a:p>
                <a:pPr algn="l">
                  <a:spcBef>
                    <a:spcPts val="0"/>
                  </a:spcBef>
                </a:pPr>
                <a:endParaRPr lang="en-US" sz="2900" dirty="0"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99" name="Subtitl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597" y="14937627"/>
                <a:ext cx="10914743" cy="7264542"/>
              </a:xfrm>
              <a:prstGeom prst="rect">
                <a:avLst/>
              </a:prstGeom>
              <a:blipFill>
                <a:blip r:embed="rId12"/>
                <a:stretch>
                  <a:fillRect l="-1395" t="-1843" r="-2288" b="-2931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4" name="TextBox 103"/>
          <p:cNvSpPr txBox="1"/>
          <p:nvPr/>
        </p:nvSpPr>
        <p:spPr>
          <a:xfrm>
            <a:off x="15725768" y="24289098"/>
            <a:ext cx="5933453" cy="723269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4000" dirty="0">
                <a:latin typeface="Cambria" panose="02040503050406030204" pitchFamily="18" charset="0"/>
              </a:rPr>
              <a:t>Red Spruce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24997152" y="24232642"/>
            <a:ext cx="6294307" cy="723269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4000" dirty="0">
                <a:latin typeface="Cambria" panose="02040503050406030204" pitchFamily="18" charset="0"/>
              </a:rPr>
              <a:t>American Beech</a:t>
            </a:r>
          </a:p>
        </p:txBody>
      </p:sp>
      <p:sp>
        <p:nvSpPr>
          <p:cNvPr id="108" name="Subtitle 2"/>
          <p:cNvSpPr txBox="1">
            <a:spLocks/>
          </p:cNvSpPr>
          <p:nvPr/>
        </p:nvSpPr>
        <p:spPr>
          <a:xfrm>
            <a:off x="32726506" y="23658857"/>
            <a:ext cx="10914743" cy="276936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latin typeface="Cambria" panose="02040503050406030204" pitchFamily="18" charset="0"/>
              </a:rPr>
              <a:t>Thanks for computer science department.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latin typeface="Cambria" panose="02040503050406030204" pitchFamily="18" charset="0"/>
              </a:rPr>
              <a:t>Dr. Marek Petrik gave me a lot of encourage and help during this project.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latin typeface="Cambria" panose="02040503050406030204" pitchFamily="18" charset="0"/>
              </a:rPr>
              <a:t>The project was built upon Ben’s project. 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latin typeface="Cambria" panose="02040503050406030204" pitchFamily="18" charset="0"/>
            </a:endParaRP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latin typeface="Cambria" panose="02040503050406030204" pitchFamily="18" charset="0"/>
            </a:endParaRP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latin typeface="Cambria" panose="02040503050406030204" pitchFamily="18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sz="3700" dirty="0">
              <a:latin typeface="Cambria" panose="02040503050406030204" pitchFamily="18" charset="0"/>
            </a:endParaRPr>
          </a:p>
        </p:txBody>
      </p:sp>
      <p:pic>
        <p:nvPicPr>
          <p:cNvPr id="1026" name="Picture 2" descr="New Hampshire's White Mountains - Home">
            <a:extLst>
              <a:ext uri="{FF2B5EF4-FFF2-40B4-BE49-F238E27FC236}">
                <a16:creationId xmlns:a16="http://schemas.microsoft.com/office/drawing/2014/main" id="{EF750DB0-F800-4036-9E75-E8D4FE4AFA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3871" y="978206"/>
            <a:ext cx="3637809" cy="2885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icea rubens (red spruce) description">
            <a:extLst>
              <a:ext uri="{FF2B5EF4-FFF2-40B4-BE49-F238E27FC236}">
                <a16:creationId xmlns:a16="http://schemas.microsoft.com/office/drawing/2014/main" id="{73EBDE4E-DB7D-448D-8E14-05C9963590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3261" y="7028845"/>
            <a:ext cx="4509001" cy="5358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American Beech | UNH Extension">
            <a:extLst>
              <a:ext uri="{FF2B5EF4-FFF2-40B4-BE49-F238E27FC236}">
                <a16:creationId xmlns:a16="http://schemas.microsoft.com/office/drawing/2014/main" id="{B8011B19-2488-4809-B3F0-C4D06096E0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66498" y="6900934"/>
            <a:ext cx="5252792" cy="562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DBFEB3B-5939-4D75-8852-C8C82C9EAD1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8717" y="23688043"/>
            <a:ext cx="10655623" cy="4625391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F1CA4FFF-EE0A-4CBF-A5B9-E25729C5A5E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3092411" y="15590708"/>
            <a:ext cx="8279702" cy="6336278"/>
          </a:xfrm>
          <a:prstGeom prst="rect">
            <a:avLst/>
          </a:prstGeom>
        </p:spPr>
      </p:pic>
      <p:pic>
        <p:nvPicPr>
          <p:cNvPr id="1036" name="Picture 12" descr="Resampling Methods — A Simple Introduction to The Bootstrap Method | by  Arif R | Medium">
            <a:extLst>
              <a:ext uri="{FF2B5EF4-FFF2-40B4-BE49-F238E27FC236}">
                <a16:creationId xmlns:a16="http://schemas.microsoft.com/office/drawing/2014/main" id="{F66D1013-BD7D-49B0-B068-4A736FE08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0447" y="15394162"/>
            <a:ext cx="9211998" cy="6571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16" descr="Red Sunset Maple | Naturehills.com">
            <a:extLst>
              <a:ext uri="{FF2B5EF4-FFF2-40B4-BE49-F238E27FC236}">
                <a16:creationId xmlns:a16="http://schemas.microsoft.com/office/drawing/2014/main" id="{EEB9674F-0A24-42E8-A5D9-F8DB8CC274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5630" y="7018822"/>
            <a:ext cx="4526289" cy="5368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18" descr="GLT's Grow: White Pine Threat | WGLT">
            <a:extLst>
              <a:ext uri="{FF2B5EF4-FFF2-40B4-BE49-F238E27FC236}">
                <a16:creationId xmlns:a16="http://schemas.microsoft.com/office/drawing/2014/main" id="{2AC19F88-FE58-4734-A378-9DCD454C1E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71825" y="6962655"/>
            <a:ext cx="3995396" cy="5424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33923DC7-05A8-4F80-92A0-AF2515AF3CED}"/>
              </a:ext>
            </a:extLst>
          </p:cNvPr>
          <p:cNvSpPr txBox="1"/>
          <p:nvPr/>
        </p:nvSpPr>
        <p:spPr>
          <a:xfrm>
            <a:off x="23247370" y="6121128"/>
            <a:ext cx="6785811" cy="723269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4000" dirty="0">
                <a:latin typeface="Cambria" panose="02040503050406030204" pitchFamily="18" charset="0"/>
              </a:rPr>
              <a:t>Red Maple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893E9EE-18B7-4387-993F-45F61E7F0305}"/>
              </a:ext>
            </a:extLst>
          </p:cNvPr>
          <p:cNvSpPr txBox="1"/>
          <p:nvPr/>
        </p:nvSpPr>
        <p:spPr>
          <a:xfrm>
            <a:off x="28365879" y="6148763"/>
            <a:ext cx="6785811" cy="723269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4000" dirty="0">
                <a:latin typeface="Cambria" panose="02040503050406030204" pitchFamily="18" charset="0"/>
              </a:rPr>
              <a:t>White Pine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F65565B-C3B1-43C4-ADFD-3F2A8788FD6C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2391355" y="25229395"/>
            <a:ext cx="8980758" cy="632513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06037F8-6762-4E69-834C-84D91CF1487D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2056168" y="25304509"/>
            <a:ext cx="9789868" cy="6174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30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2808513" y="2439200"/>
            <a:ext cx="38604825" cy="25992923"/>
            <a:chOff x="3038168" y="2688585"/>
            <a:chExt cx="26871561" cy="17255613"/>
          </a:xfrm>
        </p:grpSpPr>
        <p:sp>
          <p:nvSpPr>
            <p:cNvPr id="11" name="Rectangle 10"/>
            <p:cNvSpPr/>
            <p:nvPr/>
          </p:nvSpPr>
          <p:spPr>
            <a:xfrm>
              <a:off x="3038168" y="2688585"/>
              <a:ext cx="26871561" cy="1725561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395020" y="4131740"/>
              <a:ext cx="23095974" cy="62726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0" b="1" dirty="0">
                  <a:solidFill>
                    <a:schemeClr val="accent5">
                      <a:lumMod val="75000"/>
                    </a:schemeClr>
                  </a:solidFill>
                </a:rPr>
                <a:t>This poster template provided courtesy of </a:t>
              </a:r>
            </a:p>
            <a:p>
              <a:pPr algn="ctr"/>
              <a:r>
                <a:rPr lang="en-US" sz="12000" b="1" dirty="0">
                  <a:solidFill>
                    <a:schemeClr val="accent5">
                      <a:lumMod val="75000"/>
                    </a:schemeClr>
                  </a:solidFill>
                </a:rPr>
                <a:t>UNH ESRC Poster Printing Services</a:t>
              </a:r>
            </a:p>
            <a:p>
              <a:pPr algn="ctr"/>
              <a:endParaRPr lang="en-US" sz="8800" dirty="0">
                <a:solidFill>
                  <a:schemeClr val="accent5">
                    <a:lumMod val="75000"/>
                  </a:schemeClr>
                </a:solidFill>
              </a:endParaRPr>
            </a:p>
            <a:p>
              <a:pPr algn="ctr"/>
              <a:endParaRPr lang="en-US" sz="9600" dirty="0">
                <a:solidFill>
                  <a:schemeClr val="accent5">
                    <a:lumMod val="75000"/>
                  </a:schemeClr>
                </a:solidFill>
              </a:endParaRPr>
            </a:p>
            <a:p>
              <a:pPr algn="ctr"/>
              <a:r>
                <a:rPr lang="en-US" sz="9600" dirty="0">
                  <a:solidFill>
                    <a:schemeClr val="accent5">
                      <a:lumMod val="75000"/>
                    </a:schemeClr>
                  </a:solidFill>
                </a:rPr>
                <a:t>Trust us to make your poster look </a:t>
              </a:r>
              <a:r>
                <a:rPr lang="en-US" sz="9600" b="1" dirty="0">
                  <a:solidFill>
                    <a:schemeClr val="accent5">
                      <a:lumMod val="75000"/>
                    </a:schemeClr>
                  </a:solidFill>
                </a:rPr>
                <a:t>GREAT!</a:t>
              </a:r>
            </a:p>
            <a:p>
              <a:pPr algn="ctr"/>
              <a:endParaRPr lang="en-US" sz="8800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60718" y="16043312"/>
              <a:ext cx="2478029" cy="2983998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7374193" y="10986364"/>
              <a:ext cx="18199510" cy="26765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800" b="1" dirty="0">
                  <a:solidFill>
                    <a:schemeClr val="accent5">
                      <a:lumMod val="75000"/>
                    </a:schemeClr>
                  </a:solidFill>
                </a:rPr>
                <a:t>Website: </a:t>
              </a:r>
              <a:r>
                <a:rPr lang="en-US" sz="8800" dirty="0">
                  <a:solidFill>
                    <a:schemeClr val="accent5">
                      <a:lumMod val="75000"/>
                    </a:schemeClr>
                  </a:solidFill>
                  <a:hlinkClick r:id="rId3"/>
                </a:rPr>
                <a:t>http://posters.unh.edu</a:t>
              </a:r>
              <a:endParaRPr lang="en-US" sz="8800" dirty="0">
                <a:solidFill>
                  <a:schemeClr val="accent5">
                    <a:lumMod val="75000"/>
                  </a:schemeClr>
                </a:solidFill>
              </a:endParaRPr>
            </a:p>
            <a:p>
              <a:pPr algn="ctr"/>
              <a:r>
                <a:rPr lang="en-US" sz="8800" b="1" dirty="0">
                  <a:solidFill>
                    <a:schemeClr val="accent5">
                      <a:lumMod val="75000"/>
                    </a:schemeClr>
                  </a:solidFill>
                </a:rPr>
                <a:t>Poster Guide: </a:t>
              </a:r>
              <a:r>
                <a:rPr lang="en-US" sz="8800" dirty="0">
                  <a:solidFill>
                    <a:schemeClr val="accent5">
                      <a:lumMod val="75000"/>
                    </a:schemeClr>
                  </a:solidFill>
                  <a:hlinkClick r:id="rId4"/>
                </a:rPr>
                <a:t>http://goo.gl/1E7TJY</a:t>
              </a:r>
              <a:endParaRPr lang="en-US" sz="8800" dirty="0">
                <a:solidFill>
                  <a:schemeClr val="accent5">
                    <a:lumMod val="75000"/>
                  </a:schemeClr>
                </a:solidFill>
              </a:endParaRPr>
            </a:p>
            <a:p>
              <a:endParaRPr lang="en-US" sz="80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9402548" y="17024490"/>
              <a:ext cx="19953377" cy="1287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0" dirty="0">
                  <a:solidFill>
                    <a:schemeClr val="bg2">
                      <a:lumMod val="50000"/>
                    </a:schemeClr>
                  </a:solidFill>
                </a:rPr>
                <a:t>DELETE THIS SLIDE BEFORE PRINTING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875691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1966D790-D06C-4361-94B8-8BED25FA40AD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E8B49EBC-8012-49EB-A634-9AC004CF8E85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37242</TotalTime>
  <Words>538</Words>
  <Application>Microsoft Office PowerPoint</Application>
  <PresentationFormat>Custom</PresentationFormat>
  <Paragraphs>102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Cambria</vt:lpstr>
      <vt:lpstr>Cambria Math</vt:lpstr>
      <vt:lpstr>Office Theme</vt:lpstr>
      <vt:lpstr>Using IPMs To Model Tree Growth In The White Mountain National Forest Yingjie Ma Advisor:  Dr. Marek Petrik Department of Computer Science, University of New Hampshire, Durham, NH 03824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Rhiannon Jacobs</dc:creator>
  <cp:lastModifiedBy>Ma, Yingjie</cp:lastModifiedBy>
  <cp:revision>201</cp:revision>
  <dcterms:created xsi:type="dcterms:W3CDTF">2016-03-05T16:55:12Z</dcterms:created>
  <dcterms:modified xsi:type="dcterms:W3CDTF">2021-04-25T13:50:05Z</dcterms:modified>
</cp:coreProperties>
</file>