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  <p:sldId id="257" r:id="rId5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24" d="100"/>
          <a:sy n="24" d="100"/>
        </p:scale>
        <p:origin x="1464" y="7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1" Type="http://schemas.openxmlformats.org/officeDocument/2006/relationships/image" Target="../media/image10.png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4.jpeg"/><Relationship Id="rId19" Type="http://schemas.openxmlformats.org/officeDocument/2006/relationships/image" Target="../media/image8.jpeg"/><Relationship Id="rId14" Type="http://schemas.openxmlformats.org/officeDocument/2006/relationships/image" Target="../media/image3.jpe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Using IPMs To Model Tree Growth In The White Mountain National Forest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Yingjie Ma</a:t>
            </a:r>
            <a:b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Advisor:  Dr. Marek Petrik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Computer Science,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318586"/>
            <a:ext cx="10914743" cy="69917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40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Population ecologists rely on statistical models in order to see how populations change over time.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There are many models that have been used to resolve this issue. But here we present a new framework for predicting the growth rate of trees, the knowledge is based on Data-driven Modelling of structured populations (2016).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Integral projection models (IPMs) use information on how an individual’s state influences its vital rates to make population projections.  </a:t>
            </a: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8631016"/>
            <a:ext cx="11012839" cy="34605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325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data used are from the USDA (U.S. Department Of Agriculture) Forest Service.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location of the data is specifically limited to the White Mountains National Forest.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Tree’s data were remeasured every 5-6 years.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Trees within each plot are uniquely identified and can be tracked.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Within this data, we looked at two species: Red Spruce and American Beech.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17003" y="5033757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Types of trees modeled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52335" y="15157647"/>
            <a:ext cx="10914743" cy="70445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declining rate for these tree is around 28-37% every 5 years.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Lambda is mostly between 0.5 and 0.6 which means that the forest are growing overall.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death rate is high in large trees. White Pine is a large tree compare other three types of trees; it has a high death rate.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300593" y="6000072"/>
            <a:ext cx="19641782" cy="71829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492932" y="13650545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49" y="22553038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141488"/>
            <a:ext cx="10914743" cy="70415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growth rate of Red Spruce is  65%, and average diameter is 8.52 inches.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growth rate of American Beech is 72%, and average diameter is 9.39 inches.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growth rate of Red Maple is  67%, and average diameter is 9.88 inches.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growth rate of White Pine is 63%, and average diameter is 18.4 inches.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25439" y="13777876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IPMs and Bootstrap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12287297" y="22563439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sTAMD Simulations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2314092" y="23688042"/>
            <a:ext cx="19641782" cy="84451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549416" y="6134277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               Red Spruce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21946330" y="24594277"/>
            <a:ext cx="0" cy="6616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2333504" y="22583890"/>
            <a:ext cx="19641782" cy="7008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Results: Growth Rate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333504" y="15157647"/>
            <a:ext cx="19641782" cy="70445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1859498" y="14421561"/>
            <a:ext cx="6959" cy="7227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2" y="975340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52335" y="27902410"/>
            <a:ext cx="10914743" cy="41891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/>
              <a:t>Ellner</a:t>
            </a:r>
            <a:r>
              <a:rPr lang="en-US" sz="3600" dirty="0"/>
              <a:t>, Stephen P., et al. </a:t>
            </a:r>
            <a:r>
              <a:rPr lang="en-US" sz="3600" i="1" dirty="0"/>
              <a:t>Data-Driven Modelling of Structured Populations A Practical Guide to the Integral Projection Model</a:t>
            </a:r>
            <a:r>
              <a:rPr lang="en-US" sz="3600" dirty="0"/>
              <a:t>. Springer International Publishing, 2016. </a:t>
            </a: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8112590" y="6121128"/>
            <a:ext cx="6785811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American Beech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373871" y="1210707"/>
            <a:ext cx="3637810" cy="2516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r>
              <a:rPr lang="en-US" sz="4700" dirty="0">
                <a:solidFill>
                  <a:schemeClr val="tx1"/>
                </a:solidFill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69597" y="2245730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ubtitle 2"/>
              <p:cNvSpPr txBox="1">
                <a:spLocks/>
              </p:cNvSpPr>
              <p:nvPr/>
            </p:nvSpPr>
            <p:spPr>
              <a:xfrm>
                <a:off x="369597" y="14937627"/>
                <a:ext cx="10914743" cy="726454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106674" tIns="53337" rIns="106674" bIns="53337" rtlCol="0" anchor="t">
                <a:normAutofit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700" dirty="0">
                    <a:latin typeface="Cambria" panose="02040503050406030204" pitchFamily="18" charset="0"/>
                  </a:rPr>
                  <a:t>IPMs are constructed from regression models predicting vital rates from state variables (e.g. size or age) and covariates (environment).   </a:t>
                </a:r>
              </a:p>
              <a:p>
                <a:pPr algn="l">
                  <a:spcBef>
                    <a:spcPts val="0"/>
                  </a:spcBef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700" dirty="0">
                    <a:latin typeface="Cambria" panose="02040503050406030204" pitchFamily="18" charset="0"/>
                  </a:rPr>
                  <a:t>The core of IPMs is the kernel which consist of two parts: Survival/growth and reproduction.</a:t>
                </a:r>
              </a:p>
              <a:p>
                <a:pPr algn="l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700" dirty="0">
                    <a:latin typeface="Cambria" panose="02040503050406030204" pitchFamily="18" charset="0"/>
                  </a:rPr>
                  <a:t>Bootstrap is a technique that uses sampling with replacements to make selection procedures completely random.</a:t>
                </a: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700" dirty="0">
                    <a:latin typeface="Cambria" panose="02040503050406030204" pitchFamily="18" charset="0"/>
                  </a:rPr>
                  <a:t>Bootstrap helps in avoiding overfitting and improves the stability of machine learning.</a:t>
                </a: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571500" indent="-571500" algn="l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37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97" y="14937627"/>
                <a:ext cx="10914743" cy="7264542"/>
              </a:xfrm>
              <a:prstGeom prst="rect">
                <a:avLst/>
              </a:prstGeom>
              <a:blipFill>
                <a:blip r:embed="rId12"/>
                <a:stretch>
                  <a:fillRect l="-1395" t="-1843" r="-2288" b="-293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15725768" y="24289098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Red Spruce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4997152" y="24232642"/>
            <a:ext cx="62943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American Beech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726506" y="23658857"/>
            <a:ext cx="10914743" cy="27693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Thanks for computer science department.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Dr. Marek Petrik gave me a lot of encourage and help during this project.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project was built upon Ben’s project.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New Hampshire's White Mountains - Home">
            <a:extLst>
              <a:ext uri="{FF2B5EF4-FFF2-40B4-BE49-F238E27FC236}">
                <a16:creationId xmlns:a16="http://schemas.microsoft.com/office/drawing/2014/main" id="{EF750DB0-F800-4036-9E75-E8D4FE4A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871" y="978206"/>
            <a:ext cx="3637809" cy="28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ea rubens (red spruce) description">
            <a:extLst>
              <a:ext uri="{FF2B5EF4-FFF2-40B4-BE49-F238E27FC236}">
                <a16:creationId xmlns:a16="http://schemas.microsoft.com/office/drawing/2014/main" id="{73EBDE4E-DB7D-448D-8E14-05C99635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261" y="7028845"/>
            <a:ext cx="4509001" cy="53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erican Beech | UNH Extension">
            <a:extLst>
              <a:ext uri="{FF2B5EF4-FFF2-40B4-BE49-F238E27FC236}">
                <a16:creationId xmlns:a16="http://schemas.microsoft.com/office/drawing/2014/main" id="{B8011B19-2488-4809-B3F0-C4D06096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98" y="6900934"/>
            <a:ext cx="5252792" cy="56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BFEB3B-5939-4D75-8852-C8C82C9EAD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717" y="23688043"/>
            <a:ext cx="10655623" cy="46253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1CA4FFF-EE0A-4CBF-A5B9-E25729C5A5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092411" y="15590708"/>
            <a:ext cx="8279702" cy="6336278"/>
          </a:xfrm>
          <a:prstGeom prst="rect">
            <a:avLst/>
          </a:prstGeom>
        </p:spPr>
      </p:pic>
      <p:pic>
        <p:nvPicPr>
          <p:cNvPr id="1036" name="Picture 12" descr="Resampling Methods — A Simple Introduction to The Bootstrap Method | by  Arif R | Medium">
            <a:extLst>
              <a:ext uri="{FF2B5EF4-FFF2-40B4-BE49-F238E27FC236}">
                <a16:creationId xmlns:a16="http://schemas.microsoft.com/office/drawing/2014/main" id="{F66D1013-BD7D-49B0-B068-4A736FE0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447" y="15394162"/>
            <a:ext cx="9211998" cy="65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Red Sunset Maple | Naturehills.com">
            <a:extLst>
              <a:ext uri="{FF2B5EF4-FFF2-40B4-BE49-F238E27FC236}">
                <a16:creationId xmlns:a16="http://schemas.microsoft.com/office/drawing/2014/main" id="{EEB9674F-0A24-42E8-A5D9-F8DB8CC2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630" y="7018822"/>
            <a:ext cx="4526289" cy="53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8" descr="GLT's Grow: White Pine Threat | WGLT">
            <a:extLst>
              <a:ext uri="{FF2B5EF4-FFF2-40B4-BE49-F238E27FC236}">
                <a16:creationId xmlns:a16="http://schemas.microsoft.com/office/drawing/2014/main" id="{2AC19F88-FE58-4734-A378-9DCD454C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825" y="6962655"/>
            <a:ext cx="3995396" cy="54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3923DC7-05A8-4F80-92A0-AF2515AF3CED}"/>
              </a:ext>
            </a:extLst>
          </p:cNvPr>
          <p:cNvSpPr txBox="1"/>
          <p:nvPr/>
        </p:nvSpPr>
        <p:spPr>
          <a:xfrm>
            <a:off x="23247370" y="6121128"/>
            <a:ext cx="6785811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Red Maple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93E9EE-18B7-4387-993F-45F61E7F0305}"/>
              </a:ext>
            </a:extLst>
          </p:cNvPr>
          <p:cNvSpPr txBox="1"/>
          <p:nvPr/>
        </p:nvSpPr>
        <p:spPr>
          <a:xfrm>
            <a:off x="28365879" y="6148763"/>
            <a:ext cx="6785811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White Pine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65565B-C3B1-43C4-ADFD-3F2A8788FD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91355" y="25229395"/>
            <a:ext cx="8980758" cy="6325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6037F8-6762-4E69-834C-84D91CF148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056168" y="25304509"/>
            <a:ext cx="9789868" cy="61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8513" y="2439200"/>
            <a:ext cx="38604825" cy="25992923"/>
            <a:chOff x="3038168" y="2688585"/>
            <a:chExt cx="26871561" cy="17255613"/>
          </a:xfrm>
        </p:grpSpPr>
        <p:sp>
          <p:nvSpPr>
            <p:cNvPr id="11" name="Rectangle 10"/>
            <p:cNvSpPr/>
            <p:nvPr/>
          </p:nvSpPr>
          <p:spPr>
            <a:xfrm>
              <a:off x="3038168" y="2688585"/>
              <a:ext cx="26871561" cy="172556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5020" y="4131740"/>
              <a:ext cx="23095974" cy="62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>
                  <a:solidFill>
                    <a:schemeClr val="accent5">
                      <a:lumMod val="75000"/>
                    </a:schemeClr>
                  </a:solidFill>
                </a:rPr>
                <a:t>This poster template provided courtesy of </a:t>
              </a:r>
            </a:p>
            <a:p>
              <a:pPr algn="ctr"/>
              <a:r>
                <a:rPr lang="en-US" sz="12000" b="1" dirty="0">
                  <a:solidFill>
                    <a:schemeClr val="accent5">
                      <a:lumMod val="75000"/>
                    </a:schemeClr>
                  </a:solidFill>
                </a:rPr>
                <a:t>UNH ESRC Poster Printing Services</a:t>
              </a:r>
            </a:p>
            <a:p>
              <a:pPr algn="ctr"/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endParaRPr lang="en-US" sz="96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9600" dirty="0">
                  <a:solidFill>
                    <a:schemeClr val="accent5">
                      <a:lumMod val="75000"/>
                    </a:schemeClr>
                  </a:solidFill>
                </a:rPr>
                <a:t>Trust us to make your poster look </a:t>
              </a:r>
              <a:r>
                <a:rPr lang="en-US" sz="9600" b="1" dirty="0">
                  <a:solidFill>
                    <a:schemeClr val="accent5">
                      <a:lumMod val="75000"/>
                    </a:schemeClr>
                  </a:solidFill>
                </a:rPr>
                <a:t>GREAT!</a:t>
              </a:r>
            </a:p>
            <a:p>
              <a:pPr algn="ctr"/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718" y="16043312"/>
              <a:ext cx="2478029" cy="29839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74193" y="10986364"/>
              <a:ext cx="18199510" cy="267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accent5">
                      <a:lumMod val="75000"/>
                    </a:schemeClr>
                  </a:solidFill>
                </a:rPr>
                <a:t>Website: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8800" b="1" dirty="0">
                  <a:solidFill>
                    <a:schemeClr val="accent5">
                      <a:lumMod val="75000"/>
                    </a:schemeClr>
                  </a:solidFill>
                </a:rPr>
                <a:t>Poster Guide: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8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2548" y="17024490"/>
              <a:ext cx="19953377" cy="128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chemeClr val="bg2">
                      <a:lumMod val="50000"/>
                    </a:schemeClr>
                  </a:solidFill>
                </a:rPr>
                <a:t>DELETE THIS SLIDE BEFORE PRINTING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56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37242</TotalTime>
  <Words>538</Words>
  <Application>Microsoft Office PowerPoint</Application>
  <PresentationFormat>Custom</PresentationFormat>
  <Paragraphs>102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Cambria Math</vt:lpstr>
      <vt:lpstr>Office Theme</vt:lpstr>
      <vt:lpstr>Using IPMs To Model Tree Growth In The White Mountain National Forest Yingjie Ma Advisor:  Dr. Marek Petrik Department of Computer Science, University of New Hampshire, Durham, NH 03824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Ma, Yingjie</cp:lastModifiedBy>
  <cp:revision>201</cp:revision>
  <dcterms:created xsi:type="dcterms:W3CDTF">2016-03-05T16:55:12Z</dcterms:created>
  <dcterms:modified xsi:type="dcterms:W3CDTF">2021-04-25T13:50:05Z</dcterms:modified>
</cp:coreProperties>
</file>