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3"/>
  </p:sldMasterIdLst>
  <p:sldIdLst>
    <p:sldId id="256" r:id="rId4"/>
  </p:sldIdLst>
  <p:sldSz cx="43891200" cy="32918400"/>
  <p:notesSz cx="9144000" cy="6858000"/>
  <p:defaultTextStyle>
    <a:defPPr>
      <a:defRPr lang="en-US"/>
    </a:defPPr>
    <a:lvl1pPr marL="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5054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0109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5163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602184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75273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90327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05382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20436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, Weiwei" initials="MW" lastIdx="6" clrIdx="0">
    <p:extLst>
      <p:ext uri="{19B8F6BF-5375-455C-9EA6-DF929625EA0E}">
        <p15:presenceInfo xmlns:p15="http://schemas.microsoft.com/office/powerpoint/2012/main" userId="S::wm2006@unh.edu::6f6bcb23-71d3-4473-9508-ded57301e1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957"/>
    <a:srgbClr val="FFC9C9"/>
    <a:srgbClr val="DEC8EE"/>
    <a:srgbClr val="9ED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79" autoAdjust="0"/>
    <p:restoredTop sz="94434" autoAdjust="0"/>
  </p:normalViewPr>
  <p:slideViewPr>
    <p:cSldViewPr snapToGrid="0">
      <p:cViewPr>
        <p:scale>
          <a:sx n="25" d="100"/>
          <a:sy n="25" d="100"/>
        </p:scale>
        <p:origin x="930" y="18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ann\Documents\LCA%20Research%202019-2020\LCA%20Data%20with%20New%20WDM%20Model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ann\Documents\LCA%20Research%202019-2020\LCA%20Data%20with%20New%20WDM%20Mod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207837386460136E-2"/>
          <c:y val="2.8624872986090608E-2"/>
          <c:w val="0.93357172374145225"/>
          <c:h val="0.558537452793294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'Characterized Results Graph'!$AE$3</c:f>
              <c:strCache>
                <c:ptCount val="1"/>
                <c:pt idx="0">
                  <c:v>Manufacturing/Assembly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multiLvlStrRef>
              <c:f>'Characterized Results Graph'!$AC$4:$AD$32</c:f>
              <c:multiLvlStrCache>
                <c:ptCount val="29"/>
                <c:lvl>
                  <c:pt idx="0">
                    <c:v>AWJ</c:v>
                  </c:pt>
                  <c:pt idx="1">
                    <c:v>WDM</c:v>
                  </c:pt>
                  <c:pt idx="3">
                    <c:v>AWJ</c:v>
                  </c:pt>
                  <c:pt idx="4">
                    <c:v>WDM</c:v>
                  </c:pt>
                  <c:pt idx="6">
                    <c:v>AWJ</c:v>
                  </c:pt>
                  <c:pt idx="7">
                    <c:v>WDM</c:v>
                  </c:pt>
                  <c:pt idx="9">
                    <c:v>AWJ</c:v>
                  </c:pt>
                  <c:pt idx="10">
                    <c:v>WDM</c:v>
                  </c:pt>
                  <c:pt idx="12">
                    <c:v>AWJ</c:v>
                  </c:pt>
                  <c:pt idx="13">
                    <c:v>WDM</c:v>
                  </c:pt>
                  <c:pt idx="15">
                    <c:v>AWJ</c:v>
                  </c:pt>
                  <c:pt idx="16">
                    <c:v>WDM</c:v>
                  </c:pt>
                  <c:pt idx="18">
                    <c:v>AWJ</c:v>
                  </c:pt>
                  <c:pt idx="19">
                    <c:v>WDM</c:v>
                  </c:pt>
                  <c:pt idx="21">
                    <c:v>AWJ</c:v>
                  </c:pt>
                  <c:pt idx="22">
                    <c:v>WDM</c:v>
                  </c:pt>
                  <c:pt idx="24">
                    <c:v>AWJ</c:v>
                  </c:pt>
                  <c:pt idx="25">
                    <c:v>WDM</c:v>
                  </c:pt>
                  <c:pt idx="27">
                    <c:v>AWJ</c:v>
                  </c:pt>
                  <c:pt idx="28">
                    <c:v>WDM</c:v>
                  </c:pt>
                </c:lvl>
                <c:lvl>
                  <c:pt idx="0">
                    <c:v>GWP (kg CO2 eq/100m cut)</c:v>
                  </c:pt>
                  <c:pt idx="3">
                    <c:v>Ozone Depletion (kg CFC/100m cut)</c:v>
                  </c:pt>
                  <c:pt idx="6">
                    <c:v>Smog (kg O3/100m cut)</c:v>
                  </c:pt>
                  <c:pt idx="9">
                    <c:v>Acidification (kg SO2/100m cut)</c:v>
                  </c:pt>
                  <c:pt idx="12">
                    <c:v>Eutrophication (kg N/100m cut)</c:v>
                  </c:pt>
                  <c:pt idx="15">
                    <c:v>Carcinogenic (CTUh/100m cut)</c:v>
                  </c:pt>
                  <c:pt idx="18">
                    <c:v>Non-carcinogenic (CTUh/100m cut)</c:v>
                  </c:pt>
                  <c:pt idx="21">
                    <c:v>Respiratory Effects (kg PM2.5/100m cut)</c:v>
                  </c:pt>
                  <c:pt idx="24">
                    <c:v>Ecotoxicity (CTUe/100m cut)</c:v>
                  </c:pt>
                  <c:pt idx="27">
                    <c:v>Fossil Fuel Depletion (MJ/100m cut)</c:v>
                  </c:pt>
                </c:lvl>
              </c:multiLvlStrCache>
            </c:multiLvlStrRef>
          </c:cat>
          <c:val>
            <c:numRef>
              <c:f>'Characterized Results Graph'!$AE$4:$AE$32</c:f>
              <c:numCache>
                <c:formatCode>0.00E+00</c:formatCode>
                <c:ptCount val="29"/>
                <c:pt idx="0">
                  <c:v>1.6341662298062606E-2</c:v>
                </c:pt>
                <c:pt idx="1">
                  <c:v>0.18181818181818182</c:v>
                </c:pt>
                <c:pt idx="3">
                  <c:v>1.4742823641734832E-2</c:v>
                </c:pt>
                <c:pt idx="4">
                  <c:v>0.18181818181818182</c:v>
                </c:pt>
                <c:pt idx="6">
                  <c:v>1.5442223622591091E-2</c:v>
                </c:pt>
                <c:pt idx="7">
                  <c:v>0.18181818181818182</c:v>
                </c:pt>
                <c:pt idx="9">
                  <c:v>1.4542156648627881E-2</c:v>
                </c:pt>
                <c:pt idx="10">
                  <c:v>0.18181818181818182</c:v>
                </c:pt>
                <c:pt idx="12">
                  <c:v>1.5086011681089959E-2</c:v>
                </c:pt>
                <c:pt idx="13">
                  <c:v>0.1773049645390071</c:v>
                </c:pt>
                <c:pt idx="15">
                  <c:v>1.792432042545777E-2</c:v>
                </c:pt>
                <c:pt idx="16">
                  <c:v>0.19880715705765409</c:v>
                </c:pt>
                <c:pt idx="18">
                  <c:v>1.6399303958526665E-2</c:v>
                </c:pt>
                <c:pt idx="19">
                  <c:v>0.17636684303350969</c:v>
                </c:pt>
                <c:pt idx="21">
                  <c:v>1.254801409600545E-2</c:v>
                </c:pt>
                <c:pt idx="22">
                  <c:v>0.17391304347826086</c:v>
                </c:pt>
                <c:pt idx="24">
                  <c:v>1.587259568363876E-2</c:v>
                </c:pt>
                <c:pt idx="25">
                  <c:v>0.17636684303350969</c:v>
                </c:pt>
                <c:pt idx="27">
                  <c:v>1.3129169885353351E-2</c:v>
                </c:pt>
                <c:pt idx="28">
                  <c:v>0.18181818181818182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18-472C-A06D-98D906EDF8D1}"/>
            </c:ext>
          </c:extLst>
        </c:ser>
        <c:ser>
          <c:idx val="1"/>
          <c:order val="1"/>
          <c:tx>
            <c:strRef>
              <c:f>'Characterized Results Graph'!$AF$3</c:f>
              <c:strCache>
                <c:ptCount val="1"/>
                <c:pt idx="0">
                  <c:v>Assembly Transportation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multiLvlStrRef>
              <c:f>'Characterized Results Graph'!$AC$4:$AD$32</c:f>
              <c:multiLvlStrCache>
                <c:ptCount val="29"/>
                <c:lvl>
                  <c:pt idx="0">
                    <c:v>AWJ</c:v>
                  </c:pt>
                  <c:pt idx="1">
                    <c:v>WDM</c:v>
                  </c:pt>
                  <c:pt idx="3">
                    <c:v>AWJ</c:v>
                  </c:pt>
                  <c:pt idx="4">
                    <c:v>WDM</c:v>
                  </c:pt>
                  <c:pt idx="6">
                    <c:v>AWJ</c:v>
                  </c:pt>
                  <c:pt idx="7">
                    <c:v>WDM</c:v>
                  </c:pt>
                  <c:pt idx="9">
                    <c:v>AWJ</c:v>
                  </c:pt>
                  <c:pt idx="10">
                    <c:v>WDM</c:v>
                  </c:pt>
                  <c:pt idx="12">
                    <c:v>AWJ</c:v>
                  </c:pt>
                  <c:pt idx="13">
                    <c:v>WDM</c:v>
                  </c:pt>
                  <c:pt idx="15">
                    <c:v>AWJ</c:v>
                  </c:pt>
                  <c:pt idx="16">
                    <c:v>WDM</c:v>
                  </c:pt>
                  <c:pt idx="18">
                    <c:v>AWJ</c:v>
                  </c:pt>
                  <c:pt idx="19">
                    <c:v>WDM</c:v>
                  </c:pt>
                  <c:pt idx="21">
                    <c:v>AWJ</c:v>
                  </c:pt>
                  <c:pt idx="22">
                    <c:v>WDM</c:v>
                  </c:pt>
                  <c:pt idx="24">
                    <c:v>AWJ</c:v>
                  </c:pt>
                  <c:pt idx="25">
                    <c:v>WDM</c:v>
                  </c:pt>
                  <c:pt idx="27">
                    <c:v>AWJ</c:v>
                  </c:pt>
                  <c:pt idx="28">
                    <c:v>WDM</c:v>
                  </c:pt>
                </c:lvl>
                <c:lvl>
                  <c:pt idx="0">
                    <c:v>GWP (kg CO2 eq/100m cut)</c:v>
                  </c:pt>
                  <c:pt idx="3">
                    <c:v>Ozone Depletion (kg CFC/100m cut)</c:v>
                  </c:pt>
                  <c:pt idx="6">
                    <c:v>Smog (kg O3/100m cut)</c:v>
                  </c:pt>
                  <c:pt idx="9">
                    <c:v>Acidification (kg SO2/100m cut)</c:v>
                  </c:pt>
                  <c:pt idx="12">
                    <c:v>Eutrophication (kg N/100m cut)</c:v>
                  </c:pt>
                  <c:pt idx="15">
                    <c:v>Carcinogenic (CTUh/100m cut)</c:v>
                  </c:pt>
                  <c:pt idx="18">
                    <c:v>Non-carcinogenic (CTUh/100m cut)</c:v>
                  </c:pt>
                  <c:pt idx="21">
                    <c:v>Respiratory Effects (kg PM2.5/100m cut)</c:v>
                  </c:pt>
                  <c:pt idx="24">
                    <c:v>Ecotoxicity (CTUe/100m cut)</c:v>
                  </c:pt>
                  <c:pt idx="27">
                    <c:v>Fossil Fuel Depletion (MJ/100m cut)</c:v>
                  </c:pt>
                </c:lvl>
              </c:multiLvlStrCache>
            </c:multiLvlStrRef>
          </c:cat>
          <c:val>
            <c:numRef>
              <c:f>'Characterized Results Graph'!$AF$4:$AF$32</c:f>
              <c:numCache>
                <c:formatCode>0.00E+00</c:formatCode>
                <c:ptCount val="29"/>
                <c:pt idx="0">
                  <c:v>1.6294133932893386E-2</c:v>
                </c:pt>
                <c:pt idx="1">
                  <c:v>0.18181818181818182</c:v>
                </c:pt>
                <c:pt idx="3">
                  <c:v>1.4812849029903083E-2</c:v>
                </c:pt>
                <c:pt idx="4">
                  <c:v>0.18181818181818182</c:v>
                </c:pt>
                <c:pt idx="6">
                  <c:v>1.6294133932893386E-2</c:v>
                </c:pt>
                <c:pt idx="7">
                  <c:v>0.18181818181818182</c:v>
                </c:pt>
                <c:pt idx="9">
                  <c:v>1.6294133932893386E-2</c:v>
                </c:pt>
                <c:pt idx="10">
                  <c:v>0.18181818181818182</c:v>
                </c:pt>
                <c:pt idx="12">
                  <c:v>1.4445154195827472E-2</c:v>
                </c:pt>
                <c:pt idx="13">
                  <c:v>0.1773049645390071</c:v>
                </c:pt>
                <c:pt idx="15">
                  <c:v>1.6196952219575931E-2</c:v>
                </c:pt>
                <c:pt idx="16">
                  <c:v>0.19880715705765409</c:v>
                </c:pt>
                <c:pt idx="18">
                  <c:v>1.4368724808547964E-2</c:v>
                </c:pt>
                <c:pt idx="19">
                  <c:v>0.17636684303350969</c:v>
                </c:pt>
                <c:pt idx="21">
                  <c:v>1.4368724808547964E-2</c:v>
                </c:pt>
                <c:pt idx="22">
                  <c:v>0.17391304347826086</c:v>
                </c:pt>
                <c:pt idx="24">
                  <c:v>1.4368724808547964E-2</c:v>
                </c:pt>
                <c:pt idx="25">
                  <c:v>0.17636684303350969</c:v>
                </c:pt>
                <c:pt idx="27">
                  <c:v>1.4812849029903079E-2</c:v>
                </c:pt>
                <c:pt idx="28">
                  <c:v>0.18181818181818182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18-472C-A06D-98D906EDF8D1}"/>
            </c:ext>
          </c:extLst>
        </c:ser>
        <c:ser>
          <c:idx val="2"/>
          <c:order val="2"/>
          <c:tx>
            <c:strRef>
              <c:f>'Characterized Results Graph'!$AG$3</c:f>
              <c:strCache>
                <c:ptCount val="1"/>
                <c:pt idx="0">
                  <c:v>Electricity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'Characterized Results Graph'!$AC$4:$AD$32</c:f>
              <c:multiLvlStrCache>
                <c:ptCount val="29"/>
                <c:lvl>
                  <c:pt idx="0">
                    <c:v>AWJ</c:v>
                  </c:pt>
                  <c:pt idx="1">
                    <c:v>WDM</c:v>
                  </c:pt>
                  <c:pt idx="3">
                    <c:v>AWJ</c:v>
                  </c:pt>
                  <c:pt idx="4">
                    <c:v>WDM</c:v>
                  </c:pt>
                  <c:pt idx="6">
                    <c:v>AWJ</c:v>
                  </c:pt>
                  <c:pt idx="7">
                    <c:v>WDM</c:v>
                  </c:pt>
                  <c:pt idx="9">
                    <c:v>AWJ</c:v>
                  </c:pt>
                  <c:pt idx="10">
                    <c:v>WDM</c:v>
                  </c:pt>
                  <c:pt idx="12">
                    <c:v>AWJ</c:v>
                  </c:pt>
                  <c:pt idx="13">
                    <c:v>WDM</c:v>
                  </c:pt>
                  <c:pt idx="15">
                    <c:v>AWJ</c:v>
                  </c:pt>
                  <c:pt idx="16">
                    <c:v>WDM</c:v>
                  </c:pt>
                  <c:pt idx="18">
                    <c:v>AWJ</c:v>
                  </c:pt>
                  <c:pt idx="19">
                    <c:v>WDM</c:v>
                  </c:pt>
                  <c:pt idx="21">
                    <c:v>AWJ</c:v>
                  </c:pt>
                  <c:pt idx="22">
                    <c:v>WDM</c:v>
                  </c:pt>
                  <c:pt idx="24">
                    <c:v>AWJ</c:v>
                  </c:pt>
                  <c:pt idx="25">
                    <c:v>WDM</c:v>
                  </c:pt>
                  <c:pt idx="27">
                    <c:v>AWJ</c:v>
                  </c:pt>
                  <c:pt idx="28">
                    <c:v>WDM</c:v>
                  </c:pt>
                </c:lvl>
                <c:lvl>
                  <c:pt idx="0">
                    <c:v>GWP (kg CO2 eq/100m cut)</c:v>
                  </c:pt>
                  <c:pt idx="3">
                    <c:v>Ozone Depletion (kg CFC/100m cut)</c:v>
                  </c:pt>
                  <c:pt idx="6">
                    <c:v>Smog (kg O3/100m cut)</c:v>
                  </c:pt>
                  <c:pt idx="9">
                    <c:v>Acidification (kg SO2/100m cut)</c:v>
                  </c:pt>
                  <c:pt idx="12">
                    <c:v>Eutrophication (kg N/100m cut)</c:v>
                  </c:pt>
                  <c:pt idx="15">
                    <c:v>Carcinogenic (CTUh/100m cut)</c:v>
                  </c:pt>
                  <c:pt idx="18">
                    <c:v>Non-carcinogenic (CTUh/100m cut)</c:v>
                  </c:pt>
                  <c:pt idx="21">
                    <c:v>Respiratory Effects (kg PM2.5/100m cut)</c:v>
                  </c:pt>
                  <c:pt idx="24">
                    <c:v>Ecotoxicity (CTUe/100m cut)</c:v>
                  </c:pt>
                  <c:pt idx="27">
                    <c:v>Fossil Fuel Depletion (MJ/100m cut)</c:v>
                  </c:pt>
                </c:lvl>
              </c:multiLvlStrCache>
            </c:multiLvlStrRef>
          </c:cat>
          <c:val>
            <c:numRef>
              <c:f>'Characterized Results Graph'!$AG$4:$AG$32</c:f>
              <c:numCache>
                <c:formatCode>0.00E+00</c:formatCode>
                <c:ptCount val="29"/>
                <c:pt idx="0">
                  <c:v>5.0295691354547999E-2</c:v>
                </c:pt>
                <c:pt idx="1">
                  <c:v>0.18181818181818182</c:v>
                </c:pt>
                <c:pt idx="3">
                  <c:v>4.5723355776861832E-2</c:v>
                </c:pt>
                <c:pt idx="4">
                  <c:v>0.18181818181818182</c:v>
                </c:pt>
                <c:pt idx="6">
                  <c:v>5.0295691354548019E-2</c:v>
                </c:pt>
                <c:pt idx="7">
                  <c:v>0.18181818181818182</c:v>
                </c:pt>
                <c:pt idx="9">
                  <c:v>5.0295691354548012E-2</c:v>
                </c:pt>
                <c:pt idx="10">
                  <c:v>0.18181818181818182</c:v>
                </c:pt>
                <c:pt idx="12">
                  <c:v>4.4588378860414904E-2</c:v>
                </c:pt>
                <c:pt idx="13">
                  <c:v>0.1773049645390071</c:v>
                </c:pt>
                <c:pt idx="15">
                  <c:v>4.9995717052234608E-2</c:v>
                </c:pt>
                <c:pt idx="16">
                  <c:v>0.19880715705765409</c:v>
                </c:pt>
                <c:pt idx="18">
                  <c:v>4.4352461511947099E-2</c:v>
                </c:pt>
                <c:pt idx="19">
                  <c:v>0.17636684303350969</c:v>
                </c:pt>
                <c:pt idx="21">
                  <c:v>4.4352461511947106E-2</c:v>
                </c:pt>
                <c:pt idx="22">
                  <c:v>0.17391304347826086</c:v>
                </c:pt>
                <c:pt idx="24">
                  <c:v>4.4352461511947099E-2</c:v>
                </c:pt>
                <c:pt idx="25">
                  <c:v>0.17636684303350969</c:v>
                </c:pt>
                <c:pt idx="27">
                  <c:v>4.5723355776861832E-2</c:v>
                </c:pt>
                <c:pt idx="28">
                  <c:v>0.18181818181818182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18-472C-A06D-98D906EDF8D1}"/>
            </c:ext>
          </c:extLst>
        </c:ser>
        <c:ser>
          <c:idx val="3"/>
          <c:order val="3"/>
          <c:tx>
            <c:strRef>
              <c:f>'Characterized Results Graph'!$AH$3</c:f>
              <c:strCache>
                <c:ptCount val="1"/>
                <c:pt idx="0">
                  <c:v>Water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multiLvlStrRef>
              <c:f>'Characterized Results Graph'!$AC$4:$AD$32</c:f>
              <c:multiLvlStrCache>
                <c:ptCount val="29"/>
                <c:lvl>
                  <c:pt idx="0">
                    <c:v>AWJ</c:v>
                  </c:pt>
                  <c:pt idx="1">
                    <c:v>WDM</c:v>
                  </c:pt>
                  <c:pt idx="3">
                    <c:v>AWJ</c:v>
                  </c:pt>
                  <c:pt idx="4">
                    <c:v>WDM</c:v>
                  </c:pt>
                  <c:pt idx="6">
                    <c:v>AWJ</c:v>
                  </c:pt>
                  <c:pt idx="7">
                    <c:v>WDM</c:v>
                  </c:pt>
                  <c:pt idx="9">
                    <c:v>AWJ</c:v>
                  </c:pt>
                  <c:pt idx="10">
                    <c:v>WDM</c:v>
                  </c:pt>
                  <c:pt idx="12">
                    <c:v>AWJ</c:v>
                  </c:pt>
                  <c:pt idx="13">
                    <c:v>WDM</c:v>
                  </c:pt>
                  <c:pt idx="15">
                    <c:v>AWJ</c:v>
                  </c:pt>
                  <c:pt idx="16">
                    <c:v>WDM</c:v>
                  </c:pt>
                  <c:pt idx="18">
                    <c:v>AWJ</c:v>
                  </c:pt>
                  <c:pt idx="19">
                    <c:v>WDM</c:v>
                  </c:pt>
                  <c:pt idx="21">
                    <c:v>AWJ</c:v>
                  </c:pt>
                  <c:pt idx="22">
                    <c:v>WDM</c:v>
                  </c:pt>
                  <c:pt idx="24">
                    <c:v>AWJ</c:v>
                  </c:pt>
                  <c:pt idx="25">
                    <c:v>WDM</c:v>
                  </c:pt>
                  <c:pt idx="27">
                    <c:v>AWJ</c:v>
                  </c:pt>
                  <c:pt idx="28">
                    <c:v>WDM</c:v>
                  </c:pt>
                </c:lvl>
                <c:lvl>
                  <c:pt idx="0">
                    <c:v>GWP (kg CO2 eq/100m cut)</c:v>
                  </c:pt>
                  <c:pt idx="3">
                    <c:v>Ozone Depletion (kg CFC/100m cut)</c:v>
                  </c:pt>
                  <c:pt idx="6">
                    <c:v>Smog (kg O3/100m cut)</c:v>
                  </c:pt>
                  <c:pt idx="9">
                    <c:v>Acidification (kg SO2/100m cut)</c:v>
                  </c:pt>
                  <c:pt idx="12">
                    <c:v>Eutrophication (kg N/100m cut)</c:v>
                  </c:pt>
                  <c:pt idx="15">
                    <c:v>Carcinogenic (CTUh/100m cut)</c:v>
                  </c:pt>
                  <c:pt idx="18">
                    <c:v>Non-carcinogenic (CTUh/100m cut)</c:v>
                  </c:pt>
                  <c:pt idx="21">
                    <c:v>Respiratory Effects (kg PM2.5/100m cut)</c:v>
                  </c:pt>
                  <c:pt idx="24">
                    <c:v>Ecotoxicity (CTUe/100m cut)</c:v>
                  </c:pt>
                  <c:pt idx="27">
                    <c:v>Fossil Fuel Depletion (MJ/100m cut)</c:v>
                  </c:pt>
                </c:lvl>
              </c:multiLvlStrCache>
            </c:multiLvlStrRef>
          </c:cat>
          <c:val>
            <c:numRef>
              <c:f>'Characterized Results Graph'!$AH$4:$AH$32</c:f>
              <c:numCache>
                <c:formatCode>0.00E+00</c:formatCode>
                <c:ptCount val="29"/>
                <c:pt idx="0">
                  <c:v>0.2</c:v>
                </c:pt>
                <c:pt idx="1">
                  <c:v>0.26488980105521476</c:v>
                </c:pt>
                <c:pt idx="3">
                  <c:v>0.18181818181818182</c:v>
                </c:pt>
                <c:pt idx="4">
                  <c:v>0.26488980105521481</c:v>
                </c:pt>
                <c:pt idx="6">
                  <c:v>0.2</c:v>
                </c:pt>
                <c:pt idx="7">
                  <c:v>0.26488980105521476</c:v>
                </c:pt>
                <c:pt idx="9">
                  <c:v>0.2</c:v>
                </c:pt>
                <c:pt idx="10">
                  <c:v>0.26488980105521476</c:v>
                </c:pt>
                <c:pt idx="12">
                  <c:v>0.1773049645390071</c:v>
                </c:pt>
                <c:pt idx="13">
                  <c:v>0.2583145223056173</c:v>
                </c:pt>
                <c:pt idx="15">
                  <c:v>0.19880715705765409</c:v>
                </c:pt>
                <c:pt idx="16">
                  <c:v>0.28964093554745152</c:v>
                </c:pt>
                <c:pt idx="18">
                  <c:v>0.17636684303350969</c:v>
                </c:pt>
                <c:pt idx="19">
                  <c:v>0.25694777880135478</c:v>
                </c:pt>
                <c:pt idx="21">
                  <c:v>0.17636684303350969</c:v>
                </c:pt>
                <c:pt idx="22">
                  <c:v>0.25337285318324898</c:v>
                </c:pt>
                <c:pt idx="24">
                  <c:v>0.17636684303350969</c:v>
                </c:pt>
                <c:pt idx="25">
                  <c:v>0.25694777880135472</c:v>
                </c:pt>
                <c:pt idx="27">
                  <c:v>0.18181818181818182</c:v>
                </c:pt>
                <c:pt idx="28">
                  <c:v>0.26488980105521476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18-472C-A06D-98D906EDF8D1}"/>
            </c:ext>
          </c:extLst>
        </c:ser>
        <c:ser>
          <c:idx val="4"/>
          <c:order val="4"/>
          <c:tx>
            <c:strRef>
              <c:f>'Characterized Results Graph'!$AI$3</c:f>
              <c:strCache>
                <c:ptCount val="1"/>
                <c:pt idx="0">
                  <c:v>Abrasive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'Characterized Results Graph'!$AC$4:$AD$32</c:f>
              <c:multiLvlStrCache>
                <c:ptCount val="29"/>
                <c:lvl>
                  <c:pt idx="0">
                    <c:v>AWJ</c:v>
                  </c:pt>
                  <c:pt idx="1">
                    <c:v>WDM</c:v>
                  </c:pt>
                  <c:pt idx="3">
                    <c:v>AWJ</c:v>
                  </c:pt>
                  <c:pt idx="4">
                    <c:v>WDM</c:v>
                  </c:pt>
                  <c:pt idx="6">
                    <c:v>AWJ</c:v>
                  </c:pt>
                  <c:pt idx="7">
                    <c:v>WDM</c:v>
                  </c:pt>
                  <c:pt idx="9">
                    <c:v>AWJ</c:v>
                  </c:pt>
                  <c:pt idx="10">
                    <c:v>WDM</c:v>
                  </c:pt>
                  <c:pt idx="12">
                    <c:v>AWJ</c:v>
                  </c:pt>
                  <c:pt idx="13">
                    <c:v>WDM</c:v>
                  </c:pt>
                  <c:pt idx="15">
                    <c:v>AWJ</c:v>
                  </c:pt>
                  <c:pt idx="16">
                    <c:v>WDM</c:v>
                  </c:pt>
                  <c:pt idx="18">
                    <c:v>AWJ</c:v>
                  </c:pt>
                  <c:pt idx="19">
                    <c:v>WDM</c:v>
                  </c:pt>
                  <c:pt idx="21">
                    <c:v>AWJ</c:v>
                  </c:pt>
                  <c:pt idx="22">
                    <c:v>WDM</c:v>
                  </c:pt>
                  <c:pt idx="24">
                    <c:v>AWJ</c:v>
                  </c:pt>
                  <c:pt idx="25">
                    <c:v>WDM</c:v>
                  </c:pt>
                  <c:pt idx="27">
                    <c:v>AWJ</c:v>
                  </c:pt>
                  <c:pt idx="28">
                    <c:v>WDM</c:v>
                  </c:pt>
                </c:lvl>
                <c:lvl>
                  <c:pt idx="0">
                    <c:v>GWP (kg CO2 eq/100m cut)</c:v>
                  </c:pt>
                  <c:pt idx="3">
                    <c:v>Ozone Depletion (kg CFC/100m cut)</c:v>
                  </c:pt>
                  <c:pt idx="6">
                    <c:v>Smog (kg O3/100m cut)</c:v>
                  </c:pt>
                  <c:pt idx="9">
                    <c:v>Acidification (kg SO2/100m cut)</c:v>
                  </c:pt>
                  <c:pt idx="12">
                    <c:v>Eutrophication (kg N/100m cut)</c:v>
                  </c:pt>
                  <c:pt idx="15">
                    <c:v>Carcinogenic (CTUh/100m cut)</c:v>
                  </c:pt>
                  <c:pt idx="18">
                    <c:v>Non-carcinogenic (CTUh/100m cut)</c:v>
                  </c:pt>
                  <c:pt idx="21">
                    <c:v>Respiratory Effects (kg PM2.5/100m cut)</c:v>
                  </c:pt>
                  <c:pt idx="24">
                    <c:v>Ecotoxicity (CTUe/100m cut)</c:v>
                  </c:pt>
                  <c:pt idx="27">
                    <c:v>Fossil Fuel Depletion (MJ/100m cut)</c:v>
                  </c:pt>
                </c:lvl>
              </c:multiLvlStrCache>
            </c:multiLvlStrRef>
          </c:cat>
          <c:val>
            <c:numRef>
              <c:f>'Characterized Results Graph'!$AI$4:$AI$32</c:f>
              <c:numCache>
                <c:formatCode>0.00E+00</c:formatCode>
                <c:ptCount val="29"/>
                <c:pt idx="0">
                  <c:v>0.2</c:v>
                </c:pt>
                <c:pt idx="1">
                  <c:v>0</c:v>
                </c:pt>
                <c:pt idx="3">
                  <c:v>0.18181818181818182</c:v>
                </c:pt>
                <c:pt idx="4">
                  <c:v>0</c:v>
                </c:pt>
                <c:pt idx="6">
                  <c:v>0.2</c:v>
                </c:pt>
                <c:pt idx="7">
                  <c:v>0</c:v>
                </c:pt>
                <c:pt idx="9">
                  <c:v>0.2</c:v>
                </c:pt>
                <c:pt idx="10">
                  <c:v>0</c:v>
                </c:pt>
                <c:pt idx="12">
                  <c:v>0.1773049645390071</c:v>
                </c:pt>
                <c:pt idx="13">
                  <c:v>0</c:v>
                </c:pt>
                <c:pt idx="15">
                  <c:v>0.19880715705765409</c:v>
                </c:pt>
                <c:pt idx="16">
                  <c:v>0</c:v>
                </c:pt>
                <c:pt idx="18">
                  <c:v>0.17636684303350969</c:v>
                </c:pt>
                <c:pt idx="19">
                  <c:v>0</c:v>
                </c:pt>
                <c:pt idx="21">
                  <c:v>0.17636684303350969</c:v>
                </c:pt>
                <c:pt idx="22">
                  <c:v>0</c:v>
                </c:pt>
                <c:pt idx="24">
                  <c:v>0.17636684303350969</c:v>
                </c:pt>
                <c:pt idx="25">
                  <c:v>0</c:v>
                </c:pt>
                <c:pt idx="27">
                  <c:v>0.18181818181818182</c:v>
                </c:pt>
                <c:pt idx="2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18-472C-A06D-98D906EDF8D1}"/>
            </c:ext>
          </c:extLst>
        </c:ser>
        <c:ser>
          <c:idx val="5"/>
          <c:order val="5"/>
          <c:tx>
            <c:strRef>
              <c:f>'Characterized Results Graph'!$AJ$3</c:f>
              <c:strCache>
                <c:ptCount val="1"/>
                <c:pt idx="0">
                  <c:v>Maintenance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'Characterized Results Graph'!$AC$4:$AD$32</c:f>
              <c:multiLvlStrCache>
                <c:ptCount val="29"/>
                <c:lvl>
                  <c:pt idx="0">
                    <c:v>AWJ</c:v>
                  </c:pt>
                  <c:pt idx="1">
                    <c:v>WDM</c:v>
                  </c:pt>
                  <c:pt idx="3">
                    <c:v>AWJ</c:v>
                  </c:pt>
                  <c:pt idx="4">
                    <c:v>WDM</c:v>
                  </c:pt>
                  <c:pt idx="6">
                    <c:v>AWJ</c:v>
                  </c:pt>
                  <c:pt idx="7">
                    <c:v>WDM</c:v>
                  </c:pt>
                  <c:pt idx="9">
                    <c:v>AWJ</c:v>
                  </c:pt>
                  <c:pt idx="10">
                    <c:v>WDM</c:v>
                  </c:pt>
                  <c:pt idx="12">
                    <c:v>AWJ</c:v>
                  </c:pt>
                  <c:pt idx="13">
                    <c:v>WDM</c:v>
                  </c:pt>
                  <c:pt idx="15">
                    <c:v>AWJ</c:v>
                  </c:pt>
                  <c:pt idx="16">
                    <c:v>WDM</c:v>
                  </c:pt>
                  <c:pt idx="18">
                    <c:v>AWJ</c:v>
                  </c:pt>
                  <c:pt idx="19">
                    <c:v>WDM</c:v>
                  </c:pt>
                  <c:pt idx="21">
                    <c:v>AWJ</c:v>
                  </c:pt>
                  <c:pt idx="22">
                    <c:v>WDM</c:v>
                  </c:pt>
                  <c:pt idx="24">
                    <c:v>AWJ</c:v>
                  </c:pt>
                  <c:pt idx="25">
                    <c:v>WDM</c:v>
                  </c:pt>
                  <c:pt idx="27">
                    <c:v>AWJ</c:v>
                  </c:pt>
                  <c:pt idx="28">
                    <c:v>WDM</c:v>
                  </c:pt>
                </c:lvl>
                <c:lvl>
                  <c:pt idx="0">
                    <c:v>GWP (kg CO2 eq/100m cut)</c:v>
                  </c:pt>
                  <c:pt idx="3">
                    <c:v>Ozone Depletion (kg CFC/100m cut)</c:v>
                  </c:pt>
                  <c:pt idx="6">
                    <c:v>Smog (kg O3/100m cut)</c:v>
                  </c:pt>
                  <c:pt idx="9">
                    <c:v>Acidification (kg SO2/100m cut)</c:v>
                  </c:pt>
                  <c:pt idx="12">
                    <c:v>Eutrophication (kg N/100m cut)</c:v>
                  </c:pt>
                  <c:pt idx="15">
                    <c:v>Carcinogenic (CTUh/100m cut)</c:v>
                  </c:pt>
                  <c:pt idx="18">
                    <c:v>Non-carcinogenic (CTUh/100m cut)</c:v>
                  </c:pt>
                  <c:pt idx="21">
                    <c:v>Respiratory Effects (kg PM2.5/100m cut)</c:v>
                  </c:pt>
                  <c:pt idx="24">
                    <c:v>Ecotoxicity (CTUe/100m cut)</c:v>
                  </c:pt>
                  <c:pt idx="27">
                    <c:v>Fossil Fuel Depletion (MJ/100m cut)</c:v>
                  </c:pt>
                </c:lvl>
              </c:multiLvlStrCache>
            </c:multiLvlStrRef>
          </c:cat>
          <c:val>
            <c:numRef>
              <c:f>'Characterized Results Graph'!$AJ$4:$AJ$32</c:f>
              <c:numCache>
                <c:formatCode>0.00E+00</c:formatCode>
                <c:ptCount val="29"/>
                <c:pt idx="0">
                  <c:v>0.2</c:v>
                </c:pt>
                <c:pt idx="1">
                  <c:v>6.1634652268604331E-3</c:v>
                </c:pt>
                <c:pt idx="3">
                  <c:v>0.18181818181818182</c:v>
                </c:pt>
                <c:pt idx="4">
                  <c:v>2.0871130254938672E-3</c:v>
                </c:pt>
                <c:pt idx="6">
                  <c:v>0.2</c:v>
                </c:pt>
                <c:pt idx="7">
                  <c:v>3.8931120939802847E-3</c:v>
                </c:pt>
                <c:pt idx="9">
                  <c:v>0.2</c:v>
                </c:pt>
                <c:pt idx="10">
                  <c:v>5.9812677507301631E-3</c:v>
                </c:pt>
                <c:pt idx="12">
                  <c:v>0.1773049645390071</c:v>
                </c:pt>
                <c:pt idx="13">
                  <c:v>2.8000068423870404E-2</c:v>
                </c:pt>
                <c:pt idx="15">
                  <c:v>0.19880715705765409</c:v>
                </c:pt>
                <c:pt idx="16">
                  <c:v>8.8724216471182782E-2</c:v>
                </c:pt>
                <c:pt idx="18">
                  <c:v>0.17636684303350969</c:v>
                </c:pt>
                <c:pt idx="19">
                  <c:v>3.1338892189752082E-2</c:v>
                </c:pt>
                <c:pt idx="21">
                  <c:v>0.17636684303350969</c:v>
                </c:pt>
                <c:pt idx="22">
                  <c:v>1.6032241168334634E-2</c:v>
                </c:pt>
                <c:pt idx="24">
                  <c:v>0.17636684303350969</c:v>
                </c:pt>
                <c:pt idx="25">
                  <c:v>3.3257006865326705E-2</c:v>
                </c:pt>
                <c:pt idx="27">
                  <c:v>0.18181818181818182</c:v>
                </c:pt>
                <c:pt idx="28">
                  <c:v>2.236124660956686E-3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18-472C-A06D-98D906EDF8D1}"/>
            </c:ext>
          </c:extLst>
        </c:ser>
        <c:ser>
          <c:idx val="6"/>
          <c:order val="6"/>
          <c:tx>
            <c:strRef>
              <c:f>'Characterized Results Graph'!$AK$3</c:f>
              <c:strCache>
                <c:ptCount val="1"/>
                <c:pt idx="0">
                  <c:v>Disposal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'Characterized Results Graph'!$AC$4:$AD$32</c:f>
              <c:multiLvlStrCache>
                <c:ptCount val="29"/>
                <c:lvl>
                  <c:pt idx="0">
                    <c:v>AWJ</c:v>
                  </c:pt>
                  <c:pt idx="1">
                    <c:v>WDM</c:v>
                  </c:pt>
                  <c:pt idx="3">
                    <c:v>AWJ</c:v>
                  </c:pt>
                  <c:pt idx="4">
                    <c:v>WDM</c:v>
                  </c:pt>
                  <c:pt idx="6">
                    <c:v>AWJ</c:v>
                  </c:pt>
                  <c:pt idx="7">
                    <c:v>WDM</c:v>
                  </c:pt>
                  <c:pt idx="9">
                    <c:v>AWJ</c:v>
                  </c:pt>
                  <c:pt idx="10">
                    <c:v>WDM</c:v>
                  </c:pt>
                  <c:pt idx="12">
                    <c:v>AWJ</c:v>
                  </c:pt>
                  <c:pt idx="13">
                    <c:v>WDM</c:v>
                  </c:pt>
                  <c:pt idx="15">
                    <c:v>AWJ</c:v>
                  </c:pt>
                  <c:pt idx="16">
                    <c:v>WDM</c:v>
                  </c:pt>
                  <c:pt idx="18">
                    <c:v>AWJ</c:v>
                  </c:pt>
                  <c:pt idx="19">
                    <c:v>WDM</c:v>
                  </c:pt>
                  <c:pt idx="21">
                    <c:v>AWJ</c:v>
                  </c:pt>
                  <c:pt idx="22">
                    <c:v>WDM</c:v>
                  </c:pt>
                  <c:pt idx="24">
                    <c:v>AWJ</c:v>
                  </c:pt>
                  <c:pt idx="25">
                    <c:v>WDM</c:v>
                  </c:pt>
                  <c:pt idx="27">
                    <c:v>AWJ</c:v>
                  </c:pt>
                  <c:pt idx="28">
                    <c:v>WDM</c:v>
                  </c:pt>
                </c:lvl>
                <c:lvl>
                  <c:pt idx="0">
                    <c:v>GWP (kg CO2 eq/100m cut)</c:v>
                  </c:pt>
                  <c:pt idx="3">
                    <c:v>Ozone Depletion (kg CFC/100m cut)</c:v>
                  </c:pt>
                  <c:pt idx="6">
                    <c:v>Smog (kg O3/100m cut)</c:v>
                  </c:pt>
                  <c:pt idx="9">
                    <c:v>Acidification (kg SO2/100m cut)</c:v>
                  </c:pt>
                  <c:pt idx="12">
                    <c:v>Eutrophication (kg N/100m cut)</c:v>
                  </c:pt>
                  <c:pt idx="15">
                    <c:v>Carcinogenic (CTUh/100m cut)</c:v>
                  </c:pt>
                  <c:pt idx="18">
                    <c:v>Non-carcinogenic (CTUh/100m cut)</c:v>
                  </c:pt>
                  <c:pt idx="21">
                    <c:v>Respiratory Effects (kg PM2.5/100m cut)</c:v>
                  </c:pt>
                  <c:pt idx="24">
                    <c:v>Ecotoxicity (CTUe/100m cut)</c:v>
                  </c:pt>
                  <c:pt idx="27">
                    <c:v>Fossil Fuel Depletion (MJ/100m cut)</c:v>
                  </c:pt>
                </c:lvl>
              </c:multiLvlStrCache>
            </c:multiLvlStrRef>
          </c:cat>
          <c:val>
            <c:numRef>
              <c:f>'Characterized Results Graph'!$AK$4:$AK$32</c:f>
              <c:numCache>
                <c:formatCode>0.00E+00</c:formatCode>
                <c:ptCount val="29"/>
                <c:pt idx="0">
                  <c:v>2.4607880349880762E-2</c:v>
                </c:pt>
                <c:pt idx="1">
                  <c:v>0.18181818181818182</c:v>
                </c:pt>
                <c:pt idx="3">
                  <c:v>3.5526570679451953E-2</c:v>
                </c:pt>
                <c:pt idx="4">
                  <c:v>0.18181818181818182</c:v>
                </c:pt>
                <c:pt idx="6">
                  <c:v>2.789681432755526E-2</c:v>
                </c:pt>
                <c:pt idx="7">
                  <c:v>0.18181818181818182</c:v>
                </c:pt>
                <c:pt idx="9">
                  <c:v>3.8462917234333246E-2</c:v>
                </c:pt>
                <c:pt idx="10">
                  <c:v>0.18181818181818182</c:v>
                </c:pt>
                <c:pt idx="12">
                  <c:v>1.4403609153484513E-2</c:v>
                </c:pt>
                <c:pt idx="13">
                  <c:v>0.1773049645390071</c:v>
                </c:pt>
                <c:pt idx="15">
                  <c:v>0.19880715705765409</c:v>
                </c:pt>
                <c:pt idx="16">
                  <c:v>2.2098378785153722E-2</c:v>
                </c:pt>
                <c:pt idx="18">
                  <c:v>1.2418219259903272E-2</c:v>
                </c:pt>
                <c:pt idx="19">
                  <c:v>0.17636684303350969</c:v>
                </c:pt>
                <c:pt idx="21">
                  <c:v>3.1587783820073267E-2</c:v>
                </c:pt>
                <c:pt idx="22">
                  <c:v>0.17391304347826086</c:v>
                </c:pt>
                <c:pt idx="24">
                  <c:v>1.1353755578702088E-2</c:v>
                </c:pt>
                <c:pt idx="25">
                  <c:v>0.17636684303350969</c:v>
                </c:pt>
                <c:pt idx="27">
                  <c:v>3.5553805082896309E-2</c:v>
                </c:pt>
                <c:pt idx="28">
                  <c:v>0.18181818181818182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18-472C-A06D-98D906EDF8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55712640"/>
        <c:axId val="455715920"/>
      </c:barChart>
      <c:catAx>
        <c:axId val="45571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5715920"/>
        <c:crosses val="autoZero"/>
        <c:auto val="1"/>
        <c:lblAlgn val="ctr"/>
        <c:lblOffset val="100"/>
        <c:noMultiLvlLbl val="0"/>
      </c:catAx>
      <c:valAx>
        <c:axId val="45571592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571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39319140132889"/>
          <c:y val="5.0613657773590948E-2"/>
          <c:w val="0.85560680859867111"/>
          <c:h val="0.7808537441566982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Costs!$V$43</c:f>
              <c:strCache>
                <c:ptCount val="1"/>
                <c:pt idx="0">
                  <c:v>Abrasive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Costs!$U$45:$U$46</c:f>
              <c:strCache>
                <c:ptCount val="2"/>
                <c:pt idx="0">
                  <c:v>AWJ</c:v>
                </c:pt>
                <c:pt idx="1">
                  <c:v>WDM</c:v>
                </c:pt>
              </c:strCache>
            </c:strRef>
          </c:cat>
          <c:val>
            <c:numRef>
              <c:f>Costs!$V$45:$V$46</c:f>
              <c:numCache>
                <c:formatCode>General</c:formatCode>
                <c:ptCount val="2"/>
                <c:pt idx="0" formatCode="&quot;$&quot;#,##0.00">
                  <c:v>236.03083432941392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B0-4B2F-8DFF-34263714DF43}"/>
            </c:ext>
          </c:extLst>
        </c:ser>
        <c:ser>
          <c:idx val="1"/>
          <c:order val="1"/>
          <c:tx>
            <c:strRef>
              <c:f>Costs!$W$43</c:f>
              <c:strCache>
                <c:ptCount val="1"/>
                <c:pt idx="0">
                  <c:v>Water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Costs!$U$45:$U$46</c:f>
              <c:strCache>
                <c:ptCount val="2"/>
                <c:pt idx="0">
                  <c:v>AWJ</c:v>
                </c:pt>
                <c:pt idx="1">
                  <c:v>WDM</c:v>
                </c:pt>
              </c:strCache>
            </c:strRef>
          </c:cat>
          <c:val>
            <c:numRef>
              <c:f>Costs!$W$45:$W$46</c:f>
              <c:numCache>
                <c:formatCode>"$"#,##0.00_);[Red]\("$"#,##0.00\)</c:formatCode>
                <c:ptCount val="2"/>
                <c:pt idx="0" formatCode="&quot;$&quot;#,##0.00">
                  <c:v>10.208544505341731</c:v>
                </c:pt>
                <c:pt idx="1">
                  <c:v>14.872763328909993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B0-4B2F-8DFF-34263714DF43}"/>
            </c:ext>
          </c:extLst>
        </c:ser>
        <c:ser>
          <c:idx val="2"/>
          <c:order val="2"/>
          <c:tx>
            <c:strRef>
              <c:f>Costs!$X$43</c:f>
              <c:strCache>
                <c:ptCount val="1"/>
                <c:pt idx="0">
                  <c:v>Electricity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Costs!$U$45:$U$46</c:f>
              <c:strCache>
                <c:ptCount val="2"/>
                <c:pt idx="0">
                  <c:v>AWJ</c:v>
                </c:pt>
                <c:pt idx="1">
                  <c:v>WDM</c:v>
                </c:pt>
              </c:strCache>
            </c:strRef>
          </c:cat>
          <c:val>
            <c:numRef>
              <c:f>Costs!$X$45:$X$46</c:f>
              <c:numCache>
                <c:formatCode>"$"#,##0.00</c:formatCode>
                <c:ptCount val="2"/>
                <c:pt idx="0">
                  <c:v>98.554813056773611</c:v>
                </c:pt>
                <c:pt idx="1">
                  <c:v>391.90161384614009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B0-4B2F-8DFF-34263714DF43}"/>
            </c:ext>
          </c:extLst>
        </c:ser>
        <c:ser>
          <c:idx val="3"/>
          <c:order val="3"/>
          <c:tx>
            <c:strRef>
              <c:f>Costs!$Y$43</c:f>
              <c:strCache>
                <c:ptCount val="1"/>
                <c:pt idx="0">
                  <c:v>Remaining Operation and Maintenance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Costs!$U$45:$U$46</c:f>
              <c:strCache>
                <c:ptCount val="2"/>
                <c:pt idx="0">
                  <c:v>AWJ</c:v>
                </c:pt>
                <c:pt idx="1">
                  <c:v>WDM</c:v>
                </c:pt>
              </c:strCache>
            </c:strRef>
          </c:cat>
          <c:val>
            <c:numRef>
              <c:f>Costs!$Y$45:$Y$46</c:f>
              <c:numCache>
                <c:formatCode>"$"#,##0.00_);[Red]\("$"#,##0.00\)</c:formatCode>
                <c:ptCount val="2"/>
                <c:pt idx="0" formatCode="&quot;$&quot;#,##0.00">
                  <c:v>21.339100327983033</c:v>
                </c:pt>
                <c:pt idx="1">
                  <c:v>37.406813308288619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FB0-4B2F-8DFF-34263714DF43}"/>
            </c:ext>
          </c:extLst>
        </c:ser>
        <c:ser>
          <c:idx val="4"/>
          <c:order val="4"/>
          <c:tx>
            <c:strRef>
              <c:f>Costs!$Z$43</c:f>
              <c:strCache>
                <c:ptCount val="1"/>
                <c:pt idx="0">
                  <c:v>Disposal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Costs!$U$45:$U$46</c:f>
              <c:strCache>
                <c:ptCount val="2"/>
                <c:pt idx="0">
                  <c:v>AWJ</c:v>
                </c:pt>
                <c:pt idx="1">
                  <c:v>WDM</c:v>
                </c:pt>
              </c:strCache>
            </c:strRef>
          </c:cat>
          <c:val>
            <c:numRef>
              <c:f>Costs!$Z$45:$Z$46</c:f>
              <c:numCache>
                <c:formatCode>"$"#,##0.00_);[Red]\("$"#,##0.00\)</c:formatCode>
                <c:ptCount val="2"/>
                <c:pt idx="0" formatCode="&quot;$&quot;#,##0.00">
                  <c:v>7.4192238481307453E-3</c:v>
                </c:pt>
                <c:pt idx="1">
                  <c:v>3.4767833901261674E-2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B0-4B2F-8DFF-34263714DF43}"/>
            </c:ext>
          </c:extLst>
        </c:ser>
        <c:ser>
          <c:idx val="5"/>
          <c:order val="5"/>
          <c:tx>
            <c:strRef>
              <c:f>Costs!$AA$43</c:f>
              <c:strCache>
                <c:ptCount val="1"/>
                <c:pt idx="0">
                  <c:v>Capital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Costs!$U$45:$U$46</c:f>
              <c:strCache>
                <c:ptCount val="2"/>
                <c:pt idx="0">
                  <c:v>AWJ</c:v>
                </c:pt>
                <c:pt idx="1">
                  <c:v>WDM</c:v>
                </c:pt>
              </c:strCache>
            </c:strRef>
          </c:cat>
          <c:val>
            <c:numRef>
              <c:f>Costs!$AA$45:$AA$46</c:f>
              <c:numCache>
                <c:formatCode>"$"#,##0.00</c:formatCode>
                <c:ptCount val="2"/>
                <c:pt idx="0">
                  <c:v>26.324866338139959</c:v>
                </c:pt>
                <c:pt idx="1">
                  <c:v>324.13070173828106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FB0-4B2F-8DFF-34263714D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1259824"/>
        <c:axId val="541254904"/>
        <c:extLst>
          <c:ext xmlns:c15="http://schemas.microsoft.com/office/drawing/2012/chart" uri="{02D57815-91ED-43cb-92C2-25804820EDAC}">
            <c15:filteredBarSeries>
              <c15:ser>
                <c:idx val="6"/>
                <c:order val="6"/>
                <c:tx>
                  <c:strRef>
                    <c:extLst>
                      <c:ext uri="{02D57815-91ED-43cb-92C2-25804820EDAC}">
                        <c15:formulaRef>
                          <c15:sqref>Costs!$AA$47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rgbClr val="C00000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Costs!$U$45:$U$46</c15:sqref>
                        </c15:formulaRef>
                      </c:ext>
                    </c:extLst>
                    <c:strCache>
                      <c:ptCount val="2"/>
                      <c:pt idx="0">
                        <c:v>AWJ</c:v>
                      </c:pt>
                      <c:pt idx="1">
                        <c:v>WDM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Costs!$AA$49:$AA$50</c15:sqref>
                        </c15:formulaRef>
                      </c:ext>
                    </c:extLst>
                    <c:numCache>
                      <c:formatCode>"$"#,##0.00_);[Red]\("$"#,##0.00\)</c:formatCode>
                      <c:ptCount val="2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0FB0-4B2F-8DFF-34263714DF43}"/>
                  </c:ext>
                </c:extLst>
              </c15:ser>
            </c15:filteredBarSeries>
          </c:ext>
        </c:extLst>
      </c:barChart>
      <c:catAx>
        <c:axId val="54125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1254904"/>
        <c:crosses val="autoZero"/>
        <c:auto val="1"/>
        <c:lblAlgn val="ctr"/>
        <c:lblOffset val="100"/>
        <c:noMultiLvlLbl val="0"/>
      </c:catAx>
      <c:valAx>
        <c:axId val="541254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Lifetime Costs per 100 meters Cut ($)</a:t>
                </a:r>
              </a:p>
            </c:rich>
          </c:tx>
          <c:layout>
            <c:manualLayout>
              <c:xMode val="edge"/>
              <c:yMode val="edge"/>
              <c:x val="1.2393109431156277E-2"/>
              <c:y val="5.61716819821901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1259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0.31093</cdr:x>
      <cdr:y>0.86184</cdr:y>
    </cdr:from>
    <cdr:to>
      <cdr:x>0.78256</cdr:x>
      <cdr:y>0.93147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413E2603-6AEF-409B-B4E3-AB1801B158D2}"/>
            </a:ext>
          </a:extLst>
        </cdr:cNvPr>
        <cdr:cNvSpPr/>
      </cdr:nvSpPr>
      <cdr:spPr>
        <a:xfrm xmlns:a="http://schemas.openxmlformats.org/drawingml/2006/main">
          <a:off x="5182488" y="5035651"/>
          <a:ext cx="7861111" cy="4068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Operation and Maintenance Phase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3"/>
            <a:ext cx="37307520" cy="11460480"/>
          </a:xfrm>
        </p:spPr>
        <p:txBody>
          <a:bodyPr anchor="b"/>
          <a:lstStyle>
            <a:lvl1pPr algn="ctr">
              <a:defRPr sz="29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3"/>
            <a:ext cx="32918400" cy="7947657"/>
          </a:xfrm>
        </p:spPr>
        <p:txBody>
          <a:bodyPr/>
          <a:lstStyle>
            <a:lvl1pPr marL="0" indent="0" algn="ctr">
              <a:buNone/>
              <a:defRPr sz="11800"/>
            </a:lvl1pPr>
            <a:lvl2pPr marL="2240152" indent="0" algn="ctr">
              <a:buNone/>
              <a:defRPr sz="9800"/>
            </a:lvl2pPr>
            <a:lvl3pPr marL="4480304" indent="0" algn="ctr">
              <a:buNone/>
              <a:defRPr sz="8800"/>
            </a:lvl3pPr>
            <a:lvl4pPr marL="6720456" indent="0" algn="ctr">
              <a:buNone/>
              <a:defRPr sz="7800"/>
            </a:lvl4pPr>
            <a:lvl5pPr marL="8960608" indent="0" algn="ctr">
              <a:buNone/>
              <a:defRPr sz="7800"/>
            </a:lvl5pPr>
            <a:lvl6pPr marL="11200760" indent="0" algn="ctr">
              <a:buNone/>
              <a:defRPr sz="7800"/>
            </a:lvl6pPr>
            <a:lvl7pPr marL="13440912" indent="0" algn="ctr">
              <a:buNone/>
              <a:defRPr sz="7800"/>
            </a:lvl7pPr>
            <a:lvl8pPr marL="15681064" indent="0" algn="ctr">
              <a:buNone/>
              <a:defRPr sz="7800"/>
            </a:lvl8pPr>
            <a:lvl9pPr marL="17921216" indent="0" algn="ctr">
              <a:buNone/>
              <a:defRPr sz="7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9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4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51"/>
            <a:ext cx="37856160" cy="13693137"/>
          </a:xfrm>
        </p:spPr>
        <p:txBody>
          <a:bodyPr anchor="b"/>
          <a:lstStyle>
            <a:lvl1pPr>
              <a:defRPr sz="29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31"/>
            <a:ext cx="37856160" cy="7200897"/>
          </a:xfrm>
        </p:spPr>
        <p:txBody>
          <a:bodyPr/>
          <a:lstStyle>
            <a:lvl1pPr marL="0" indent="0">
              <a:buNone/>
              <a:defRPr sz="11800">
                <a:solidFill>
                  <a:schemeClr val="tx1"/>
                </a:solidFill>
              </a:defRPr>
            </a:lvl1pPr>
            <a:lvl2pPr marL="2240152" indent="0">
              <a:buNone/>
              <a:defRPr sz="9800">
                <a:solidFill>
                  <a:schemeClr val="tx1">
                    <a:tint val="75000"/>
                  </a:schemeClr>
                </a:solidFill>
              </a:defRPr>
            </a:lvl2pPr>
            <a:lvl3pPr marL="4480304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3pPr>
            <a:lvl4pPr marL="672045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4pPr>
            <a:lvl5pPr marL="8960608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5pPr>
            <a:lvl6pPr marL="1120076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6pPr>
            <a:lvl7pPr marL="13440912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7pPr>
            <a:lvl8pPr marL="15681064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8pPr>
            <a:lvl9pPr marL="1792121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0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4"/>
            <a:ext cx="18568032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4"/>
            <a:ext cx="18659477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0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5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8"/>
            <a:ext cx="22219920" cy="23393400"/>
          </a:xfrm>
        </p:spPr>
        <p:txBody>
          <a:bodyPr/>
          <a:lstStyle>
            <a:lvl1pPr>
              <a:defRPr sz="15700"/>
            </a:lvl1pPr>
            <a:lvl2pPr>
              <a:defRPr sz="13700"/>
            </a:lvl2pPr>
            <a:lvl3pPr>
              <a:defRPr sz="11800"/>
            </a:lvl3pPr>
            <a:lvl4pPr>
              <a:defRPr sz="9800"/>
            </a:lvl4pPr>
            <a:lvl5pPr>
              <a:defRPr sz="9800"/>
            </a:lvl5pPr>
            <a:lvl6pPr>
              <a:defRPr sz="9800"/>
            </a:lvl6pPr>
            <a:lvl7pPr>
              <a:defRPr sz="9800"/>
            </a:lvl7pPr>
            <a:lvl8pPr>
              <a:defRPr sz="9800"/>
            </a:lvl8pPr>
            <a:lvl9pPr>
              <a:defRPr sz="9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1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8"/>
            <a:ext cx="22219920" cy="23393400"/>
          </a:xfrm>
        </p:spPr>
        <p:txBody>
          <a:bodyPr anchor="t"/>
          <a:lstStyle>
            <a:lvl1pPr marL="0" indent="0">
              <a:buNone/>
              <a:defRPr sz="15700"/>
            </a:lvl1pPr>
            <a:lvl2pPr marL="2240152" indent="0">
              <a:buNone/>
              <a:defRPr sz="13700"/>
            </a:lvl2pPr>
            <a:lvl3pPr marL="4480304" indent="0">
              <a:buNone/>
              <a:defRPr sz="11800"/>
            </a:lvl3pPr>
            <a:lvl4pPr marL="6720456" indent="0">
              <a:buNone/>
              <a:defRPr sz="9800"/>
            </a:lvl4pPr>
            <a:lvl5pPr marL="8960608" indent="0">
              <a:buNone/>
              <a:defRPr sz="9800"/>
            </a:lvl5pPr>
            <a:lvl6pPr marL="11200760" indent="0">
              <a:buNone/>
              <a:defRPr sz="9800"/>
            </a:lvl6pPr>
            <a:lvl7pPr marL="13440912" indent="0">
              <a:buNone/>
              <a:defRPr sz="9800"/>
            </a:lvl7pPr>
            <a:lvl8pPr marL="15681064" indent="0">
              <a:buNone/>
              <a:defRPr sz="9800"/>
            </a:lvl8pPr>
            <a:lvl9pPr marL="17921216" indent="0">
              <a:buNone/>
              <a:defRPr sz="9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3"/>
          </a:xfrm>
          <a:prstGeom prst="rect">
            <a:avLst/>
          </a:prstGeom>
        </p:spPr>
        <p:txBody>
          <a:bodyPr vert="horz" lIns="106674" tIns="53337" rIns="106674" bIns="5333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3"/>
          </a:xfrm>
          <a:prstGeom prst="rect">
            <a:avLst/>
          </a:prstGeom>
        </p:spPr>
        <p:txBody>
          <a:bodyPr vert="horz" lIns="106674" tIns="53337" rIns="106674" bIns="533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l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81BC7-D5A5-445F-BF4D-797F02B50EB4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8"/>
            <a:ext cx="1481328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ct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80304" rtl="0" eaLnBrk="1" latinLnBrk="0" hangingPunct="1">
        <a:lnSpc>
          <a:spcPct val="90000"/>
        </a:lnSpc>
        <a:spcBef>
          <a:spcPct val="0"/>
        </a:spcBef>
        <a:buNone/>
        <a:defRPr sz="2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0076" indent="-1120076" algn="l" defTabSz="4480304" rtl="0" eaLnBrk="1" latinLnBrk="0" hangingPunct="1">
        <a:lnSpc>
          <a:spcPct val="90000"/>
        </a:lnSpc>
        <a:spcBef>
          <a:spcPts val="4900"/>
        </a:spcBef>
        <a:buFont typeface="Arial" panose="020B0604020202020204" pitchFamily="34" charset="0"/>
        <a:buChar char="•"/>
        <a:defRPr sz="13700" kern="1200">
          <a:solidFill>
            <a:schemeClr val="tx1"/>
          </a:solidFill>
          <a:latin typeface="+mn-lt"/>
          <a:ea typeface="+mn-ea"/>
          <a:cs typeface="+mn-cs"/>
        </a:defRPr>
      </a:lvl1pPr>
      <a:lvl2pPr marL="336022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0038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3pPr>
      <a:lvl4pPr marL="784053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684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2320836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456098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680114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904129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1pPr>
      <a:lvl2pPr marL="224015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30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45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8960608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76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344091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568106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121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tiff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floor, indoor, appliance, miller&#10;&#10;Description automatically generated">
            <a:extLst>
              <a:ext uri="{FF2B5EF4-FFF2-40B4-BE49-F238E27FC236}">
                <a16:creationId xmlns:a16="http://schemas.microsoft.com/office/drawing/2014/main" id="{BEEC0D16-3FE2-4F09-A6C9-CE76D2A0EE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240" y="7787998"/>
            <a:ext cx="5856876" cy="3904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597" y="522514"/>
            <a:ext cx="43136594" cy="3947886"/>
          </a:xfrm>
          <a:solidFill>
            <a:srgbClr val="002060"/>
          </a:solidFill>
          <a:ln w="1016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en-US" sz="4800" b="1" u="sng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Environmental and Economic Life Cycle Assessments of Water Droplet Processing and Traditional Waterjet Cutting</a:t>
            </a:r>
            <a:br>
              <a:rPr lang="en-US" sz="4800" u="sng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Giovanni Guglielmi,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Sohani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Demian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Jordan Hoffman, Ali Al-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Jewad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Nathan Daigle</a:t>
            </a:r>
            <a:b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Advisors: Dr. Brad Kinsey, Dr. Weiwei Mo</a:t>
            </a:r>
            <a:r>
              <a:rPr lang="en-US" sz="480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Benjamin Mitchell</a:t>
            </a:r>
            <a:b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48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Civil and Environmental Engineering, University of New Hampshire, Durham, NH 03824</a:t>
            </a:r>
            <a:endParaRPr lang="en-US" sz="5400" i="1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69597" y="6318586"/>
            <a:ext cx="10914743" cy="90572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 fontScale="85000" lnSpcReduction="2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2018, worldwide crude steel production reached 1,809Mt [1]. With metal production and consumption increasing, it is important to note their processes because they have significant global effects on the environment and economy.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Waterjet cutting is a modern form of cleaning or cutting a certain material. This innovative process is used extensively as it poses a reduced environmental threat [2].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Abrasive Waterjet (AWJ) uses a mixture of abrasive particles and a high jet stream of water to cut metal. 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Droplet Machining (WDM) is conducted on a custom-built waterjet machine that uses high-speed water droplets to cut metal. This process is driven by a Plateau Rayleigh Instability, where a stream of water naturally splits into water droplets after a certain distance traveled [3, 4].</a:t>
            </a:r>
            <a:endParaRPr lang="en-US" sz="3700" dirty="0">
              <a:latin typeface="Cambria" panose="02040503050406030204" pitchFamily="18" charset="0"/>
            </a:endParaRPr>
          </a:p>
          <a:p>
            <a:endParaRPr lang="en-US" sz="3700" dirty="0">
              <a:latin typeface="Cambria" panose="02040503050406030204" pitchFamily="18" charset="0"/>
            </a:endParaRPr>
          </a:p>
          <a:p>
            <a:endParaRPr lang="en-US" sz="3700" dirty="0">
              <a:latin typeface="Cambria" panose="02040503050406030204" pitchFamily="18" charset="0"/>
            </a:endParaRPr>
          </a:p>
          <a:p>
            <a:endParaRPr lang="en-US" sz="3700" dirty="0">
              <a:latin typeface="Cambria" panose="02040503050406030204" pitchFamily="18" charset="0"/>
            </a:endParaRPr>
          </a:p>
          <a:p>
            <a:endParaRPr lang="en-US" sz="3700" dirty="0">
              <a:latin typeface="Cambria" panose="02040503050406030204" pitchFamily="18" charset="0"/>
            </a:endParaRPr>
          </a:p>
          <a:p>
            <a:endParaRPr lang="en-US" sz="3700" dirty="0">
              <a:latin typeface="Cambria" panose="02040503050406030204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69595" y="22398368"/>
            <a:ext cx="10914743" cy="98533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en-US" sz="4000" dirty="0">
              <a:latin typeface="Cambria" panose="02040503050406030204" pitchFamily="18" charset="0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Unit = 100 meters of a 1.15mm thick 316L stainless-steel plate.</a:t>
            </a: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 Cycle Assessment: </a:t>
            </a:r>
          </a:p>
          <a:p>
            <a:pPr algn="just">
              <a:spcBef>
                <a:spcPts val="0"/>
              </a:spcBef>
            </a:pPr>
            <a:endParaRPr lang="en-US" sz="19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63140" lvl="1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Manufacturing/Assembly Phase</a:t>
            </a:r>
          </a:p>
          <a:p>
            <a:pPr marL="2263140" lvl="1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 and Maintenance Phase</a:t>
            </a:r>
          </a:p>
          <a:p>
            <a:pPr marL="2263140" lvl="1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End-of-Life/Disposal Phase</a:t>
            </a:r>
          </a:p>
          <a:p>
            <a:pPr algn="just">
              <a:spcBef>
                <a:spcPts val="0"/>
              </a:spcBef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 Cycle Cost Assessment (LCCA): </a:t>
            </a:r>
          </a:p>
          <a:p>
            <a:pPr marL="2263140" lvl="1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Present Value (NPV)</a:t>
            </a: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Analyses: </a:t>
            </a:r>
          </a:p>
          <a:p>
            <a:pPr marL="2263140" lvl="1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Abrasive Rate</a:t>
            </a:r>
          </a:p>
          <a:p>
            <a:pPr marL="2263140" lvl="1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 Life</a:t>
            </a:r>
          </a:p>
          <a:p>
            <a:pPr marL="2263140" lvl="1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Electricity Usage</a:t>
            </a:r>
          </a:p>
          <a:p>
            <a:pPr marL="2263140" lvl="1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Rate</a:t>
            </a: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 dirty="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 dirty="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 dirty="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 dirty="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 dirty="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 dirty="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 dirty="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 dirty="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 dirty="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 dirty="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 dirty="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 dirty="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 dirty="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 dirty="0">
              <a:latin typeface="Cambria" panose="02040503050406030204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2314092" y="4995530"/>
            <a:ext cx="19641782" cy="94897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</a:rPr>
              <a:t>Waterjet Systems of Study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2572096" y="15157647"/>
            <a:ext cx="10914743" cy="733941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en-US" sz="3700" dirty="0">
              <a:latin typeface="Cambria" panose="02040503050406030204" pitchFamily="18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69597" y="4927623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 dirty="0">
                <a:solidFill>
                  <a:schemeClr val="bg1"/>
                </a:solidFill>
                <a:latin typeface="Cambria" panose="02040503050406030204" pitchFamily="18" charset="0"/>
              </a:rPr>
              <a:t>Introduction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591449" y="4927623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 dirty="0">
                <a:solidFill>
                  <a:schemeClr val="bg1"/>
                </a:solidFill>
                <a:latin typeface="Cambria" panose="02040503050406030204" pitchFamily="18" charset="0"/>
              </a:rPr>
              <a:t>System Boundary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2300593" y="6000072"/>
            <a:ext cx="19822528" cy="718296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 dirty="0">
              <a:latin typeface="Cambria" panose="02040503050406030204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2563644" y="13651566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 dirty="0">
                <a:solidFill>
                  <a:schemeClr val="bg1"/>
                </a:solidFill>
                <a:latin typeface="Cambria" panose="02040503050406030204" pitchFamily="18" charset="0"/>
              </a:rPr>
              <a:t>LCCA Results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32726505" y="22909245"/>
            <a:ext cx="10914743" cy="63362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fontScale="92500"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700" dirty="0">
                <a:solidFill>
                  <a:schemeClr val="bg1"/>
                </a:solidFill>
                <a:latin typeface="Cambria" panose="02040503050406030204" pitchFamily="18" charset="0"/>
              </a:rPr>
              <a:t>Acknowledgements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2572096" y="6141488"/>
            <a:ext cx="10914743" cy="70415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12300593" y="13702533"/>
            <a:ext cx="19822528" cy="8699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 dirty="0">
                <a:solidFill>
                  <a:schemeClr val="bg1"/>
                </a:solidFill>
                <a:latin typeface="Cambria" panose="02040503050406030204" pitchFamily="18" charset="0"/>
              </a:rPr>
              <a:t>LCA Results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2314092" y="23688042"/>
            <a:ext cx="19641782" cy="870784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 dirty="0">
              <a:latin typeface="Cambria" panose="02040503050406030204" pitchFamily="18" charset="0"/>
            </a:endParaRPr>
          </a:p>
        </p:txBody>
      </p:sp>
      <p:cxnSp>
        <p:nvCxnSpPr>
          <p:cNvPr id="50" name="Straight Connector 49"/>
          <p:cNvCxnSpPr>
            <a:cxnSpLocks/>
            <a:stCxn id="16" idx="0"/>
            <a:endCxn id="16" idx="2"/>
          </p:cNvCxnSpPr>
          <p:nvPr/>
        </p:nvCxnSpPr>
        <p:spPr>
          <a:xfrm>
            <a:off x="22211857" y="6000072"/>
            <a:ext cx="0" cy="718296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4135477" y="6213788"/>
            <a:ext cx="5933453" cy="723269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</a:rPr>
              <a:t>Abrasive Waterjet (AWJ)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2669911" y="12216858"/>
            <a:ext cx="8817739" cy="846379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</a:rPr>
              <a:t>(Left) Exterior of the WDM.</a:t>
            </a:r>
          </a:p>
          <a:p>
            <a:r>
              <a:rPr lang="en-US" sz="2400" i="1" dirty="0">
                <a:latin typeface="Cambria" panose="02040503050406030204" pitchFamily="18" charset="0"/>
              </a:rPr>
              <a:t>(Right) Model displaying the interior traverse system of the WDM.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2856694" y="11859989"/>
            <a:ext cx="8491021" cy="1215711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</a:rPr>
              <a:t>(Left) Formation of abrasive slurry before reaching the workpiece.</a:t>
            </a:r>
          </a:p>
          <a:p>
            <a:r>
              <a:rPr lang="en-US" sz="2400" i="1" dirty="0">
                <a:latin typeface="Cambria" panose="02040503050406030204" pitchFamily="18" charset="0"/>
              </a:rPr>
              <a:t>(Right) Systemic process for AWJ operation.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21946330" y="24594277"/>
            <a:ext cx="0" cy="66162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9" name="Subtitle 2"/>
          <p:cNvSpPr txBox="1">
            <a:spLocks/>
          </p:cNvSpPr>
          <p:nvPr/>
        </p:nvSpPr>
        <p:spPr>
          <a:xfrm>
            <a:off x="12300593" y="23308412"/>
            <a:ext cx="19641782" cy="7008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fontScale="92500"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 dirty="0">
                <a:solidFill>
                  <a:schemeClr val="bg1"/>
                </a:solidFill>
                <a:latin typeface="Cambria" panose="02040503050406030204" pitchFamily="18" charset="0"/>
              </a:rPr>
              <a:t>Sensitivity Analyses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12333504" y="15157647"/>
            <a:ext cx="19641782" cy="785047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 dirty="0">
              <a:latin typeface="Cambria" panose="02040503050406030204" pitchFamily="18" charset="0"/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99" y="1025586"/>
            <a:ext cx="3050684" cy="3042233"/>
          </a:xfrm>
          <a:prstGeom prst="rect">
            <a:avLst/>
          </a:prstGeom>
        </p:spPr>
      </p:pic>
      <p:sp>
        <p:nvSpPr>
          <p:cNvPr id="85" name="Subtitle 2"/>
          <p:cNvSpPr txBox="1">
            <a:spLocks/>
          </p:cNvSpPr>
          <p:nvPr/>
        </p:nvSpPr>
        <p:spPr>
          <a:xfrm>
            <a:off x="32563644" y="28156915"/>
            <a:ext cx="10914743" cy="41891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 fontScale="85000" lnSpcReduction="2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4000" dirty="0">
                <a:latin typeface="Cambria" panose="02040503050406030204" pitchFamily="18" charset="0"/>
              </a:rPr>
              <a:t>[1] </a:t>
            </a:r>
            <a:r>
              <a:rPr lang="en-US" sz="4000" dirty="0"/>
              <a:t>W. S. </a:t>
            </a:r>
            <a:r>
              <a:rPr lang="en-US" sz="4000" dirty="0" err="1"/>
              <a:t>Assocation</a:t>
            </a:r>
            <a:r>
              <a:rPr lang="en-US" sz="4000" dirty="0"/>
              <a:t>, “World Steel Association Home.” </a:t>
            </a:r>
          </a:p>
          <a:p>
            <a:pPr algn="l">
              <a:spcBef>
                <a:spcPts val="0"/>
              </a:spcBef>
            </a:pPr>
            <a:r>
              <a:rPr lang="en-US" sz="4000" dirty="0">
                <a:latin typeface="Cambria" panose="02040503050406030204" pitchFamily="18" charset="0"/>
              </a:rPr>
              <a:t>[2] </a:t>
            </a:r>
            <a:r>
              <a:rPr lang="en-US" sz="4000" dirty="0"/>
              <a:t>Y. Hu </a:t>
            </a:r>
            <a:r>
              <a:rPr lang="en-US" sz="4000" i="1" dirty="0"/>
              <a:t>et al.</a:t>
            </a:r>
            <a:r>
              <a:rPr lang="en-US" sz="4000" dirty="0"/>
              <a:t>, “Mechanism and experimental investigation of ultra high pressure water jet on rubber cutting,” </a:t>
            </a:r>
            <a:r>
              <a:rPr lang="en-US" sz="4000" i="1" dirty="0"/>
              <a:t>Int. J. Precis. Eng. Manuf.</a:t>
            </a:r>
            <a:r>
              <a:rPr lang="en-US" sz="4000" dirty="0"/>
              <a:t>, vol. 15, no. 9, pp. 1973–1978, 2014.</a:t>
            </a:r>
            <a:endParaRPr lang="en-US" sz="4000" dirty="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4000" dirty="0">
                <a:latin typeface="Cambria" panose="02040503050406030204" pitchFamily="18" charset="0"/>
              </a:rPr>
              <a:t>[3] </a:t>
            </a:r>
            <a:r>
              <a:rPr lang="en-US" sz="4000" dirty="0"/>
              <a:t>B. R. Mitchell, J. C. </a:t>
            </a:r>
            <a:r>
              <a:rPr lang="en-US" sz="4000" dirty="0" err="1"/>
              <a:t>Klewicki</a:t>
            </a:r>
            <a:r>
              <a:rPr lang="en-US" sz="4000" dirty="0"/>
              <a:t>, Y. P. </a:t>
            </a:r>
            <a:r>
              <a:rPr lang="en-US" sz="4000" dirty="0" err="1"/>
              <a:t>Korkolis</a:t>
            </a:r>
            <a:r>
              <a:rPr lang="en-US" sz="4000" dirty="0"/>
              <a:t>, and B. L. Kinsey, “Normal impact force of Rayleigh jets,” </a:t>
            </a:r>
            <a:r>
              <a:rPr lang="en-US" sz="4000" i="1" dirty="0"/>
              <a:t>Phys. Rev. Fluids</a:t>
            </a:r>
            <a:r>
              <a:rPr lang="en-US" sz="4000" dirty="0"/>
              <a:t>, vol. 4, no. 11, pp. 1–23, 2019.</a:t>
            </a:r>
            <a:endParaRPr lang="en-US" sz="4000" dirty="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4000" dirty="0">
                <a:latin typeface="Cambria" panose="02040503050406030204" pitchFamily="18" charset="0"/>
              </a:rPr>
              <a:t>[4</a:t>
            </a:r>
            <a:r>
              <a:rPr lang="en-US" sz="4400" dirty="0">
                <a:latin typeface="Cambria" panose="02040503050406030204" pitchFamily="18" charset="0"/>
              </a:rPr>
              <a:t>] </a:t>
            </a:r>
            <a:r>
              <a:rPr lang="en-US" sz="4400" dirty="0"/>
              <a:t>P. </a:t>
            </a:r>
            <a:r>
              <a:rPr lang="en-US" sz="4400" dirty="0" err="1"/>
              <a:t>Coullet</a:t>
            </a:r>
            <a:r>
              <a:rPr lang="en-US" sz="4400" dirty="0"/>
              <a:t>, L. Mahadevan, and C. S. </a:t>
            </a:r>
            <a:r>
              <a:rPr lang="en-US" sz="4400" dirty="0" err="1"/>
              <a:t>Riera</a:t>
            </a:r>
            <a:r>
              <a:rPr lang="en-US" sz="4400" dirty="0"/>
              <a:t>, “Hydrodynamical models for the chaotic dripping faucet,” </a:t>
            </a:r>
            <a:r>
              <a:rPr lang="en-US" sz="4400" i="1" dirty="0"/>
              <a:t>J. Fluid Mech.</a:t>
            </a:r>
            <a:r>
              <a:rPr lang="en-US" sz="4400" dirty="0"/>
              <a:t>, vol. 526, pp. 1–17, 2005.</a:t>
            </a:r>
            <a:endParaRPr lang="en-US" sz="3700" dirty="0">
              <a:latin typeface="Cambria" panose="02040503050406030204" pitchFamily="18" charset="0"/>
            </a:endParaRPr>
          </a:p>
          <a:p>
            <a:pPr algn="l"/>
            <a:endParaRPr lang="en-US" sz="3700" dirty="0">
              <a:latin typeface="Cambria" panose="02040503050406030204" pitchFamily="18" charset="0"/>
            </a:endParaRPr>
          </a:p>
        </p:txBody>
      </p:sp>
      <p:sp>
        <p:nvSpPr>
          <p:cNvPr id="93" name="Subtitle 2"/>
          <p:cNvSpPr txBox="1">
            <a:spLocks/>
          </p:cNvSpPr>
          <p:nvPr/>
        </p:nvSpPr>
        <p:spPr>
          <a:xfrm>
            <a:off x="32591449" y="27159465"/>
            <a:ext cx="10914743" cy="63362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fontScale="92500"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700" dirty="0">
                <a:solidFill>
                  <a:schemeClr val="bg1"/>
                </a:solidFill>
                <a:latin typeface="Cambria" panose="02040503050406030204" pitchFamily="18" charset="0"/>
              </a:rPr>
              <a:t>References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84920" y="12216858"/>
            <a:ext cx="5657401" cy="553992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endParaRPr lang="en-US" sz="2900" dirty="0">
              <a:latin typeface="Cambria" panose="020405030504060302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2669911" y="6213788"/>
            <a:ext cx="7991063" cy="723269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</a:rPr>
              <a:t>Water Droplet Machining (WDM)</a:t>
            </a:r>
          </a:p>
        </p:txBody>
      </p:sp>
      <p:sp>
        <p:nvSpPr>
          <p:cNvPr id="98" name="Subtitle 2"/>
          <p:cNvSpPr txBox="1">
            <a:spLocks/>
          </p:cNvSpPr>
          <p:nvPr/>
        </p:nvSpPr>
        <p:spPr>
          <a:xfrm>
            <a:off x="369595" y="21180130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300" dirty="0">
                <a:solidFill>
                  <a:schemeClr val="bg1"/>
                </a:solidFill>
                <a:latin typeface="Cambria" panose="02040503050406030204" pitchFamily="18" charset="0"/>
              </a:rPr>
              <a:t>Methodology</a:t>
            </a:r>
            <a:endParaRPr lang="en-US" sz="5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9" name="Subtitle 2"/>
          <p:cNvSpPr txBox="1">
            <a:spLocks/>
          </p:cNvSpPr>
          <p:nvPr/>
        </p:nvSpPr>
        <p:spPr>
          <a:xfrm>
            <a:off x="369595" y="16649683"/>
            <a:ext cx="10914743" cy="36198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a comparative life cycle assessment (LCA) on both the AWJ and the WDM.</a:t>
            </a: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a life cycle cost assessment (LCCA) on both machines</a:t>
            </a: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 sensitivity analyses on key inputs of the machines.</a:t>
            </a:r>
            <a:endParaRPr lang="en-US" sz="2900" dirty="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 dirty="0">
              <a:latin typeface="Cambria" panose="020405030504060302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2727725" y="31499702"/>
            <a:ext cx="8413068" cy="846379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Electricity use and lifetime are the most sensitive WDM parameters analyzed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2916663" y="31588701"/>
            <a:ext cx="8491021" cy="477048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Abrasive use is the most sensitive AWJ parameters analyzed</a:t>
            </a:r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32726506" y="23658857"/>
            <a:ext cx="10914743" cy="27693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4000" dirty="0">
                <a:latin typeface="Cambria" panose="02040503050406030204" pitchFamily="18" charset="0"/>
              </a:rPr>
              <a:t>A great thank you to Dr. Mo, Dr. Kinsey and Benjamin Mitchell for support in this research along with the U.S. National Science Foundation through award CMMI-1462993.</a:t>
            </a:r>
          </a:p>
          <a:p>
            <a:pPr algn="l">
              <a:spcBef>
                <a:spcPts val="0"/>
              </a:spcBef>
            </a:pPr>
            <a:endParaRPr lang="en-US" sz="3700" dirty="0">
              <a:latin typeface="Cambria" panose="02040503050406030204" pitchFamily="18" charset="0"/>
            </a:endParaRPr>
          </a:p>
          <a:p>
            <a:pPr algn="l"/>
            <a:endParaRPr lang="en-US" sz="3700" dirty="0">
              <a:latin typeface="Cambria" panose="02040503050406030204" pitchFamily="18" charset="0"/>
            </a:endParaRP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29615B60-98FD-407E-A3D0-E76E900D8C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748207"/>
              </p:ext>
            </p:extLst>
          </p:nvPr>
        </p:nvGraphicFramePr>
        <p:xfrm>
          <a:off x="22452631" y="25135783"/>
          <a:ext cx="9035020" cy="63336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4629">
                  <a:extLst>
                    <a:ext uri="{9D8B030D-6E8A-4147-A177-3AD203B41FA5}">
                      <a16:colId xmlns:a16="http://schemas.microsoft.com/office/drawing/2014/main" val="2177930013"/>
                    </a:ext>
                  </a:extLst>
                </a:gridCol>
                <a:gridCol w="1775060">
                  <a:extLst>
                    <a:ext uri="{9D8B030D-6E8A-4147-A177-3AD203B41FA5}">
                      <a16:colId xmlns:a16="http://schemas.microsoft.com/office/drawing/2014/main" val="1158102179"/>
                    </a:ext>
                  </a:extLst>
                </a:gridCol>
                <a:gridCol w="1610586">
                  <a:extLst>
                    <a:ext uri="{9D8B030D-6E8A-4147-A177-3AD203B41FA5}">
                      <a16:colId xmlns:a16="http://schemas.microsoft.com/office/drawing/2014/main" val="4233145569"/>
                    </a:ext>
                  </a:extLst>
                </a:gridCol>
                <a:gridCol w="1095012">
                  <a:extLst>
                    <a:ext uri="{9D8B030D-6E8A-4147-A177-3AD203B41FA5}">
                      <a16:colId xmlns:a16="http://schemas.microsoft.com/office/drawing/2014/main" val="3604416913"/>
                    </a:ext>
                  </a:extLst>
                </a:gridCol>
                <a:gridCol w="1348574">
                  <a:extLst>
                    <a:ext uri="{9D8B030D-6E8A-4147-A177-3AD203B41FA5}">
                      <a16:colId xmlns:a16="http://schemas.microsoft.com/office/drawing/2014/main" val="1047405198"/>
                    </a:ext>
                  </a:extLst>
                </a:gridCol>
                <a:gridCol w="1351159">
                  <a:extLst>
                    <a:ext uri="{9D8B030D-6E8A-4147-A177-3AD203B41FA5}">
                      <a16:colId xmlns:a16="http://schemas.microsoft.com/office/drawing/2014/main" val="1206383599"/>
                    </a:ext>
                  </a:extLst>
                </a:gridCol>
              </a:tblGrid>
              <a:tr h="13873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 Lifetime (+50%)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(Years)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 Water Use (+50%)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(L/min)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 Water Use         (-50%)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(L/min)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 Electricity Use (-50%)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(kWh)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 Electricity Use (+50%)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(kWh)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8357998"/>
                  </a:ext>
                </a:extLst>
              </a:tr>
              <a:tr h="3709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GWP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-74.7%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+0.094%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-0.094%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-48.9%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+48.9%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0103785"/>
                  </a:ext>
                </a:extLst>
              </a:tr>
              <a:tr h="759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Ozone Depletion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-34.4%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+5.84%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-5.84%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-5.98%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+5.98%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3164758"/>
                  </a:ext>
                </a:extLst>
              </a:tr>
              <a:tr h="3709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Smog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+0.17%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-0.17%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-48.0%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+48.0%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0865956"/>
                  </a:ext>
                </a:extLst>
              </a:tr>
              <a:tr h="3709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Acidification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-0.49%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+0.075%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-0.075%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-49.4%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+49.4%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3617167"/>
                  </a:ext>
                </a:extLst>
              </a:tr>
              <a:tr h="3709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Eutrophication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-17.6%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+1.37%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-1.37%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-23.4%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+23.4%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753568"/>
                  </a:ext>
                </a:extLst>
              </a:tr>
              <a:tr h="3709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Carcinogenic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-23.8%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+0.814%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-0.814%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-11.2%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+11.2%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7714823"/>
                  </a:ext>
                </a:extLst>
              </a:tr>
              <a:tr h="5301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Non-Carcinogenic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-9.63%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+0.58%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-0.58%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-34.8%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+34.8%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4760907"/>
                  </a:ext>
                </a:extLst>
              </a:tr>
              <a:tr h="5301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Respiratory Effects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-2.98%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+0.23%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-0.23%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-45.5%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+45.5%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1369446"/>
                  </a:ext>
                </a:extLst>
              </a:tr>
              <a:tr h="3709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Ecotoxicity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-13.3%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+0.75%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-0.75%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-32.2%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+32.2%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4959434"/>
                  </a:ext>
                </a:extLst>
              </a:tr>
              <a:tr h="5301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Fossil Fuel Depletion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-0.39%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+0.041%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-0.041%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-87.9%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+87.9%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0135241"/>
                  </a:ext>
                </a:extLst>
              </a:tr>
              <a:tr h="3709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LCCA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-18.37%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+0.97%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-0.97%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-25.65%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+25.65%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9437331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C45EA5C9-50F9-4943-901A-9179534E21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101874"/>
              </p:ext>
            </p:extLst>
          </p:nvPr>
        </p:nvGraphicFramePr>
        <p:xfrm>
          <a:off x="12649967" y="25135783"/>
          <a:ext cx="8904297" cy="63336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0825">
                  <a:extLst>
                    <a:ext uri="{9D8B030D-6E8A-4147-A177-3AD203B41FA5}">
                      <a16:colId xmlns:a16="http://schemas.microsoft.com/office/drawing/2014/main" val="2402214590"/>
                    </a:ext>
                  </a:extLst>
                </a:gridCol>
                <a:gridCol w="1363230">
                  <a:extLst>
                    <a:ext uri="{9D8B030D-6E8A-4147-A177-3AD203B41FA5}">
                      <a16:colId xmlns:a16="http://schemas.microsoft.com/office/drawing/2014/main" val="926738761"/>
                    </a:ext>
                  </a:extLst>
                </a:gridCol>
                <a:gridCol w="1240417">
                  <a:extLst>
                    <a:ext uri="{9D8B030D-6E8A-4147-A177-3AD203B41FA5}">
                      <a16:colId xmlns:a16="http://schemas.microsoft.com/office/drawing/2014/main" val="2734620239"/>
                    </a:ext>
                  </a:extLst>
                </a:gridCol>
                <a:gridCol w="1209714">
                  <a:extLst>
                    <a:ext uri="{9D8B030D-6E8A-4147-A177-3AD203B41FA5}">
                      <a16:colId xmlns:a16="http://schemas.microsoft.com/office/drawing/2014/main" val="4279535044"/>
                    </a:ext>
                  </a:extLst>
                </a:gridCol>
                <a:gridCol w="1116803">
                  <a:extLst>
                    <a:ext uri="{9D8B030D-6E8A-4147-A177-3AD203B41FA5}">
                      <a16:colId xmlns:a16="http://schemas.microsoft.com/office/drawing/2014/main" val="3288730979"/>
                    </a:ext>
                  </a:extLst>
                </a:gridCol>
                <a:gridCol w="1181654">
                  <a:extLst>
                    <a:ext uri="{9D8B030D-6E8A-4147-A177-3AD203B41FA5}">
                      <a16:colId xmlns:a16="http://schemas.microsoft.com/office/drawing/2014/main" val="2263042088"/>
                    </a:ext>
                  </a:extLst>
                </a:gridCol>
                <a:gridCol w="1181654">
                  <a:extLst>
                    <a:ext uri="{9D8B030D-6E8A-4147-A177-3AD203B41FA5}">
                      <a16:colId xmlns:a16="http://schemas.microsoft.com/office/drawing/2014/main" val="4031865116"/>
                    </a:ext>
                  </a:extLst>
                </a:gridCol>
              </a:tblGrid>
              <a:tr h="14619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 Abrasive Use      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(-50%)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/min)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 Electricity Use 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(-50%)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(kWh)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 Electricity Use (+50%)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(kWh)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 Water Use (+50%)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(L/min)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 Water Use      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(-50%)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(L/min)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 Lifetime (+50%)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(Years)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0262282"/>
                  </a:ext>
                </a:extLst>
              </a:tr>
              <a:tr h="2819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GWP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-38.2%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-24.7%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+24.7%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+0.01%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+0.31%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4591902"/>
                  </a:ext>
                </a:extLst>
              </a:tr>
              <a:tr h="5769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Ozone Depletion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-74.7%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-0.003%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+0.003%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+0.0078%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-0.0078%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+7.0%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3939519"/>
                  </a:ext>
                </a:extLst>
              </a:tr>
              <a:tr h="5769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Smog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-75.1%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-6.39%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+6.39%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+0.004%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+0.075%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1672283"/>
                  </a:ext>
                </a:extLst>
              </a:tr>
              <a:tr h="2819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Acidification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-59.7%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-16.3%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+16.3%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+0.004%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+0.064%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8415730"/>
                  </a:ext>
                </a:extLst>
              </a:tr>
              <a:tr h="5769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Eutrophication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-74.3%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-2.60%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+2.60%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+0.0073%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-0.0073%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+0.25%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2274658"/>
                  </a:ext>
                </a:extLst>
              </a:tr>
              <a:tr h="2819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Carcinogenic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-52.3%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-4.16%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+4.16%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+0.027%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-0.027%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+0.83%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2335311"/>
                  </a:ext>
                </a:extLst>
              </a:tr>
              <a:tr h="5769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Non-Carcinogenic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-78.9%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-3.83%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+3.83%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+0.0084%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-0.0084%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+0.99%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9514617"/>
                  </a:ext>
                </a:extLst>
              </a:tr>
              <a:tr h="5769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Respiratory Effects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-63.8%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-12.1%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+12.1%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+0.018%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-0.018%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+0.064%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4625521"/>
                  </a:ext>
                </a:extLst>
              </a:tr>
              <a:tr h="2819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Ecotoxicity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-78.6%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-3.59%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+3.59%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+0.0014%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-0.0014%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+2.7%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1810821"/>
                  </a:ext>
                </a:extLst>
              </a:tr>
              <a:tr h="5769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Fossil Fuel Depletion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-38.6%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-24.2%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+24.2%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+0.0043%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-0.0043%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+0.18%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1509775"/>
                  </a:ext>
                </a:extLst>
              </a:tr>
              <a:tr h="2819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LCCA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-33.7%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-16.4%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+16.4%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+2.50%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-2.50%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-21.46%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5650159"/>
                  </a:ext>
                </a:extLst>
              </a:tr>
            </a:tbl>
          </a:graphicData>
        </a:graphic>
      </p:graphicFrame>
      <p:sp>
        <p:nvSpPr>
          <p:cNvPr id="51" name="Subtitle 2">
            <a:extLst>
              <a:ext uri="{FF2B5EF4-FFF2-40B4-BE49-F238E27FC236}">
                <a16:creationId xmlns:a16="http://schemas.microsoft.com/office/drawing/2014/main" id="{43E6972E-EF12-48C6-B242-B78BECFC06FD}"/>
              </a:ext>
            </a:extLst>
          </p:cNvPr>
          <p:cNvSpPr txBox="1">
            <a:spLocks/>
          </p:cNvSpPr>
          <p:nvPr/>
        </p:nvSpPr>
        <p:spPr>
          <a:xfrm>
            <a:off x="369596" y="15613804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 dirty="0">
                <a:solidFill>
                  <a:schemeClr val="bg1"/>
                </a:solidFill>
                <a:latin typeface="Cambria" panose="02040503050406030204" pitchFamily="18" charset="0"/>
              </a:rPr>
              <a:t>Objectives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F62BC40-F3E9-4CA4-8886-33100DC586C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244" y="7432112"/>
            <a:ext cx="6692743" cy="4251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EDCD60A-E472-43D2-807A-0EAF67B1B33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2573865" y="7407109"/>
            <a:ext cx="2036205" cy="4251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E2ECA86-A732-472E-B6FA-ECDC5E304F4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572" y="6113487"/>
            <a:ext cx="10063366" cy="66367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78C64DF4-B088-49EF-86FC-E036BD7274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6240216"/>
              </p:ext>
            </p:extLst>
          </p:nvPr>
        </p:nvGraphicFramePr>
        <p:xfrm>
          <a:off x="13594316" y="15490578"/>
          <a:ext cx="16667804" cy="5842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9" name="Rectangle 58">
            <a:extLst>
              <a:ext uri="{FF2B5EF4-FFF2-40B4-BE49-F238E27FC236}">
                <a16:creationId xmlns:a16="http://schemas.microsoft.com/office/drawing/2014/main" id="{126B4714-901F-4242-93D7-2204A69C5771}"/>
              </a:ext>
            </a:extLst>
          </p:cNvPr>
          <p:cNvSpPr/>
          <p:nvPr/>
        </p:nvSpPr>
        <p:spPr>
          <a:xfrm>
            <a:off x="18817535" y="20929491"/>
            <a:ext cx="7820381" cy="3010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EBEF7F52-633F-42C1-B37E-562703BF9E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215847"/>
              </p:ext>
            </p:extLst>
          </p:nvPr>
        </p:nvGraphicFramePr>
        <p:xfrm>
          <a:off x="32826488" y="15550577"/>
          <a:ext cx="10247630" cy="5248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FA55E553-294A-48DA-8FBA-FB8756100B7A}"/>
              </a:ext>
            </a:extLst>
          </p:cNvPr>
          <p:cNvSpPr txBox="1"/>
          <p:nvPr/>
        </p:nvSpPr>
        <p:spPr>
          <a:xfrm>
            <a:off x="32984920" y="21182657"/>
            <a:ext cx="10089198" cy="1215711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WDM has higher costs than the AWJ per every 100 meters of metal cut.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Electricity and abrasives are dominant components in the WDM’s and AWJ’s life cycle costs, respectively.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80DFA45-2963-4CAF-8BD9-4DF4B24A0DE7}"/>
              </a:ext>
            </a:extLst>
          </p:cNvPr>
          <p:cNvSpPr txBox="1"/>
          <p:nvPr/>
        </p:nvSpPr>
        <p:spPr>
          <a:xfrm>
            <a:off x="12916663" y="21530847"/>
            <a:ext cx="17345457" cy="846379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WDM has higher environmental impacts than the AWJ per every 100 meters of metal cut.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For both waterjets, the operation and maintenance phase is responsible for about 50-60% of the lifetime environmental impacts.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20C1C40-0331-4DEA-806E-9B39005B410C}"/>
              </a:ext>
            </a:extLst>
          </p:cNvPr>
          <p:cNvSpPr txBox="1"/>
          <p:nvPr/>
        </p:nvSpPr>
        <p:spPr>
          <a:xfrm>
            <a:off x="14135388" y="24190994"/>
            <a:ext cx="5933453" cy="723269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</a:rPr>
              <a:t>Abrasive Waterjet (AWJ)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7AF6F08-850E-4AE5-8153-FBD2EDEEFDE0}"/>
              </a:ext>
            </a:extLst>
          </p:cNvPr>
          <p:cNvSpPr txBox="1"/>
          <p:nvPr/>
        </p:nvSpPr>
        <p:spPr>
          <a:xfrm>
            <a:off x="22976083" y="24200725"/>
            <a:ext cx="7991063" cy="723269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</a:rPr>
              <a:t>Water Droplet Machining (WDM)</a:t>
            </a:r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BBE96E31-EE3F-43CD-A0DC-4BB6530B6F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158" y="7892973"/>
            <a:ext cx="3942232" cy="3766096"/>
          </a:xfrm>
          <a:prstGeom prst="rect">
            <a:avLst/>
          </a:prstGeom>
          <a:ln>
            <a:solidFill>
              <a:srgbClr val="2E0957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E7F7F57-606A-4CC3-A3E8-49268F19FEBE}"/>
              </a:ext>
            </a:extLst>
          </p:cNvPr>
          <p:cNvSpPr/>
          <p:nvPr/>
        </p:nvSpPr>
        <p:spPr>
          <a:xfrm>
            <a:off x="26261514" y="7892973"/>
            <a:ext cx="1417254" cy="5194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Vacuum Chamber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E655D7-D7F2-4161-A7CC-D64AB70B2AB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650" r="10245"/>
          <a:stretch/>
        </p:blipFill>
        <p:spPr>
          <a:xfrm>
            <a:off x="39420800" y="824989"/>
            <a:ext cx="3653318" cy="3242830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7C3DA313-4164-4E79-8C13-CF7A008397ED}"/>
              </a:ext>
            </a:extLst>
          </p:cNvPr>
          <p:cNvSpPr/>
          <p:nvPr/>
        </p:nvSpPr>
        <p:spPr>
          <a:xfrm>
            <a:off x="22571056" y="10843600"/>
            <a:ext cx="1417254" cy="5194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Vacuum Pump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14E5167-7033-43E1-A1BB-A7955862A205}"/>
              </a:ext>
            </a:extLst>
          </p:cNvPr>
          <p:cNvSpPr/>
          <p:nvPr/>
        </p:nvSpPr>
        <p:spPr>
          <a:xfrm>
            <a:off x="28323259" y="10710052"/>
            <a:ext cx="1417254" cy="5194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Traverse System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33CE59F-37A3-43B8-A0F6-F852472F935A}"/>
              </a:ext>
            </a:extLst>
          </p:cNvPr>
          <p:cNvCxnSpPr>
            <a:cxnSpLocks/>
            <a:stCxn id="74" idx="0"/>
          </p:cNvCxnSpPr>
          <p:nvPr/>
        </p:nvCxnSpPr>
        <p:spPr>
          <a:xfrm flipH="1" flipV="1">
            <a:off x="23112728" y="10061389"/>
            <a:ext cx="166955" cy="78221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170A133-C6BD-491A-BC30-100C1501730D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25955436" y="8412472"/>
            <a:ext cx="1014705" cy="49919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6AE998D-4B32-4E2A-8672-46BAD8602DB3}"/>
              </a:ext>
            </a:extLst>
          </p:cNvPr>
          <p:cNvCxnSpPr>
            <a:cxnSpLocks/>
            <a:stCxn id="76" idx="0"/>
          </p:cNvCxnSpPr>
          <p:nvPr/>
        </p:nvCxnSpPr>
        <p:spPr>
          <a:xfrm flipV="1">
            <a:off x="29031886" y="9662261"/>
            <a:ext cx="558903" cy="10477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1E562D47-9746-4ECE-87F6-E7EA538AD298}"/>
              </a:ext>
            </a:extLst>
          </p:cNvPr>
          <p:cNvCxnSpPr>
            <a:cxnSpLocks/>
            <a:stCxn id="87" idx="0"/>
          </p:cNvCxnSpPr>
          <p:nvPr/>
        </p:nvCxnSpPr>
        <p:spPr>
          <a:xfrm flipV="1">
            <a:off x="27144735" y="10061389"/>
            <a:ext cx="32283" cy="94733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A0C68B43-51B7-4187-AAF7-23417B6A36DE}"/>
              </a:ext>
            </a:extLst>
          </p:cNvPr>
          <p:cNvSpPr/>
          <p:nvPr/>
        </p:nvSpPr>
        <p:spPr>
          <a:xfrm>
            <a:off x="26436108" y="11008727"/>
            <a:ext cx="1417254" cy="5194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Water Inlet</a:t>
            </a:r>
          </a:p>
        </p:txBody>
      </p:sp>
    </p:spTree>
    <p:extLst>
      <p:ext uri="{BB962C8B-B14F-4D97-AF65-F5344CB8AC3E}">
        <p14:creationId xmlns:p14="http://schemas.microsoft.com/office/powerpoint/2010/main" val="376030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E8B49EBC-8012-49EB-A634-9AC004CF8E85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1966D790-D06C-4361-94B8-8BED25FA40AD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2723</TotalTime>
  <Words>1181</Words>
  <Application>Microsoft Office PowerPoint</Application>
  <PresentationFormat>Custom</PresentationFormat>
  <Paragraphs>250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Environmental and Economic Life Cycle Assessments of Water Droplet Processing and Traditional Waterjet Cutting Giovanni Guglielmi, Sohani Demian, Jordan Hoffman, Ali Al-Jewad, Nathan Daigle Advisors: Dr. Brad Kinsey, Dr. Weiwei Mo, Benjamin Mitchell Civil and Environmental Engineering, University of New Hampshire, Durham, NH 03824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Rhiannon Jacobs</dc:creator>
  <cp:lastModifiedBy>Giovanni Guglielmi</cp:lastModifiedBy>
  <cp:revision>198</cp:revision>
  <dcterms:created xsi:type="dcterms:W3CDTF">2016-03-05T16:55:12Z</dcterms:created>
  <dcterms:modified xsi:type="dcterms:W3CDTF">2021-04-26T08:28:12Z</dcterms:modified>
</cp:coreProperties>
</file>