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79" autoAdjust="0"/>
    <p:restoredTop sz="94660"/>
  </p:normalViewPr>
  <p:slideViewPr>
    <p:cSldViewPr snapToGrid="0">
      <p:cViewPr varScale="1">
        <p:scale>
          <a:sx n="96" d="100"/>
          <a:sy n="96" d="100"/>
        </p:scale>
        <p:origin x="67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41D6-D797-48BD-B8C6-48C2A0A9F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0AB2A-4383-4CCC-A733-C953C14EF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140C38-30B4-4892-B58B-4B9729D4D1B3}"/>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5" name="Footer Placeholder 4">
            <a:extLst>
              <a:ext uri="{FF2B5EF4-FFF2-40B4-BE49-F238E27FC236}">
                <a16:creationId xmlns:a16="http://schemas.microsoft.com/office/drawing/2014/main" id="{D54E8993-1F70-4026-8F51-795868D59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7CC9E-34B8-40B0-A296-3D968772D241}"/>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115220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79C-8AC4-4FE2-A210-BC0154D832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E3522-8FE7-412D-9512-D0D19565B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E863D-5DFB-41E1-924A-F7AFA0589540}"/>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5" name="Footer Placeholder 4">
            <a:extLst>
              <a:ext uri="{FF2B5EF4-FFF2-40B4-BE49-F238E27FC236}">
                <a16:creationId xmlns:a16="http://schemas.microsoft.com/office/drawing/2014/main" id="{7C3C12AA-BB25-4CB3-A7BF-D01BA6BFD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11C19-4355-43E0-8D9C-226398AC6C79}"/>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342854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AFB1E-D517-4547-8437-E3503CF175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82D9D9-20F4-4140-8A43-4B795704F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217BF-B39C-4748-A8D0-88B2DE5B459D}"/>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5" name="Footer Placeholder 4">
            <a:extLst>
              <a:ext uri="{FF2B5EF4-FFF2-40B4-BE49-F238E27FC236}">
                <a16:creationId xmlns:a16="http://schemas.microsoft.com/office/drawing/2014/main" id="{B5393997-FCE9-41EF-940E-FC20FACA3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4E64C-D05C-4155-9981-551C120600B9}"/>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22393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C0F5-EC65-4C18-A8E8-A3D4BDC9B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A4E98-E67D-4B80-BD08-872E183BEF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36AE2-EF70-49D4-9334-4CEBE26F9352}"/>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5" name="Footer Placeholder 4">
            <a:extLst>
              <a:ext uri="{FF2B5EF4-FFF2-40B4-BE49-F238E27FC236}">
                <a16:creationId xmlns:a16="http://schemas.microsoft.com/office/drawing/2014/main" id="{DC439E00-D0C0-43A8-BA03-68860FD5A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E6F3D-86FB-4665-991A-7A009131E55A}"/>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251397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40F4-304F-4856-AD13-4DC5063749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EB5F2F-5776-46FF-B23A-156BE854A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479EE-1A3F-423B-9427-0051C276B30A}"/>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5" name="Footer Placeholder 4">
            <a:extLst>
              <a:ext uri="{FF2B5EF4-FFF2-40B4-BE49-F238E27FC236}">
                <a16:creationId xmlns:a16="http://schemas.microsoft.com/office/drawing/2014/main" id="{429B43B6-E732-4E56-9EF3-6358C34A7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3217D-7DD8-4198-99B2-EB10CA648FAA}"/>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164389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E9D3-7B28-479D-AE49-22F2D90B7B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42F3-C673-4CD2-AD4C-DA5CAE8BD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959A5-C9CA-4CA0-BFFD-C3E52AD2F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D078CB-807B-4261-B2E3-E18FFBCB7859}"/>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6" name="Footer Placeholder 5">
            <a:extLst>
              <a:ext uri="{FF2B5EF4-FFF2-40B4-BE49-F238E27FC236}">
                <a16:creationId xmlns:a16="http://schemas.microsoft.com/office/drawing/2014/main" id="{AFAFA829-D91A-4D3F-BD9A-20BA0396B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70DC1-1E65-4B9E-809A-6CD304278BBB}"/>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260628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C3B6-7731-4CB3-BFC5-DDD85409DE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F2A4D8-0E19-46B1-9144-039D86845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25DBA8-6729-4ABC-ADC7-83221C363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5245C6-8C76-4F17-A285-10043EE4B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54B4F-EE8C-412D-AEF5-43C6F2C3A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A1FC0F-DC5A-4AD3-8474-41C832B0C909}"/>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8" name="Footer Placeholder 7">
            <a:extLst>
              <a:ext uri="{FF2B5EF4-FFF2-40B4-BE49-F238E27FC236}">
                <a16:creationId xmlns:a16="http://schemas.microsoft.com/office/drawing/2014/main" id="{134296FF-E072-4128-AC9B-8E6C479C7F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211114-9FA1-4496-A4DC-C25118BB1FDC}"/>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2082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0417-8E7F-42F6-AAA1-C247C835F0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7CC03-5295-443F-91F3-ED8EF35F9B73}"/>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4" name="Footer Placeholder 3">
            <a:extLst>
              <a:ext uri="{FF2B5EF4-FFF2-40B4-BE49-F238E27FC236}">
                <a16:creationId xmlns:a16="http://schemas.microsoft.com/office/drawing/2014/main" id="{506EC4A3-0B12-4B26-95BA-5FA69374AF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90DC0-E893-4D64-B958-445C54B526A9}"/>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88828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B5D84-41C1-4023-9CEF-04F90B0258F7}"/>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3" name="Footer Placeholder 2">
            <a:extLst>
              <a:ext uri="{FF2B5EF4-FFF2-40B4-BE49-F238E27FC236}">
                <a16:creationId xmlns:a16="http://schemas.microsoft.com/office/drawing/2014/main" id="{0758342E-9610-44E2-8BE4-097D3DB7ED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A905B7-4EEC-4B19-8FFE-C7B44968DF34}"/>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162045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A3E2-5B91-444E-85DB-DC394F315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9BB5B5-E4DB-4505-A196-001A2AB7C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085DB-96BA-4A1D-BED3-1696F4FF4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70B6F-F012-4EA2-A838-FE7F3750DEA9}"/>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6" name="Footer Placeholder 5">
            <a:extLst>
              <a:ext uri="{FF2B5EF4-FFF2-40B4-BE49-F238E27FC236}">
                <a16:creationId xmlns:a16="http://schemas.microsoft.com/office/drawing/2014/main" id="{E6443B5B-BAD4-464D-8971-31C7F5AAA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E31F0-76B2-415D-8EEB-A8659D43D7BB}"/>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99409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7D7A-A75B-49B9-AE3A-0E3064562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4D8F8-397D-4365-9B50-CF5FB91A5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B4175-A4BD-4A86-A120-AD394C61F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209A7-3D80-4BBA-8C90-5C7E627E5970}"/>
              </a:ext>
            </a:extLst>
          </p:cNvPr>
          <p:cNvSpPr>
            <a:spLocks noGrp="1"/>
          </p:cNvSpPr>
          <p:nvPr>
            <p:ph type="dt" sz="half" idx="10"/>
          </p:nvPr>
        </p:nvSpPr>
        <p:spPr/>
        <p:txBody>
          <a:bodyPr/>
          <a:lstStyle/>
          <a:p>
            <a:fld id="{28240BC1-EC83-4C01-874A-DD7FD1B9D39B}" type="datetimeFigureOut">
              <a:rPr lang="en-US" smtClean="0"/>
              <a:t>04/26/2021</a:t>
            </a:fld>
            <a:endParaRPr lang="en-US"/>
          </a:p>
        </p:txBody>
      </p:sp>
      <p:sp>
        <p:nvSpPr>
          <p:cNvPr id="6" name="Footer Placeholder 5">
            <a:extLst>
              <a:ext uri="{FF2B5EF4-FFF2-40B4-BE49-F238E27FC236}">
                <a16:creationId xmlns:a16="http://schemas.microsoft.com/office/drawing/2014/main" id="{4711DF63-93D0-4E84-829F-B06F2E7E9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5328B8-3933-4277-9910-7AB258D82598}"/>
              </a:ext>
            </a:extLst>
          </p:cNvPr>
          <p:cNvSpPr>
            <a:spLocks noGrp="1"/>
          </p:cNvSpPr>
          <p:nvPr>
            <p:ph type="sldNum" sz="quarter" idx="12"/>
          </p:nvPr>
        </p:nvSpPr>
        <p:spPr/>
        <p:txBody>
          <a:bodyPr/>
          <a:lstStyle/>
          <a:p>
            <a:fld id="{A3C8D268-4225-43EA-9AB7-269A49126AB3}" type="slidenum">
              <a:rPr lang="en-US" smtClean="0"/>
              <a:t>‹#›</a:t>
            </a:fld>
            <a:endParaRPr lang="en-US"/>
          </a:p>
        </p:txBody>
      </p:sp>
    </p:spTree>
    <p:extLst>
      <p:ext uri="{BB962C8B-B14F-4D97-AF65-F5344CB8AC3E}">
        <p14:creationId xmlns:p14="http://schemas.microsoft.com/office/powerpoint/2010/main" val="214254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134E1-B133-452F-85AE-EBE34F655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7F30FC-6DCA-4816-BF77-4CD4DAC1F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936FD-9D77-40E3-8C8D-596C1ABF8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40BC1-EC83-4C01-874A-DD7FD1B9D39B}" type="datetimeFigureOut">
              <a:rPr lang="en-US" smtClean="0"/>
              <a:t>04/26/2021</a:t>
            </a:fld>
            <a:endParaRPr lang="en-US"/>
          </a:p>
        </p:txBody>
      </p:sp>
      <p:sp>
        <p:nvSpPr>
          <p:cNvPr id="5" name="Footer Placeholder 4">
            <a:extLst>
              <a:ext uri="{FF2B5EF4-FFF2-40B4-BE49-F238E27FC236}">
                <a16:creationId xmlns:a16="http://schemas.microsoft.com/office/drawing/2014/main" id="{6B7655B5-0DA6-4FBE-83CA-A83A1CEF0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F127F1-7B86-4EE0-871F-F0DB5C81C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8D268-4225-43EA-9AB7-269A49126AB3}" type="slidenum">
              <a:rPr lang="en-US" smtClean="0"/>
              <a:t>‹#›</a:t>
            </a:fld>
            <a:endParaRPr lang="en-US"/>
          </a:p>
        </p:txBody>
      </p:sp>
    </p:spTree>
    <p:extLst>
      <p:ext uri="{BB962C8B-B14F-4D97-AF65-F5344CB8AC3E}">
        <p14:creationId xmlns:p14="http://schemas.microsoft.com/office/powerpoint/2010/main" val="2408686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C74610A3-BA0E-8846-B438-CE5AA2F2234F}"/>
              </a:ext>
            </a:extLst>
          </p:cNvPr>
          <p:cNvSpPr txBox="1"/>
          <p:nvPr/>
        </p:nvSpPr>
        <p:spPr>
          <a:xfrm>
            <a:off x="3812518" y="1351759"/>
            <a:ext cx="4648329" cy="1418304"/>
          </a:xfrm>
          <a:prstGeom prst="rect">
            <a:avLst/>
          </a:prstGeom>
          <a:noFill/>
          <a:ln>
            <a:solidFill>
              <a:schemeClr val="accent1">
                <a:lumMod val="50000"/>
              </a:schemeClr>
            </a:solidFill>
          </a:ln>
        </p:spPr>
        <p:txBody>
          <a:bodyPr wrap="square" rtlCol="0">
            <a:noAutofit/>
          </a:bodyPr>
          <a:lstStyle/>
          <a:p>
            <a:endParaRPr lang="en-US" sz="800" dirty="0">
              <a:ea typeface="Times New Roman" panose="02020603050405020304" pitchFamily="18" charset="0"/>
            </a:endParaRPr>
          </a:p>
          <a:p>
            <a:endParaRPr lang="en-US" sz="800" dirty="0"/>
          </a:p>
        </p:txBody>
      </p:sp>
      <p:sp>
        <p:nvSpPr>
          <p:cNvPr id="20" name="Rectangle 19">
            <a:extLst>
              <a:ext uri="{FF2B5EF4-FFF2-40B4-BE49-F238E27FC236}">
                <a16:creationId xmlns:a16="http://schemas.microsoft.com/office/drawing/2014/main" id="{8A9AD972-8632-4E32-A04F-F730E809B4C3}"/>
              </a:ext>
            </a:extLst>
          </p:cNvPr>
          <p:cNvSpPr/>
          <p:nvPr/>
        </p:nvSpPr>
        <p:spPr>
          <a:xfrm>
            <a:off x="8522965" y="5432077"/>
            <a:ext cx="3561538" cy="25704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B37868-DC2F-463F-AFF3-A45A3917AABB}"/>
              </a:ext>
            </a:extLst>
          </p:cNvPr>
          <p:cNvSpPr/>
          <p:nvPr/>
        </p:nvSpPr>
        <p:spPr>
          <a:xfrm>
            <a:off x="8520434" y="3165844"/>
            <a:ext cx="3572129" cy="25704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1FC2B5-F602-4938-B7C5-F457D8B82DE4}"/>
              </a:ext>
            </a:extLst>
          </p:cNvPr>
          <p:cNvSpPr/>
          <p:nvPr/>
        </p:nvSpPr>
        <p:spPr>
          <a:xfrm>
            <a:off x="90554" y="2810179"/>
            <a:ext cx="3661115" cy="26772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9B45C6-B7B6-404B-87E2-29B9E9A24798}"/>
              </a:ext>
            </a:extLst>
          </p:cNvPr>
          <p:cNvSpPr/>
          <p:nvPr/>
        </p:nvSpPr>
        <p:spPr>
          <a:xfrm>
            <a:off x="8517584" y="1061448"/>
            <a:ext cx="3572129" cy="24761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227AF9D-3623-4A8B-A919-9BAACC634C6C}"/>
              </a:ext>
            </a:extLst>
          </p:cNvPr>
          <p:cNvSpPr/>
          <p:nvPr/>
        </p:nvSpPr>
        <p:spPr>
          <a:xfrm>
            <a:off x="90559" y="1059740"/>
            <a:ext cx="3661107" cy="24838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EEF682-12CC-432D-83FF-C027176DD128}"/>
              </a:ext>
            </a:extLst>
          </p:cNvPr>
          <p:cNvSpPr/>
          <p:nvPr/>
        </p:nvSpPr>
        <p:spPr>
          <a:xfrm>
            <a:off x="3815058" y="1058400"/>
            <a:ext cx="4639132" cy="2522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192F91-40E5-4D56-B622-E0ADD882ECF9}"/>
              </a:ext>
            </a:extLst>
          </p:cNvPr>
          <p:cNvSpPr/>
          <p:nvPr/>
        </p:nvSpPr>
        <p:spPr>
          <a:xfrm>
            <a:off x="90559" y="99895"/>
            <a:ext cx="11999841" cy="9073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41FFCB-378E-4C8E-8ADC-0F9347A4227D}"/>
              </a:ext>
            </a:extLst>
          </p:cNvPr>
          <p:cNvSpPr txBox="1"/>
          <p:nvPr/>
        </p:nvSpPr>
        <p:spPr>
          <a:xfrm>
            <a:off x="3331298" y="69891"/>
            <a:ext cx="5518364" cy="954107"/>
          </a:xfrm>
          <a:prstGeom prst="rect">
            <a:avLst/>
          </a:prstGeom>
          <a:noFill/>
        </p:spPr>
        <p:txBody>
          <a:bodyPr wrap="square" rtlCol="0">
            <a:noAutofit/>
          </a:bodyPr>
          <a:lstStyle/>
          <a:p>
            <a:pPr algn="ctr"/>
            <a:r>
              <a:rPr lang="en-US" sz="2000" b="1" dirty="0">
                <a:solidFill>
                  <a:schemeClr val="bg1"/>
                </a:solidFill>
                <a:cs typeface="Times New Roman" panose="02020603050405020304" pitchFamily="18" charset="0"/>
              </a:rPr>
              <a:t>Analysis of Urban Heat Flux in Durham NH</a:t>
            </a:r>
          </a:p>
          <a:p>
            <a:pPr algn="ctr"/>
            <a:r>
              <a:rPr lang="en-US" sz="1200" dirty="0">
                <a:solidFill>
                  <a:schemeClr val="bg1"/>
                </a:solidFill>
                <a:cs typeface="Times New Roman" panose="02020603050405020304" pitchFamily="18" charset="0"/>
              </a:rPr>
              <a:t>Connor Melican</a:t>
            </a:r>
          </a:p>
          <a:p>
            <a:pPr algn="ctr"/>
            <a:r>
              <a:rPr lang="en-US" sz="1200" dirty="0">
                <a:solidFill>
                  <a:schemeClr val="bg1"/>
                </a:solidFill>
                <a:cs typeface="Times New Roman" panose="02020603050405020304" pitchFamily="18" charset="0"/>
              </a:rPr>
              <a:t>Mentor: Dr. Katharine Duderstadt, Earth Systems Research Center</a:t>
            </a:r>
          </a:p>
          <a:p>
            <a:pPr algn="ctr"/>
            <a:r>
              <a:rPr lang="en-US" sz="1200" i="1" dirty="0">
                <a:solidFill>
                  <a:schemeClr val="bg1"/>
                </a:solidFill>
                <a:cs typeface="Times New Roman" panose="02020603050405020304" pitchFamily="18" charset="0"/>
              </a:rPr>
              <a:t>Department of Earth Sciences, University of New Hampshire, Durham, NH</a:t>
            </a:r>
          </a:p>
        </p:txBody>
      </p:sp>
      <p:sp>
        <p:nvSpPr>
          <p:cNvPr id="5" name="TextBox 4">
            <a:extLst>
              <a:ext uri="{FF2B5EF4-FFF2-40B4-BE49-F238E27FC236}">
                <a16:creationId xmlns:a16="http://schemas.microsoft.com/office/drawing/2014/main" id="{8E7D628A-0F8C-4C9C-9A38-1F61F0F75EB0}"/>
              </a:ext>
            </a:extLst>
          </p:cNvPr>
          <p:cNvSpPr txBox="1"/>
          <p:nvPr/>
        </p:nvSpPr>
        <p:spPr>
          <a:xfrm>
            <a:off x="1274104" y="996504"/>
            <a:ext cx="1369077" cy="369332"/>
          </a:xfrm>
          <a:prstGeom prst="rect">
            <a:avLst/>
          </a:prstGeom>
          <a:noFill/>
        </p:spPr>
        <p:txBody>
          <a:bodyPr wrap="square" rtlCol="0">
            <a:spAutoFit/>
          </a:bodyPr>
          <a:lstStyle/>
          <a:p>
            <a:r>
              <a:rPr lang="en-US" b="1" dirty="0">
                <a:solidFill>
                  <a:schemeClr val="bg1"/>
                </a:solidFill>
              </a:rPr>
              <a:t>Introduction</a:t>
            </a:r>
          </a:p>
        </p:txBody>
      </p:sp>
      <p:sp>
        <p:nvSpPr>
          <p:cNvPr id="6" name="TextBox 5">
            <a:extLst>
              <a:ext uri="{FF2B5EF4-FFF2-40B4-BE49-F238E27FC236}">
                <a16:creationId xmlns:a16="http://schemas.microsoft.com/office/drawing/2014/main" id="{71CDBC80-E472-47BD-85B8-770B6D74D52A}"/>
              </a:ext>
            </a:extLst>
          </p:cNvPr>
          <p:cNvSpPr txBox="1"/>
          <p:nvPr/>
        </p:nvSpPr>
        <p:spPr>
          <a:xfrm>
            <a:off x="1387083" y="2759748"/>
            <a:ext cx="1045499" cy="369332"/>
          </a:xfrm>
          <a:prstGeom prst="rect">
            <a:avLst/>
          </a:prstGeom>
          <a:noFill/>
        </p:spPr>
        <p:txBody>
          <a:bodyPr wrap="square" rtlCol="0">
            <a:spAutoFit/>
          </a:bodyPr>
          <a:lstStyle/>
          <a:p>
            <a:r>
              <a:rPr lang="en-US" b="1" dirty="0">
                <a:solidFill>
                  <a:schemeClr val="bg1"/>
                </a:solidFill>
              </a:rPr>
              <a:t>Methods</a:t>
            </a:r>
          </a:p>
        </p:txBody>
      </p:sp>
      <p:sp>
        <p:nvSpPr>
          <p:cNvPr id="9" name="TextBox 8">
            <a:extLst>
              <a:ext uri="{FF2B5EF4-FFF2-40B4-BE49-F238E27FC236}">
                <a16:creationId xmlns:a16="http://schemas.microsoft.com/office/drawing/2014/main" id="{FF94377A-0242-4D17-A27D-D7EB7DC7F15E}"/>
              </a:ext>
            </a:extLst>
          </p:cNvPr>
          <p:cNvSpPr txBox="1"/>
          <p:nvPr/>
        </p:nvSpPr>
        <p:spPr>
          <a:xfrm flipH="1">
            <a:off x="5673836" y="994858"/>
            <a:ext cx="1318342" cy="369332"/>
          </a:xfrm>
          <a:prstGeom prst="rect">
            <a:avLst/>
          </a:prstGeom>
          <a:noFill/>
        </p:spPr>
        <p:txBody>
          <a:bodyPr wrap="square" rtlCol="0">
            <a:spAutoFit/>
          </a:bodyPr>
          <a:lstStyle/>
          <a:p>
            <a:r>
              <a:rPr lang="en-US" b="1" dirty="0">
                <a:solidFill>
                  <a:schemeClr val="bg1"/>
                </a:solidFill>
              </a:rPr>
              <a:t>Analysis</a:t>
            </a:r>
          </a:p>
        </p:txBody>
      </p:sp>
      <p:sp>
        <p:nvSpPr>
          <p:cNvPr id="10" name="TextBox 9">
            <a:extLst>
              <a:ext uri="{FF2B5EF4-FFF2-40B4-BE49-F238E27FC236}">
                <a16:creationId xmlns:a16="http://schemas.microsoft.com/office/drawing/2014/main" id="{454BB2FA-28FB-4FB5-A79F-E56618C2CAD7}"/>
              </a:ext>
            </a:extLst>
          </p:cNvPr>
          <p:cNvSpPr txBox="1"/>
          <p:nvPr/>
        </p:nvSpPr>
        <p:spPr>
          <a:xfrm>
            <a:off x="9697620" y="3112746"/>
            <a:ext cx="1559859" cy="369332"/>
          </a:xfrm>
          <a:prstGeom prst="rect">
            <a:avLst/>
          </a:prstGeom>
          <a:noFill/>
        </p:spPr>
        <p:txBody>
          <a:bodyPr wrap="square" rtlCol="0">
            <a:spAutoFit/>
          </a:bodyPr>
          <a:lstStyle/>
          <a:p>
            <a:r>
              <a:rPr lang="en-US" b="1" dirty="0">
                <a:solidFill>
                  <a:schemeClr val="bg1"/>
                </a:solidFill>
              </a:rPr>
              <a:t>Discussion</a:t>
            </a:r>
          </a:p>
        </p:txBody>
      </p:sp>
      <p:sp>
        <p:nvSpPr>
          <p:cNvPr id="11" name="TextBox 10">
            <a:extLst>
              <a:ext uri="{FF2B5EF4-FFF2-40B4-BE49-F238E27FC236}">
                <a16:creationId xmlns:a16="http://schemas.microsoft.com/office/drawing/2014/main" id="{A02AA24A-3A1D-491E-8BFD-6D85124EB2C8}"/>
              </a:ext>
            </a:extLst>
          </p:cNvPr>
          <p:cNvSpPr txBox="1"/>
          <p:nvPr/>
        </p:nvSpPr>
        <p:spPr>
          <a:xfrm>
            <a:off x="9716794" y="998920"/>
            <a:ext cx="1173327" cy="369332"/>
          </a:xfrm>
          <a:prstGeom prst="rect">
            <a:avLst/>
          </a:prstGeom>
          <a:noFill/>
        </p:spPr>
        <p:txBody>
          <a:bodyPr wrap="square" rtlCol="0">
            <a:spAutoFit/>
          </a:bodyPr>
          <a:lstStyle/>
          <a:p>
            <a:r>
              <a:rPr lang="en-US" b="1" dirty="0">
                <a:solidFill>
                  <a:schemeClr val="bg1"/>
                </a:solidFill>
              </a:rPr>
              <a:t>Summary</a:t>
            </a:r>
          </a:p>
        </p:txBody>
      </p:sp>
      <p:sp>
        <p:nvSpPr>
          <p:cNvPr id="12" name="TextBox 11">
            <a:extLst>
              <a:ext uri="{FF2B5EF4-FFF2-40B4-BE49-F238E27FC236}">
                <a16:creationId xmlns:a16="http://schemas.microsoft.com/office/drawing/2014/main" id="{534FDB73-F00B-4F4F-84BE-FB3FEA990033}"/>
              </a:ext>
            </a:extLst>
          </p:cNvPr>
          <p:cNvSpPr txBox="1"/>
          <p:nvPr/>
        </p:nvSpPr>
        <p:spPr>
          <a:xfrm>
            <a:off x="8549139" y="5403014"/>
            <a:ext cx="3535363" cy="307777"/>
          </a:xfrm>
          <a:prstGeom prst="rect">
            <a:avLst/>
          </a:prstGeom>
          <a:noFill/>
        </p:spPr>
        <p:txBody>
          <a:bodyPr wrap="square" rtlCol="0">
            <a:spAutoFit/>
          </a:bodyPr>
          <a:lstStyle/>
          <a:p>
            <a:pPr algn="ctr"/>
            <a:r>
              <a:rPr lang="en-US" sz="1400" b="1" dirty="0">
                <a:solidFill>
                  <a:schemeClr val="bg1"/>
                </a:solidFill>
              </a:rPr>
              <a:t>References &amp; Acknowledgements</a:t>
            </a:r>
          </a:p>
        </p:txBody>
      </p:sp>
      <p:sp>
        <p:nvSpPr>
          <p:cNvPr id="23" name="TextBox 22">
            <a:extLst>
              <a:ext uri="{FF2B5EF4-FFF2-40B4-BE49-F238E27FC236}">
                <a16:creationId xmlns:a16="http://schemas.microsoft.com/office/drawing/2014/main" id="{8517C756-7761-4026-84FC-D88B99B9B3FC}"/>
              </a:ext>
            </a:extLst>
          </p:cNvPr>
          <p:cNvSpPr txBox="1"/>
          <p:nvPr/>
        </p:nvSpPr>
        <p:spPr>
          <a:xfrm>
            <a:off x="88019" y="1348245"/>
            <a:ext cx="3667761" cy="1421818"/>
          </a:xfrm>
          <a:prstGeom prst="rect">
            <a:avLst/>
          </a:prstGeom>
          <a:noFill/>
          <a:ln>
            <a:solidFill>
              <a:schemeClr val="accent1">
                <a:lumMod val="50000"/>
              </a:schemeClr>
            </a:solidFill>
          </a:ln>
        </p:spPr>
        <p:txBody>
          <a:bodyPr wrap="square" rtlCol="0">
            <a:noAutofit/>
          </a:bodyPr>
          <a:lstStyle/>
          <a:p>
            <a:endParaRPr lang="en-US" sz="800" dirty="0">
              <a:ea typeface="Times New Roman" panose="02020603050405020304" pitchFamily="18" charset="0"/>
            </a:endParaRPr>
          </a:p>
          <a:p>
            <a:endParaRPr lang="en-US" sz="800" dirty="0"/>
          </a:p>
        </p:txBody>
      </p:sp>
      <p:sp>
        <p:nvSpPr>
          <p:cNvPr id="25" name="TextBox 24">
            <a:extLst>
              <a:ext uri="{FF2B5EF4-FFF2-40B4-BE49-F238E27FC236}">
                <a16:creationId xmlns:a16="http://schemas.microsoft.com/office/drawing/2014/main" id="{00EFD628-95FA-4289-8CA5-54505580C8D6}"/>
              </a:ext>
            </a:extLst>
          </p:cNvPr>
          <p:cNvSpPr txBox="1"/>
          <p:nvPr/>
        </p:nvSpPr>
        <p:spPr>
          <a:xfrm>
            <a:off x="87711" y="3122883"/>
            <a:ext cx="3667761" cy="3630017"/>
          </a:xfrm>
          <a:prstGeom prst="rect">
            <a:avLst/>
          </a:prstGeom>
          <a:noFill/>
          <a:ln>
            <a:solidFill>
              <a:schemeClr val="accent1">
                <a:lumMod val="50000"/>
              </a:schemeClr>
            </a:solidFill>
          </a:ln>
        </p:spPr>
        <p:txBody>
          <a:bodyPr wrap="square" rtlCol="0">
            <a:noAutofit/>
          </a:bodyPr>
          <a:lstStyle/>
          <a:p>
            <a:endParaRPr lang="en-US" sz="800" dirty="0"/>
          </a:p>
        </p:txBody>
      </p:sp>
      <p:sp>
        <p:nvSpPr>
          <p:cNvPr id="28" name="TextBox 27">
            <a:extLst>
              <a:ext uri="{FF2B5EF4-FFF2-40B4-BE49-F238E27FC236}">
                <a16:creationId xmlns:a16="http://schemas.microsoft.com/office/drawing/2014/main" id="{06C1592E-004B-46F2-8581-BA234D8FC295}"/>
              </a:ext>
            </a:extLst>
          </p:cNvPr>
          <p:cNvSpPr txBox="1"/>
          <p:nvPr/>
        </p:nvSpPr>
        <p:spPr>
          <a:xfrm>
            <a:off x="3815059" y="3122877"/>
            <a:ext cx="4645788" cy="3630023"/>
          </a:xfrm>
          <a:prstGeom prst="rect">
            <a:avLst/>
          </a:prstGeom>
          <a:noFill/>
          <a:ln>
            <a:solidFill>
              <a:schemeClr val="accent1">
                <a:lumMod val="50000"/>
              </a:schemeClr>
            </a:solidFill>
          </a:ln>
        </p:spPr>
        <p:txBody>
          <a:bodyPr wrap="square" rtlCol="0">
            <a:noAutofit/>
          </a:bodyPr>
          <a:lstStyle/>
          <a:p>
            <a:endParaRPr lang="en-US" dirty="0"/>
          </a:p>
        </p:txBody>
      </p:sp>
      <p:sp>
        <p:nvSpPr>
          <p:cNvPr id="31" name="TextBox 30">
            <a:extLst>
              <a:ext uri="{FF2B5EF4-FFF2-40B4-BE49-F238E27FC236}">
                <a16:creationId xmlns:a16="http://schemas.microsoft.com/office/drawing/2014/main" id="{2ADA2D12-74E3-47A8-A6DA-89574E3D2BD2}"/>
              </a:ext>
            </a:extLst>
          </p:cNvPr>
          <p:cNvSpPr txBox="1"/>
          <p:nvPr/>
        </p:nvSpPr>
        <p:spPr>
          <a:xfrm>
            <a:off x="8517584" y="1352841"/>
            <a:ext cx="3572129" cy="1769221"/>
          </a:xfrm>
          <a:prstGeom prst="rect">
            <a:avLst/>
          </a:prstGeom>
          <a:noFill/>
          <a:ln>
            <a:solidFill>
              <a:schemeClr val="accent1">
                <a:lumMod val="50000"/>
              </a:schemeClr>
            </a:solidFill>
          </a:ln>
        </p:spPr>
        <p:txBody>
          <a:bodyPr wrap="square" rtlCol="0">
            <a:noAutofit/>
          </a:bodyPr>
          <a:lstStyle/>
          <a:p>
            <a:pPr>
              <a:spcAft>
                <a:spcPts val="200"/>
              </a:spcAft>
            </a:pPr>
            <a:r>
              <a:rPr lang="en-US" sz="800" dirty="0"/>
              <a:t>The observations and analysis show the following:</a:t>
            </a:r>
          </a:p>
          <a:p>
            <a:pPr marL="236538" indent="-177800">
              <a:spcAft>
                <a:spcPts val="100"/>
              </a:spcAft>
              <a:buFont typeface="Arial" panose="020B0604020202020204" pitchFamily="34" charset="0"/>
              <a:buChar char="•"/>
            </a:pPr>
            <a:r>
              <a:rPr lang="en-US" sz="800" dirty="0"/>
              <a:t>Albedo is most consistent during the time interval of an hour before to an hour after solar noon, and this tendency was used to isolate the nominal data collected during each day’s sampling in August. </a:t>
            </a:r>
          </a:p>
          <a:p>
            <a:pPr marL="236538" indent="-177800">
              <a:spcAft>
                <a:spcPts val="100"/>
              </a:spcAft>
              <a:buFont typeface="Arial" panose="020B0604020202020204" pitchFamily="34" charset="0"/>
              <a:buChar char="•"/>
            </a:pPr>
            <a:r>
              <a:rPr lang="en-US" sz="800" dirty="0">
                <a:ea typeface="Times New Roman" panose="02020603050405020304" pitchFamily="18" charset="0"/>
              </a:rPr>
              <a:t>Generally, </a:t>
            </a:r>
            <a:r>
              <a:rPr lang="en-US" sz="800" dirty="0">
                <a:effectLst/>
                <a:ea typeface="Times New Roman" panose="02020603050405020304" pitchFamily="18" charset="0"/>
              </a:rPr>
              <a:t>asphalt and concrete were similar in surface temperature and albedo, although values varied among sites due to material grade and age</a:t>
            </a:r>
            <a:r>
              <a:rPr lang="en-US" sz="800" dirty="0">
                <a:ea typeface="Times New Roman" panose="02020603050405020304" pitchFamily="18" charset="0"/>
              </a:rPr>
              <a:t>. </a:t>
            </a:r>
          </a:p>
          <a:p>
            <a:pPr marL="236538" indent="-177800">
              <a:spcAft>
                <a:spcPts val="100"/>
              </a:spcAft>
              <a:buFont typeface="Arial" panose="020B0604020202020204" pitchFamily="34" charset="0"/>
              <a:buChar char="•"/>
            </a:pPr>
            <a:r>
              <a:rPr lang="en-US" sz="800" dirty="0">
                <a:ea typeface="Times New Roman" panose="02020603050405020304" pitchFamily="18" charset="0"/>
              </a:rPr>
              <a:t>D</a:t>
            </a:r>
            <a:r>
              <a:rPr lang="en-US" sz="800" dirty="0">
                <a:effectLst/>
                <a:ea typeface="Times New Roman" panose="02020603050405020304" pitchFamily="18" charset="0"/>
              </a:rPr>
              <a:t>rought caused considerable variability in albedo at grass sites, and occasionally </a:t>
            </a:r>
            <a:r>
              <a:rPr lang="en-US" sz="800" dirty="0">
                <a:ea typeface="Times New Roman" panose="02020603050405020304" pitchFamily="18" charset="0"/>
              </a:rPr>
              <a:t>temperatures comparable </a:t>
            </a:r>
            <a:r>
              <a:rPr lang="en-US" sz="800" dirty="0">
                <a:effectLst/>
                <a:ea typeface="Times New Roman" panose="02020603050405020304" pitchFamily="18" charset="0"/>
              </a:rPr>
              <a:t>to that of asphalt and concrete sites. </a:t>
            </a:r>
          </a:p>
          <a:p>
            <a:pPr marL="236538" indent="-177800">
              <a:spcAft>
                <a:spcPts val="100"/>
              </a:spcAft>
              <a:buFont typeface="Arial" panose="020B0604020202020204" pitchFamily="34" charset="0"/>
              <a:buChar char="•"/>
            </a:pPr>
            <a:r>
              <a:rPr lang="en-US" sz="800" dirty="0">
                <a:ea typeface="Times New Roman" panose="02020603050405020304" pitchFamily="18" charset="0"/>
              </a:rPr>
              <a:t>W</a:t>
            </a:r>
            <a:r>
              <a:rPr lang="en-US" sz="800" dirty="0">
                <a:effectLst/>
                <a:ea typeface="Times New Roman" panose="02020603050405020304" pitchFamily="18" charset="0"/>
              </a:rPr>
              <a:t>ater sites had consistent conditions during the entire sampling period. </a:t>
            </a:r>
          </a:p>
          <a:p>
            <a:pPr marL="236538" indent="-177800">
              <a:spcAft>
                <a:spcPts val="100"/>
              </a:spcAft>
              <a:buFont typeface="Arial" panose="020B0604020202020204" pitchFamily="34" charset="0"/>
              <a:buChar char="•"/>
            </a:pPr>
            <a:r>
              <a:rPr lang="en-US" sz="800" dirty="0"/>
              <a:t>In the diurnal study, the grass site reached equilibrium between the surface and air temperature before both the asphalt and concrete sites. </a:t>
            </a:r>
          </a:p>
          <a:p>
            <a:pPr marL="236538" indent="-177800">
              <a:spcAft>
                <a:spcPts val="100"/>
              </a:spcAft>
              <a:buFont typeface="Arial" panose="020B0604020202020204" pitchFamily="34" charset="0"/>
              <a:buChar char="•"/>
            </a:pPr>
            <a:r>
              <a:rPr lang="en-US" sz="800" dirty="0"/>
              <a:t>Days with greater wind speeds resulted in higher surface turbulence boundaries, which agrees with the MOS theory. </a:t>
            </a:r>
          </a:p>
        </p:txBody>
      </p:sp>
      <p:sp>
        <p:nvSpPr>
          <p:cNvPr id="32" name="TextBox 31">
            <a:extLst>
              <a:ext uri="{FF2B5EF4-FFF2-40B4-BE49-F238E27FC236}">
                <a16:creationId xmlns:a16="http://schemas.microsoft.com/office/drawing/2014/main" id="{AA88B7FE-24FA-405A-8589-F03BC522C881}"/>
              </a:ext>
            </a:extLst>
          </p:cNvPr>
          <p:cNvSpPr txBox="1"/>
          <p:nvPr/>
        </p:nvSpPr>
        <p:spPr>
          <a:xfrm>
            <a:off x="8520434" y="3475333"/>
            <a:ext cx="3572129" cy="1918156"/>
          </a:xfrm>
          <a:prstGeom prst="rect">
            <a:avLst/>
          </a:prstGeom>
          <a:noFill/>
          <a:ln>
            <a:solidFill>
              <a:schemeClr val="accent1">
                <a:lumMod val="50000"/>
              </a:schemeClr>
            </a:solidFill>
          </a:ln>
        </p:spPr>
        <p:txBody>
          <a:bodyPr wrap="square" rtlCol="0">
            <a:noAutofit/>
          </a:bodyPr>
          <a:lstStyle/>
          <a:p>
            <a:r>
              <a:rPr lang="en-US" sz="800" dirty="0"/>
              <a:t>This pilot project demonstrates how local observations might inform local efforts to mitigate UHI effect. The project could be scaled up by including a team of observers to enable greater time and spatial resolution, using a moisture sensor at grass sites to address latent heat flux effects, and measuring air, wind, and temperature profiles to compare with MOS calculations. Ideally, continued observations could form an archive of surficial warming data trends of local land covers. To mitigate local UHI effect, upcoming campus/town developments, such as Durham’s Master Plan, should heed the following choices: strategic, minimized use of impervious surfaces (i.e. similar ground/roofing pavement materials); avoid clustering impervious surfaces (e.g. developing 66 Main Street); use energy harnessing technologies in impervious surfaces (e.g. groundwater heat pump under new parking lot of Oyster River Middle School); use roof cooling paints on applicable buildings; maximize green-spaces while diversifying vegetation species to increase drought resistance (i.e. less one grass type lawns); and have “smart buildings” (automated thermostats in academic/residential halls). </a:t>
            </a:r>
          </a:p>
        </p:txBody>
      </p:sp>
      <p:pic>
        <p:nvPicPr>
          <p:cNvPr id="1026" name="Picture 2" descr="UNH Earth Sciences - Home | Facebook">
            <a:extLst>
              <a:ext uri="{FF2B5EF4-FFF2-40B4-BE49-F238E27FC236}">
                <a16:creationId xmlns:a16="http://schemas.microsoft.com/office/drawing/2014/main" id="{B5924F39-2C47-4D34-8CAC-302EF584C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479" y="146086"/>
            <a:ext cx="780761" cy="8054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Logo&#10;&#10;Description automatically generated">
            <a:extLst>
              <a:ext uri="{FF2B5EF4-FFF2-40B4-BE49-F238E27FC236}">
                <a16:creationId xmlns:a16="http://schemas.microsoft.com/office/drawing/2014/main" id="{56E1FBD1-0FFA-4E0A-BFB2-54075F3A1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2" y="153424"/>
            <a:ext cx="800287" cy="800287"/>
          </a:xfrm>
          <a:prstGeom prst="rect">
            <a:avLst/>
          </a:prstGeom>
        </p:spPr>
      </p:pic>
      <p:sp>
        <p:nvSpPr>
          <p:cNvPr id="44" name="TextBox 43">
            <a:extLst>
              <a:ext uri="{FF2B5EF4-FFF2-40B4-BE49-F238E27FC236}">
                <a16:creationId xmlns:a16="http://schemas.microsoft.com/office/drawing/2014/main" id="{DE36409C-8A89-4B74-A71F-546E8761B2BF}"/>
              </a:ext>
            </a:extLst>
          </p:cNvPr>
          <p:cNvSpPr txBox="1"/>
          <p:nvPr/>
        </p:nvSpPr>
        <p:spPr>
          <a:xfrm>
            <a:off x="8517392" y="5739854"/>
            <a:ext cx="3575171" cy="993190"/>
          </a:xfrm>
          <a:prstGeom prst="rect">
            <a:avLst/>
          </a:prstGeom>
          <a:noFill/>
          <a:ln>
            <a:solidFill>
              <a:schemeClr val="accent1">
                <a:lumMod val="50000"/>
              </a:schemeClr>
            </a:solidFill>
          </a:ln>
        </p:spPr>
        <p:txBody>
          <a:bodyPr wrap="square" rtlCol="0">
            <a:noAutofit/>
          </a:bodyPr>
          <a:lstStyle/>
          <a:p>
            <a:r>
              <a:rPr lang="en-US" sz="700" dirty="0"/>
              <a:t>• </a:t>
            </a:r>
            <a:r>
              <a:rPr lang="en-US" sz="700" dirty="0">
                <a:effectLst/>
              </a:rPr>
              <a:t>Jacobson, M.Z., 2005. Fundamentals of Atmospheric Modeling, 2nd ed. Cambridge University Press, Cambridge. </a:t>
            </a:r>
          </a:p>
          <a:p>
            <a:r>
              <a:rPr lang="en-US" sz="700" dirty="0"/>
              <a:t>• Kato, Soushi (2008), Surface Heat Balance Analysis by using ASTER and Formosat-2 data, presented at National Cheng Kung University.</a:t>
            </a:r>
          </a:p>
          <a:p>
            <a:pPr>
              <a:spcAft>
                <a:spcPts val="400"/>
              </a:spcAft>
            </a:pPr>
            <a:r>
              <a:rPr lang="en-US" sz="700" dirty="0"/>
              <a:t>• National Center for Environmental Information (NCEI)  Automated Surface Observing System (ASOS) 5-minute data. </a:t>
            </a:r>
          </a:p>
          <a:p>
            <a:r>
              <a:rPr lang="en-US" sz="800" i="1" dirty="0"/>
              <a:t>I wish to thank Dr. Elizabeth Burakowski, Dr. Scott Ollinger, and Dr. Joel Johnson</a:t>
            </a:r>
          </a:p>
          <a:p>
            <a:r>
              <a:rPr lang="en-US" sz="800" i="1" dirty="0"/>
              <a:t>for providing their expertise, guidance, comments, and time.  </a:t>
            </a:r>
          </a:p>
        </p:txBody>
      </p:sp>
      <p:pic>
        <p:nvPicPr>
          <p:cNvPr id="48" name="Picture 47" descr="A person holding a baseball bat&#10;&#10;Description automatically generated">
            <a:extLst>
              <a:ext uri="{FF2B5EF4-FFF2-40B4-BE49-F238E27FC236}">
                <a16:creationId xmlns:a16="http://schemas.microsoft.com/office/drawing/2014/main" id="{21D0FA0D-05AD-4DB3-AEF6-10C55E315975}"/>
              </a:ext>
            </a:extLst>
          </p:cNvPr>
          <p:cNvPicPr>
            <a:picLocks noChangeAspect="1"/>
          </p:cNvPicPr>
          <p:nvPr/>
        </p:nvPicPr>
        <p:blipFill rotWithShape="1">
          <a:blip r:embed="rId4">
            <a:extLst>
              <a:ext uri="{28A0092B-C50C-407E-A947-70E740481C1C}">
                <a14:useLocalDpi xmlns:a14="http://schemas.microsoft.com/office/drawing/2010/main" val="0"/>
              </a:ext>
            </a:extLst>
          </a:blip>
          <a:srcRect t="22914"/>
          <a:stretch/>
        </p:blipFill>
        <p:spPr>
          <a:xfrm>
            <a:off x="2876706" y="3137001"/>
            <a:ext cx="823306" cy="1128840"/>
          </a:xfrm>
          <a:prstGeom prst="rect">
            <a:avLst/>
          </a:prstGeom>
        </p:spPr>
      </p:pic>
      <p:pic>
        <p:nvPicPr>
          <p:cNvPr id="51" name="Picture 50" descr="Map&#10;&#10;Description automatically generated">
            <a:extLst>
              <a:ext uri="{FF2B5EF4-FFF2-40B4-BE49-F238E27FC236}">
                <a16:creationId xmlns:a16="http://schemas.microsoft.com/office/drawing/2014/main" id="{CC0F07B7-CC58-4F23-AE61-203B4B9F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178" y="4925607"/>
            <a:ext cx="3584829" cy="1783080"/>
          </a:xfrm>
          <a:prstGeom prst="rect">
            <a:avLst/>
          </a:prstGeom>
        </p:spPr>
      </p:pic>
      <p:pic>
        <p:nvPicPr>
          <p:cNvPr id="38" name="Picture 37" descr="Chart, scatter chart&#10;&#10;Description automatically generated">
            <a:extLst>
              <a:ext uri="{FF2B5EF4-FFF2-40B4-BE49-F238E27FC236}">
                <a16:creationId xmlns:a16="http://schemas.microsoft.com/office/drawing/2014/main" id="{55E41EE3-8F46-4CB2-8811-EB735E3EB364}"/>
              </a:ext>
            </a:extLst>
          </p:cNvPr>
          <p:cNvPicPr>
            <a:picLocks noChangeAspect="1"/>
          </p:cNvPicPr>
          <p:nvPr/>
        </p:nvPicPr>
        <p:blipFill rotWithShape="1">
          <a:blip r:embed="rId6">
            <a:extLst>
              <a:ext uri="{28A0092B-C50C-407E-A947-70E740481C1C}">
                <a14:useLocalDpi xmlns:a14="http://schemas.microsoft.com/office/drawing/2010/main" val="0"/>
              </a:ext>
            </a:extLst>
          </a:blip>
          <a:srcRect l="596" t="557"/>
          <a:stretch/>
        </p:blipFill>
        <p:spPr>
          <a:xfrm>
            <a:off x="6002821" y="5649480"/>
            <a:ext cx="1322090" cy="1058504"/>
          </a:xfrm>
          <a:prstGeom prst="rect">
            <a:avLst/>
          </a:prstGeom>
        </p:spPr>
      </p:pic>
      <p:pic>
        <p:nvPicPr>
          <p:cNvPr id="52" name="Picture 51" descr="Chart, scatter chart&#10;&#10;Description automatically generated">
            <a:extLst>
              <a:ext uri="{FF2B5EF4-FFF2-40B4-BE49-F238E27FC236}">
                <a16:creationId xmlns:a16="http://schemas.microsoft.com/office/drawing/2014/main" id="{BF36A1C2-3ED8-46EC-BA3E-F331527CD32C}"/>
              </a:ext>
            </a:extLst>
          </p:cNvPr>
          <p:cNvPicPr>
            <a:picLocks noChangeAspect="1"/>
          </p:cNvPicPr>
          <p:nvPr/>
        </p:nvPicPr>
        <p:blipFill rotWithShape="1">
          <a:blip r:embed="rId7">
            <a:extLst>
              <a:ext uri="{28A0092B-C50C-407E-A947-70E740481C1C}">
                <a14:useLocalDpi xmlns:a14="http://schemas.microsoft.com/office/drawing/2010/main" val="0"/>
              </a:ext>
            </a:extLst>
          </a:blip>
          <a:srcRect t="555"/>
          <a:stretch/>
        </p:blipFill>
        <p:spPr>
          <a:xfrm>
            <a:off x="3849693" y="3506342"/>
            <a:ext cx="1042275" cy="1046480"/>
          </a:xfrm>
          <a:prstGeom prst="rect">
            <a:avLst/>
          </a:prstGeom>
        </p:spPr>
      </p:pic>
      <p:pic>
        <p:nvPicPr>
          <p:cNvPr id="56" name="Picture 55" descr="Chart, scatter chart&#10;&#10;Description automatically generated">
            <a:extLst>
              <a:ext uri="{FF2B5EF4-FFF2-40B4-BE49-F238E27FC236}">
                <a16:creationId xmlns:a16="http://schemas.microsoft.com/office/drawing/2014/main" id="{0519052B-60E8-462C-8756-24DE48107D66}"/>
              </a:ext>
            </a:extLst>
          </p:cNvPr>
          <p:cNvPicPr>
            <a:picLocks noChangeAspect="1"/>
          </p:cNvPicPr>
          <p:nvPr/>
        </p:nvPicPr>
        <p:blipFill rotWithShape="1">
          <a:blip r:embed="rId8">
            <a:extLst>
              <a:ext uri="{28A0092B-C50C-407E-A947-70E740481C1C}">
                <a14:useLocalDpi xmlns:a14="http://schemas.microsoft.com/office/drawing/2010/main" val="0"/>
              </a:ext>
            </a:extLst>
          </a:blip>
          <a:srcRect t="729"/>
          <a:stretch/>
        </p:blipFill>
        <p:spPr>
          <a:xfrm>
            <a:off x="4924320" y="3504911"/>
            <a:ext cx="1044538" cy="1048952"/>
          </a:xfrm>
          <a:prstGeom prst="rect">
            <a:avLst/>
          </a:prstGeom>
        </p:spPr>
      </p:pic>
      <p:pic>
        <p:nvPicPr>
          <p:cNvPr id="57" name="Picture 56" descr="Chart, scatter chart&#10;&#10;Description automatically generated">
            <a:extLst>
              <a:ext uri="{FF2B5EF4-FFF2-40B4-BE49-F238E27FC236}">
                <a16:creationId xmlns:a16="http://schemas.microsoft.com/office/drawing/2014/main" id="{14F587A9-7975-45EB-BD63-5BEEB42A4234}"/>
              </a:ext>
            </a:extLst>
          </p:cNvPr>
          <p:cNvPicPr>
            <a:picLocks noChangeAspect="1"/>
          </p:cNvPicPr>
          <p:nvPr/>
        </p:nvPicPr>
        <p:blipFill rotWithShape="1">
          <a:blip r:embed="rId9">
            <a:extLst>
              <a:ext uri="{28A0092B-C50C-407E-A947-70E740481C1C}">
                <a14:useLocalDpi xmlns:a14="http://schemas.microsoft.com/office/drawing/2010/main" val="0"/>
              </a:ext>
            </a:extLst>
          </a:blip>
          <a:srcRect l="1004" t="1084" b="-1"/>
          <a:stretch/>
        </p:blipFill>
        <p:spPr>
          <a:xfrm>
            <a:off x="6002656" y="3502830"/>
            <a:ext cx="1322090" cy="1046481"/>
          </a:xfrm>
          <a:prstGeom prst="rect">
            <a:avLst/>
          </a:prstGeom>
        </p:spPr>
      </p:pic>
      <p:pic>
        <p:nvPicPr>
          <p:cNvPr id="58" name="Picture 57" descr="Chart, scatter chart&#10;&#10;Description automatically generated">
            <a:extLst>
              <a:ext uri="{FF2B5EF4-FFF2-40B4-BE49-F238E27FC236}">
                <a16:creationId xmlns:a16="http://schemas.microsoft.com/office/drawing/2014/main" id="{E2671691-48E8-495A-BEF8-05D95521FFBE}"/>
              </a:ext>
            </a:extLst>
          </p:cNvPr>
          <p:cNvPicPr>
            <a:picLocks noChangeAspect="1"/>
          </p:cNvPicPr>
          <p:nvPr/>
        </p:nvPicPr>
        <p:blipFill rotWithShape="1">
          <a:blip r:embed="rId10">
            <a:extLst>
              <a:ext uri="{28A0092B-C50C-407E-A947-70E740481C1C}">
                <a14:useLocalDpi xmlns:a14="http://schemas.microsoft.com/office/drawing/2010/main" val="0"/>
              </a:ext>
            </a:extLst>
          </a:blip>
          <a:srcRect l="626" t="1270" r="-1"/>
          <a:stretch/>
        </p:blipFill>
        <p:spPr>
          <a:xfrm>
            <a:off x="3849694" y="4575505"/>
            <a:ext cx="1042275" cy="1051417"/>
          </a:xfrm>
          <a:prstGeom prst="rect">
            <a:avLst/>
          </a:prstGeom>
        </p:spPr>
      </p:pic>
      <p:pic>
        <p:nvPicPr>
          <p:cNvPr id="59" name="Picture 58" descr="Chart, scatter chart&#10;&#10;Description automatically generated">
            <a:extLst>
              <a:ext uri="{FF2B5EF4-FFF2-40B4-BE49-F238E27FC236}">
                <a16:creationId xmlns:a16="http://schemas.microsoft.com/office/drawing/2014/main" id="{3655D350-19EB-4FD3-9EE4-32C2DA1342FD}"/>
              </a:ext>
            </a:extLst>
          </p:cNvPr>
          <p:cNvPicPr>
            <a:picLocks noChangeAspect="1"/>
          </p:cNvPicPr>
          <p:nvPr/>
        </p:nvPicPr>
        <p:blipFill rotWithShape="1">
          <a:blip r:embed="rId11">
            <a:extLst>
              <a:ext uri="{28A0092B-C50C-407E-A947-70E740481C1C}">
                <a14:useLocalDpi xmlns:a14="http://schemas.microsoft.com/office/drawing/2010/main" val="0"/>
              </a:ext>
            </a:extLst>
          </a:blip>
          <a:srcRect l="834"/>
          <a:stretch/>
        </p:blipFill>
        <p:spPr>
          <a:xfrm>
            <a:off x="4925924" y="4572660"/>
            <a:ext cx="1042275" cy="1051040"/>
          </a:xfrm>
          <a:prstGeom prst="rect">
            <a:avLst/>
          </a:prstGeom>
        </p:spPr>
      </p:pic>
      <p:pic>
        <p:nvPicPr>
          <p:cNvPr id="60" name="Picture 59" descr="Chart, scatter chart&#10;&#10;Description automatically generated">
            <a:extLst>
              <a:ext uri="{FF2B5EF4-FFF2-40B4-BE49-F238E27FC236}">
                <a16:creationId xmlns:a16="http://schemas.microsoft.com/office/drawing/2014/main" id="{93A146A9-AE35-4FCE-B810-C95545E19424}"/>
              </a:ext>
            </a:extLst>
          </p:cNvPr>
          <p:cNvPicPr>
            <a:picLocks noChangeAspect="1"/>
          </p:cNvPicPr>
          <p:nvPr/>
        </p:nvPicPr>
        <p:blipFill rotWithShape="1">
          <a:blip r:embed="rId12">
            <a:extLst>
              <a:ext uri="{28A0092B-C50C-407E-A947-70E740481C1C}">
                <a14:useLocalDpi xmlns:a14="http://schemas.microsoft.com/office/drawing/2010/main" val="0"/>
              </a:ext>
            </a:extLst>
          </a:blip>
          <a:srcRect l="650" t="1183" b="-1"/>
          <a:stretch/>
        </p:blipFill>
        <p:spPr>
          <a:xfrm>
            <a:off x="6000735" y="4580032"/>
            <a:ext cx="1325932" cy="1041178"/>
          </a:xfrm>
          <a:prstGeom prst="rect">
            <a:avLst/>
          </a:prstGeom>
        </p:spPr>
      </p:pic>
      <p:pic>
        <p:nvPicPr>
          <p:cNvPr id="61" name="Picture 60" descr="Chart, scatter chart&#10;&#10;Description automatically generated">
            <a:extLst>
              <a:ext uri="{FF2B5EF4-FFF2-40B4-BE49-F238E27FC236}">
                <a16:creationId xmlns:a16="http://schemas.microsoft.com/office/drawing/2014/main" id="{49539B28-58C9-48FF-A225-457BB2E9586C}"/>
              </a:ext>
            </a:extLst>
          </p:cNvPr>
          <p:cNvPicPr>
            <a:picLocks noChangeAspect="1"/>
          </p:cNvPicPr>
          <p:nvPr/>
        </p:nvPicPr>
        <p:blipFill rotWithShape="1">
          <a:blip r:embed="rId13">
            <a:extLst>
              <a:ext uri="{28A0092B-C50C-407E-A947-70E740481C1C}">
                <a14:useLocalDpi xmlns:a14="http://schemas.microsoft.com/office/drawing/2010/main" val="0"/>
              </a:ext>
            </a:extLst>
          </a:blip>
          <a:srcRect l="632" t="476" b="1"/>
          <a:stretch/>
        </p:blipFill>
        <p:spPr>
          <a:xfrm>
            <a:off x="3849693" y="5649606"/>
            <a:ext cx="1042275" cy="1058378"/>
          </a:xfrm>
          <a:prstGeom prst="rect">
            <a:avLst/>
          </a:prstGeom>
        </p:spPr>
      </p:pic>
      <p:pic>
        <p:nvPicPr>
          <p:cNvPr id="62" name="Picture 61" descr="Chart, scatter chart&#10;&#10;Description automatically generated">
            <a:extLst>
              <a:ext uri="{FF2B5EF4-FFF2-40B4-BE49-F238E27FC236}">
                <a16:creationId xmlns:a16="http://schemas.microsoft.com/office/drawing/2014/main" id="{53E034E0-7E43-4499-9B73-0661E6A167CF}"/>
              </a:ext>
            </a:extLst>
          </p:cNvPr>
          <p:cNvPicPr>
            <a:picLocks noChangeAspect="1"/>
          </p:cNvPicPr>
          <p:nvPr/>
        </p:nvPicPr>
        <p:blipFill rotWithShape="1">
          <a:blip r:embed="rId14">
            <a:extLst>
              <a:ext uri="{28A0092B-C50C-407E-A947-70E740481C1C}">
                <a14:useLocalDpi xmlns:a14="http://schemas.microsoft.com/office/drawing/2010/main" val="0"/>
              </a:ext>
            </a:extLst>
          </a:blip>
          <a:srcRect l="897" t="713" r="1"/>
          <a:stretch/>
        </p:blipFill>
        <p:spPr>
          <a:xfrm>
            <a:off x="4924320" y="5649480"/>
            <a:ext cx="1044538" cy="1058504"/>
          </a:xfrm>
          <a:prstGeom prst="rect">
            <a:avLst/>
          </a:prstGeom>
        </p:spPr>
      </p:pic>
      <p:sp>
        <p:nvSpPr>
          <p:cNvPr id="39" name="TextBox 38">
            <a:extLst>
              <a:ext uri="{FF2B5EF4-FFF2-40B4-BE49-F238E27FC236}">
                <a16:creationId xmlns:a16="http://schemas.microsoft.com/office/drawing/2014/main" id="{8D884250-DB62-4585-A22E-849BEAD93C1B}"/>
              </a:ext>
            </a:extLst>
          </p:cNvPr>
          <p:cNvSpPr txBox="1"/>
          <p:nvPr/>
        </p:nvSpPr>
        <p:spPr>
          <a:xfrm>
            <a:off x="3762268" y="3455706"/>
            <a:ext cx="296876" cy="153888"/>
          </a:xfrm>
          <a:prstGeom prst="rect">
            <a:avLst/>
          </a:prstGeom>
          <a:noFill/>
        </p:spPr>
        <p:txBody>
          <a:bodyPr wrap="none" rtlCol="0">
            <a:spAutoFit/>
          </a:bodyPr>
          <a:lstStyle/>
          <a:p>
            <a:r>
              <a:rPr lang="en-US" sz="400" b="1" dirty="0"/>
              <a:t>Fig. 2</a:t>
            </a:r>
          </a:p>
        </p:txBody>
      </p:sp>
      <p:sp>
        <p:nvSpPr>
          <p:cNvPr id="63" name="TextBox 62">
            <a:extLst>
              <a:ext uri="{FF2B5EF4-FFF2-40B4-BE49-F238E27FC236}">
                <a16:creationId xmlns:a16="http://schemas.microsoft.com/office/drawing/2014/main" id="{182702BA-FFEA-468C-A435-9F3AFD425B93}"/>
              </a:ext>
            </a:extLst>
          </p:cNvPr>
          <p:cNvSpPr txBox="1"/>
          <p:nvPr/>
        </p:nvSpPr>
        <p:spPr>
          <a:xfrm>
            <a:off x="4836816" y="3451855"/>
            <a:ext cx="296876" cy="153888"/>
          </a:xfrm>
          <a:prstGeom prst="rect">
            <a:avLst/>
          </a:prstGeom>
          <a:noFill/>
        </p:spPr>
        <p:txBody>
          <a:bodyPr wrap="none" rtlCol="0">
            <a:spAutoFit/>
          </a:bodyPr>
          <a:lstStyle/>
          <a:p>
            <a:r>
              <a:rPr lang="en-US" sz="400" b="1" dirty="0"/>
              <a:t>Fig. 3</a:t>
            </a:r>
          </a:p>
        </p:txBody>
      </p:sp>
      <p:sp>
        <p:nvSpPr>
          <p:cNvPr id="64" name="TextBox 63">
            <a:extLst>
              <a:ext uri="{FF2B5EF4-FFF2-40B4-BE49-F238E27FC236}">
                <a16:creationId xmlns:a16="http://schemas.microsoft.com/office/drawing/2014/main" id="{AD8250F6-C4DB-4DBA-9FDC-9A5DE94D8B4C}"/>
              </a:ext>
            </a:extLst>
          </p:cNvPr>
          <p:cNvSpPr txBox="1"/>
          <p:nvPr/>
        </p:nvSpPr>
        <p:spPr>
          <a:xfrm>
            <a:off x="5915644" y="3449991"/>
            <a:ext cx="296876" cy="153888"/>
          </a:xfrm>
          <a:prstGeom prst="rect">
            <a:avLst/>
          </a:prstGeom>
          <a:noFill/>
        </p:spPr>
        <p:txBody>
          <a:bodyPr wrap="none" rtlCol="0">
            <a:spAutoFit/>
          </a:bodyPr>
          <a:lstStyle/>
          <a:p>
            <a:r>
              <a:rPr lang="en-US" sz="400" b="1" dirty="0"/>
              <a:t>Fig. 4</a:t>
            </a:r>
          </a:p>
        </p:txBody>
      </p:sp>
      <p:sp>
        <p:nvSpPr>
          <p:cNvPr id="66" name="TextBox 65">
            <a:extLst>
              <a:ext uri="{FF2B5EF4-FFF2-40B4-BE49-F238E27FC236}">
                <a16:creationId xmlns:a16="http://schemas.microsoft.com/office/drawing/2014/main" id="{4BDE1EB4-E9FC-4485-B152-6BADF73C0790}"/>
              </a:ext>
            </a:extLst>
          </p:cNvPr>
          <p:cNvSpPr txBox="1"/>
          <p:nvPr/>
        </p:nvSpPr>
        <p:spPr>
          <a:xfrm>
            <a:off x="3763533" y="4523104"/>
            <a:ext cx="296876" cy="153888"/>
          </a:xfrm>
          <a:prstGeom prst="rect">
            <a:avLst/>
          </a:prstGeom>
          <a:noFill/>
        </p:spPr>
        <p:txBody>
          <a:bodyPr wrap="none" rtlCol="0">
            <a:spAutoFit/>
          </a:bodyPr>
          <a:lstStyle/>
          <a:p>
            <a:r>
              <a:rPr lang="en-US" sz="400" b="1" dirty="0"/>
              <a:t>Fig. 5</a:t>
            </a:r>
          </a:p>
        </p:txBody>
      </p:sp>
      <p:sp>
        <p:nvSpPr>
          <p:cNvPr id="67" name="TextBox 66">
            <a:extLst>
              <a:ext uri="{FF2B5EF4-FFF2-40B4-BE49-F238E27FC236}">
                <a16:creationId xmlns:a16="http://schemas.microsoft.com/office/drawing/2014/main" id="{BAA3A54A-DFA6-4E48-A21D-C1F31008F5D6}"/>
              </a:ext>
            </a:extLst>
          </p:cNvPr>
          <p:cNvSpPr txBox="1"/>
          <p:nvPr/>
        </p:nvSpPr>
        <p:spPr>
          <a:xfrm>
            <a:off x="4838721" y="4518962"/>
            <a:ext cx="296876" cy="153888"/>
          </a:xfrm>
          <a:prstGeom prst="rect">
            <a:avLst/>
          </a:prstGeom>
          <a:noFill/>
        </p:spPr>
        <p:txBody>
          <a:bodyPr wrap="none" rtlCol="0">
            <a:spAutoFit/>
          </a:bodyPr>
          <a:lstStyle/>
          <a:p>
            <a:r>
              <a:rPr lang="en-US" sz="400" b="1" dirty="0"/>
              <a:t>Fig. 6</a:t>
            </a:r>
          </a:p>
        </p:txBody>
      </p:sp>
      <p:sp>
        <p:nvSpPr>
          <p:cNvPr id="68" name="TextBox 67">
            <a:extLst>
              <a:ext uri="{FF2B5EF4-FFF2-40B4-BE49-F238E27FC236}">
                <a16:creationId xmlns:a16="http://schemas.microsoft.com/office/drawing/2014/main" id="{DEB7C886-3492-4B51-82D9-B9E02007CE9F}"/>
              </a:ext>
            </a:extLst>
          </p:cNvPr>
          <p:cNvSpPr txBox="1"/>
          <p:nvPr/>
        </p:nvSpPr>
        <p:spPr>
          <a:xfrm>
            <a:off x="5913909" y="4525423"/>
            <a:ext cx="296876" cy="153888"/>
          </a:xfrm>
          <a:prstGeom prst="rect">
            <a:avLst/>
          </a:prstGeom>
          <a:noFill/>
        </p:spPr>
        <p:txBody>
          <a:bodyPr wrap="none" rtlCol="0">
            <a:spAutoFit/>
          </a:bodyPr>
          <a:lstStyle/>
          <a:p>
            <a:r>
              <a:rPr lang="en-US" sz="400" b="1" dirty="0"/>
              <a:t>Fig. 7</a:t>
            </a:r>
          </a:p>
        </p:txBody>
      </p:sp>
      <p:sp>
        <p:nvSpPr>
          <p:cNvPr id="70" name="TextBox 69">
            <a:extLst>
              <a:ext uri="{FF2B5EF4-FFF2-40B4-BE49-F238E27FC236}">
                <a16:creationId xmlns:a16="http://schemas.microsoft.com/office/drawing/2014/main" id="{EA8E1ACF-8758-4F23-9D1B-832799823B37}"/>
              </a:ext>
            </a:extLst>
          </p:cNvPr>
          <p:cNvSpPr txBox="1"/>
          <p:nvPr/>
        </p:nvSpPr>
        <p:spPr>
          <a:xfrm>
            <a:off x="3762130" y="5596996"/>
            <a:ext cx="296876" cy="153888"/>
          </a:xfrm>
          <a:prstGeom prst="rect">
            <a:avLst/>
          </a:prstGeom>
          <a:noFill/>
        </p:spPr>
        <p:txBody>
          <a:bodyPr wrap="none" rtlCol="0">
            <a:spAutoFit/>
          </a:bodyPr>
          <a:lstStyle/>
          <a:p>
            <a:r>
              <a:rPr lang="en-US" sz="400" b="1" dirty="0"/>
              <a:t>Fig. 8</a:t>
            </a:r>
          </a:p>
        </p:txBody>
      </p:sp>
      <p:sp>
        <p:nvSpPr>
          <p:cNvPr id="71" name="TextBox 70">
            <a:extLst>
              <a:ext uri="{FF2B5EF4-FFF2-40B4-BE49-F238E27FC236}">
                <a16:creationId xmlns:a16="http://schemas.microsoft.com/office/drawing/2014/main" id="{69460DAE-B6C7-48BE-A642-111F32EB3F53}"/>
              </a:ext>
            </a:extLst>
          </p:cNvPr>
          <p:cNvSpPr txBox="1"/>
          <p:nvPr/>
        </p:nvSpPr>
        <p:spPr>
          <a:xfrm>
            <a:off x="4836028" y="5597698"/>
            <a:ext cx="296876" cy="153888"/>
          </a:xfrm>
          <a:prstGeom prst="rect">
            <a:avLst/>
          </a:prstGeom>
          <a:noFill/>
        </p:spPr>
        <p:txBody>
          <a:bodyPr wrap="none" rtlCol="0">
            <a:spAutoFit/>
          </a:bodyPr>
          <a:lstStyle/>
          <a:p>
            <a:r>
              <a:rPr lang="en-US" sz="400" b="1" dirty="0"/>
              <a:t>Fig. 9</a:t>
            </a:r>
          </a:p>
        </p:txBody>
      </p:sp>
      <p:sp>
        <p:nvSpPr>
          <p:cNvPr id="72" name="TextBox 71">
            <a:extLst>
              <a:ext uri="{FF2B5EF4-FFF2-40B4-BE49-F238E27FC236}">
                <a16:creationId xmlns:a16="http://schemas.microsoft.com/office/drawing/2014/main" id="{15C0E805-6A69-4327-A750-7D101255C4F6}"/>
              </a:ext>
            </a:extLst>
          </p:cNvPr>
          <p:cNvSpPr txBox="1"/>
          <p:nvPr/>
        </p:nvSpPr>
        <p:spPr>
          <a:xfrm>
            <a:off x="5913909" y="5598571"/>
            <a:ext cx="322524" cy="153888"/>
          </a:xfrm>
          <a:prstGeom prst="rect">
            <a:avLst/>
          </a:prstGeom>
          <a:noFill/>
        </p:spPr>
        <p:txBody>
          <a:bodyPr wrap="none" rtlCol="0">
            <a:spAutoFit/>
          </a:bodyPr>
          <a:lstStyle/>
          <a:p>
            <a:r>
              <a:rPr lang="en-US" sz="400" b="1" dirty="0"/>
              <a:t>Fig. 10</a:t>
            </a:r>
          </a:p>
        </p:txBody>
      </p:sp>
      <p:sp>
        <p:nvSpPr>
          <p:cNvPr id="78" name="TextBox 77">
            <a:extLst>
              <a:ext uri="{FF2B5EF4-FFF2-40B4-BE49-F238E27FC236}">
                <a16:creationId xmlns:a16="http://schemas.microsoft.com/office/drawing/2014/main" id="{D7EF505E-310F-4D92-B08C-9514106425E0}"/>
              </a:ext>
            </a:extLst>
          </p:cNvPr>
          <p:cNvSpPr txBox="1"/>
          <p:nvPr/>
        </p:nvSpPr>
        <p:spPr>
          <a:xfrm>
            <a:off x="3815058" y="2476758"/>
            <a:ext cx="4667041" cy="324170"/>
          </a:xfrm>
          <a:prstGeom prst="rect">
            <a:avLst/>
          </a:prstGeom>
          <a:noFill/>
        </p:spPr>
        <p:txBody>
          <a:bodyPr wrap="square" rtlCol="0">
            <a:noAutofit/>
          </a:bodyPr>
          <a:lstStyle/>
          <a:p>
            <a:pPr>
              <a:tabLst>
                <a:tab pos="4170363" algn="l"/>
              </a:tabLst>
            </a:pPr>
            <a:r>
              <a:rPr lang="en-US" sz="800" dirty="0"/>
              <a:t>Figure 1. Examples of i) statistical correlations; ii) diurnal variations; and iii) temperature and wind profiles (of what a person may experience at 1.5 m, or the influence on Cooling Degree Days at floors of a building). </a:t>
            </a:r>
          </a:p>
        </p:txBody>
      </p:sp>
      <p:pic>
        <p:nvPicPr>
          <p:cNvPr id="3" name="Picture 2">
            <a:extLst>
              <a:ext uri="{FF2B5EF4-FFF2-40B4-BE49-F238E27FC236}">
                <a16:creationId xmlns:a16="http://schemas.microsoft.com/office/drawing/2014/main" id="{CA0B9D22-65FE-574E-AC42-EE87268434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8244" y="1365641"/>
            <a:ext cx="1367872" cy="1013960"/>
          </a:xfrm>
          <a:prstGeom prst="rect">
            <a:avLst/>
          </a:prstGeom>
        </p:spPr>
      </p:pic>
      <p:sp>
        <p:nvSpPr>
          <p:cNvPr id="18" name="TextBox 17">
            <a:extLst>
              <a:ext uri="{FF2B5EF4-FFF2-40B4-BE49-F238E27FC236}">
                <a16:creationId xmlns:a16="http://schemas.microsoft.com/office/drawing/2014/main" id="{BAA0662C-E200-A540-9F7C-9BCE55E4490B}"/>
              </a:ext>
            </a:extLst>
          </p:cNvPr>
          <p:cNvSpPr txBox="1"/>
          <p:nvPr/>
        </p:nvSpPr>
        <p:spPr>
          <a:xfrm>
            <a:off x="45426" y="1323834"/>
            <a:ext cx="2290367" cy="1200329"/>
          </a:xfrm>
          <a:prstGeom prst="rect">
            <a:avLst/>
          </a:prstGeom>
          <a:noFill/>
        </p:spPr>
        <p:txBody>
          <a:bodyPr wrap="square" rtlCol="0">
            <a:spAutoFit/>
          </a:bodyPr>
          <a:lstStyle/>
          <a:p>
            <a:r>
              <a:rPr lang="en-US" sz="800" dirty="0">
                <a:ea typeface="Times New Roman" panose="02020603050405020304" pitchFamily="18" charset="0"/>
              </a:rPr>
              <a:t>Observations at the community-level are integral for mitigating the effects of climate change. Land development in cities and towns poses a dilemma; while infrastructure and roads improve an area's functionality, they also induce the potential for urban heat island (UHI) effect. During warmer seasons, UHI effect can lead to sustained, above-average surface temperatures at our residences and businesses, increasing costs to cool buildings</a:t>
            </a:r>
            <a:endParaRPr lang="en-US" sz="800" dirty="0"/>
          </a:p>
        </p:txBody>
      </p:sp>
      <p:sp>
        <p:nvSpPr>
          <p:cNvPr id="21" name="TextBox 20">
            <a:extLst>
              <a:ext uri="{FF2B5EF4-FFF2-40B4-BE49-F238E27FC236}">
                <a16:creationId xmlns:a16="http://schemas.microsoft.com/office/drawing/2014/main" id="{8D453C2A-32BE-E244-872F-F71165E23B81}"/>
              </a:ext>
            </a:extLst>
          </p:cNvPr>
          <p:cNvSpPr txBox="1"/>
          <p:nvPr/>
        </p:nvSpPr>
        <p:spPr>
          <a:xfrm>
            <a:off x="3255382" y="2318303"/>
            <a:ext cx="534096" cy="184666"/>
          </a:xfrm>
          <a:prstGeom prst="rect">
            <a:avLst/>
          </a:prstGeom>
          <a:noFill/>
        </p:spPr>
        <p:txBody>
          <a:bodyPr wrap="square" rtlCol="0">
            <a:spAutoFit/>
          </a:bodyPr>
          <a:lstStyle/>
          <a:p>
            <a:r>
              <a:rPr lang="en-US" sz="600"/>
              <a:t>Kato, 2008.</a:t>
            </a:r>
          </a:p>
        </p:txBody>
      </p:sp>
      <p:sp>
        <p:nvSpPr>
          <p:cNvPr id="22" name="TextBox 21">
            <a:extLst>
              <a:ext uri="{FF2B5EF4-FFF2-40B4-BE49-F238E27FC236}">
                <a16:creationId xmlns:a16="http://schemas.microsoft.com/office/drawing/2014/main" id="{842C39A4-A469-B64F-902A-2F87342D1063}"/>
              </a:ext>
            </a:extLst>
          </p:cNvPr>
          <p:cNvSpPr txBox="1"/>
          <p:nvPr/>
        </p:nvSpPr>
        <p:spPr>
          <a:xfrm>
            <a:off x="56979" y="3122877"/>
            <a:ext cx="2779440" cy="1200329"/>
          </a:xfrm>
          <a:prstGeom prst="rect">
            <a:avLst/>
          </a:prstGeom>
          <a:noFill/>
        </p:spPr>
        <p:txBody>
          <a:bodyPr wrap="square" rtlCol="0">
            <a:spAutoFit/>
          </a:bodyPr>
          <a:lstStyle/>
          <a:p>
            <a:pPr marL="115888" indent="-115888">
              <a:buFont typeface="Arial" panose="020B0604020202020204" pitchFamily="34" charset="0"/>
              <a:buChar char="•"/>
            </a:pPr>
            <a:r>
              <a:rPr lang="en-US" sz="800" dirty="0"/>
              <a:t>45 sites in UNH/Durham (asphalt, concrete, grass, water).</a:t>
            </a:r>
          </a:p>
          <a:p>
            <a:pPr marL="115888" indent="-115888">
              <a:buFont typeface="Arial" panose="020B0604020202020204" pitchFamily="34" charset="0"/>
              <a:buChar char="•"/>
            </a:pPr>
            <a:r>
              <a:rPr lang="en-US" sz="800" dirty="0"/>
              <a:t>Measurements of solar radiation (Apogee MP-200 pyranometer) and surface temperature (</a:t>
            </a:r>
            <a:r>
              <a:rPr lang="en-US" sz="800" dirty="0" err="1"/>
              <a:t>Kintrex</a:t>
            </a:r>
            <a:r>
              <a:rPr lang="en-US" sz="800" dirty="0"/>
              <a:t> IRT0424 infrared thermometer).</a:t>
            </a:r>
          </a:p>
          <a:p>
            <a:pPr marL="115888" indent="-115888">
              <a:buFont typeface="Arial" panose="020B0604020202020204" pitchFamily="34" charset="0"/>
              <a:buChar char="•"/>
            </a:pPr>
            <a:r>
              <a:rPr lang="en-US" sz="800" dirty="0"/>
              <a:t>NWS and NOAA meteorological datasets.</a:t>
            </a:r>
          </a:p>
          <a:p>
            <a:pPr marL="115888" indent="-115888">
              <a:buFont typeface="Arial" panose="020B0604020202020204" pitchFamily="34" charset="0"/>
              <a:buChar char="•"/>
            </a:pPr>
            <a:r>
              <a:rPr lang="en-US" sz="800" dirty="0"/>
              <a:t>MATLAB and Excel for statistical analyses, calculations of surface heat flux, and wind and temperature profiles.</a:t>
            </a:r>
          </a:p>
          <a:p>
            <a:pPr marL="115888" indent="-115888">
              <a:buFont typeface="Arial" panose="020B0604020202020204" pitchFamily="34" charset="0"/>
              <a:buChar char="•"/>
            </a:pPr>
            <a:r>
              <a:rPr lang="en-US" sz="800" dirty="0" err="1"/>
              <a:t>Monin-Obukhov</a:t>
            </a:r>
            <a:r>
              <a:rPr lang="en-US" sz="800" dirty="0"/>
              <a:t> Similarity (MOS) Theory to approximate non-dimensional mean flow/temperature in surface layer</a:t>
            </a:r>
          </a:p>
        </p:txBody>
      </p:sp>
      <p:sp>
        <p:nvSpPr>
          <p:cNvPr id="76" name="TextBox 75">
            <a:extLst>
              <a:ext uri="{FF2B5EF4-FFF2-40B4-BE49-F238E27FC236}">
                <a16:creationId xmlns:a16="http://schemas.microsoft.com/office/drawing/2014/main" id="{ABA4DE0E-B0E4-944E-BF26-D3DE74E1DF8B}"/>
              </a:ext>
            </a:extLst>
          </p:cNvPr>
          <p:cNvSpPr txBox="1"/>
          <p:nvPr/>
        </p:nvSpPr>
        <p:spPr>
          <a:xfrm>
            <a:off x="48702" y="2411524"/>
            <a:ext cx="3800991" cy="338554"/>
          </a:xfrm>
          <a:prstGeom prst="rect">
            <a:avLst/>
          </a:prstGeom>
          <a:noFill/>
        </p:spPr>
        <p:txBody>
          <a:bodyPr wrap="square" rtlCol="0">
            <a:spAutoFit/>
          </a:bodyPr>
          <a:lstStyle/>
          <a:p>
            <a:r>
              <a:rPr lang="en-US" sz="800" dirty="0">
                <a:ea typeface="Times New Roman" panose="02020603050405020304" pitchFamily="18" charset="0"/>
              </a:rPr>
              <a:t>and public health risks from heat. This project demonstrates how communities can use local observations to reduce UHI effects as we prepare for future climate change.</a:t>
            </a:r>
          </a:p>
        </p:txBody>
      </p:sp>
      <p:sp>
        <p:nvSpPr>
          <p:cNvPr id="79" name="TextBox 78">
            <a:extLst>
              <a:ext uri="{FF2B5EF4-FFF2-40B4-BE49-F238E27FC236}">
                <a16:creationId xmlns:a16="http://schemas.microsoft.com/office/drawing/2014/main" id="{0AF02B5C-1EF6-1942-B1AA-10FA2C0A0A9C}"/>
              </a:ext>
            </a:extLst>
          </p:cNvPr>
          <p:cNvSpPr txBox="1"/>
          <p:nvPr/>
        </p:nvSpPr>
        <p:spPr>
          <a:xfrm>
            <a:off x="170918" y="4215929"/>
            <a:ext cx="3628564" cy="707886"/>
          </a:xfrm>
          <a:prstGeom prst="rect">
            <a:avLst/>
          </a:prstGeom>
          <a:noFill/>
        </p:spPr>
        <p:txBody>
          <a:bodyPr wrap="square" rtlCol="0">
            <a:spAutoFit/>
          </a:bodyPr>
          <a:lstStyle/>
          <a:p>
            <a:r>
              <a:rPr lang="en-US" sz="800" dirty="0"/>
              <a:t>during non-neutral conditions. This approach has parameterized variables dependent on stability classes and can be applied in a micrometeorological scope, such as MOS length (height at which turbulence is generated more by buoyancy than wind shear). Thermodynamic assumptions included dry air, no vertical wind, and same surface roughness height and length for asphalt and concrete.</a:t>
            </a:r>
          </a:p>
        </p:txBody>
      </p:sp>
      <p:sp>
        <p:nvSpPr>
          <p:cNvPr id="81" name="Rectangle 80">
            <a:extLst>
              <a:ext uri="{FF2B5EF4-FFF2-40B4-BE49-F238E27FC236}">
                <a16:creationId xmlns:a16="http://schemas.microsoft.com/office/drawing/2014/main" id="{3950D413-CF7E-1848-B77C-9EAB44F91C49}"/>
              </a:ext>
            </a:extLst>
          </p:cNvPr>
          <p:cNvSpPr/>
          <p:nvPr/>
        </p:nvSpPr>
        <p:spPr>
          <a:xfrm>
            <a:off x="3815058" y="2812530"/>
            <a:ext cx="4639132" cy="26652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AA9D3B75-85CA-FF4A-B14B-778FDC9DFA59}"/>
              </a:ext>
            </a:extLst>
          </p:cNvPr>
          <p:cNvSpPr txBox="1"/>
          <p:nvPr/>
        </p:nvSpPr>
        <p:spPr>
          <a:xfrm flipH="1">
            <a:off x="5732855" y="2759779"/>
            <a:ext cx="868861" cy="369332"/>
          </a:xfrm>
          <a:prstGeom prst="rect">
            <a:avLst/>
          </a:prstGeom>
          <a:noFill/>
        </p:spPr>
        <p:txBody>
          <a:bodyPr wrap="square" rtlCol="0">
            <a:spAutoFit/>
          </a:bodyPr>
          <a:lstStyle/>
          <a:p>
            <a:r>
              <a:rPr lang="en-US" b="1" dirty="0">
                <a:solidFill>
                  <a:schemeClr val="bg1"/>
                </a:solidFill>
              </a:rPr>
              <a:t>Results</a:t>
            </a:r>
          </a:p>
        </p:txBody>
      </p:sp>
      <p:sp>
        <p:nvSpPr>
          <p:cNvPr id="24" name="TextBox 23">
            <a:extLst>
              <a:ext uri="{FF2B5EF4-FFF2-40B4-BE49-F238E27FC236}">
                <a16:creationId xmlns:a16="http://schemas.microsoft.com/office/drawing/2014/main" id="{AE51455A-7457-1A43-B754-415BC519B0E6}"/>
              </a:ext>
            </a:extLst>
          </p:cNvPr>
          <p:cNvSpPr txBox="1"/>
          <p:nvPr/>
        </p:nvSpPr>
        <p:spPr>
          <a:xfrm>
            <a:off x="3820242" y="1314099"/>
            <a:ext cx="307777" cy="215444"/>
          </a:xfrm>
          <a:prstGeom prst="rect">
            <a:avLst/>
          </a:prstGeom>
          <a:noFill/>
        </p:spPr>
        <p:txBody>
          <a:bodyPr wrap="square" rtlCol="0">
            <a:spAutoFit/>
          </a:bodyPr>
          <a:lstStyle/>
          <a:p>
            <a:r>
              <a:rPr lang="en-US" sz="800" dirty="0" err="1"/>
              <a:t>i</a:t>
            </a:r>
            <a:r>
              <a:rPr lang="en-US" sz="800" dirty="0"/>
              <a:t>)</a:t>
            </a:r>
          </a:p>
        </p:txBody>
      </p:sp>
      <p:sp>
        <p:nvSpPr>
          <p:cNvPr id="86" name="TextBox 85">
            <a:extLst>
              <a:ext uri="{FF2B5EF4-FFF2-40B4-BE49-F238E27FC236}">
                <a16:creationId xmlns:a16="http://schemas.microsoft.com/office/drawing/2014/main" id="{EDFC7A1A-7795-964F-A25A-1406CACAE5DF}"/>
              </a:ext>
            </a:extLst>
          </p:cNvPr>
          <p:cNvSpPr txBox="1"/>
          <p:nvPr/>
        </p:nvSpPr>
        <p:spPr>
          <a:xfrm>
            <a:off x="5357144" y="1312523"/>
            <a:ext cx="327425" cy="215444"/>
          </a:xfrm>
          <a:prstGeom prst="rect">
            <a:avLst/>
          </a:prstGeom>
          <a:noFill/>
        </p:spPr>
        <p:txBody>
          <a:bodyPr wrap="square" rtlCol="0">
            <a:spAutoFit/>
          </a:bodyPr>
          <a:lstStyle/>
          <a:p>
            <a:r>
              <a:rPr lang="en-US" sz="800" dirty="0"/>
              <a:t>ii)</a:t>
            </a:r>
          </a:p>
        </p:txBody>
      </p:sp>
      <p:sp>
        <p:nvSpPr>
          <p:cNvPr id="87" name="TextBox 86">
            <a:extLst>
              <a:ext uri="{FF2B5EF4-FFF2-40B4-BE49-F238E27FC236}">
                <a16:creationId xmlns:a16="http://schemas.microsoft.com/office/drawing/2014/main" id="{CF729FA8-991E-C643-B549-6686812E4EAA}"/>
              </a:ext>
            </a:extLst>
          </p:cNvPr>
          <p:cNvSpPr txBox="1"/>
          <p:nvPr/>
        </p:nvSpPr>
        <p:spPr>
          <a:xfrm>
            <a:off x="6643461" y="1308937"/>
            <a:ext cx="538781" cy="215444"/>
          </a:xfrm>
          <a:prstGeom prst="rect">
            <a:avLst/>
          </a:prstGeom>
          <a:noFill/>
        </p:spPr>
        <p:txBody>
          <a:bodyPr wrap="square" rtlCol="0">
            <a:spAutoFit/>
          </a:bodyPr>
          <a:lstStyle/>
          <a:p>
            <a:r>
              <a:rPr lang="en-US" sz="800" dirty="0"/>
              <a:t>iii)</a:t>
            </a:r>
          </a:p>
        </p:txBody>
      </p:sp>
      <p:sp>
        <p:nvSpPr>
          <p:cNvPr id="90" name="TextBox 89">
            <a:extLst>
              <a:ext uri="{FF2B5EF4-FFF2-40B4-BE49-F238E27FC236}">
                <a16:creationId xmlns:a16="http://schemas.microsoft.com/office/drawing/2014/main" id="{9DF35934-8F3B-964C-BDF6-0CE399404EFF}"/>
              </a:ext>
            </a:extLst>
          </p:cNvPr>
          <p:cNvSpPr txBox="1"/>
          <p:nvPr/>
        </p:nvSpPr>
        <p:spPr>
          <a:xfrm>
            <a:off x="3785669" y="3091934"/>
            <a:ext cx="4623842" cy="414186"/>
          </a:xfrm>
          <a:prstGeom prst="rect">
            <a:avLst/>
          </a:prstGeom>
          <a:noFill/>
        </p:spPr>
        <p:txBody>
          <a:bodyPr wrap="square" rtlCol="0">
            <a:noAutofit/>
          </a:bodyPr>
          <a:lstStyle/>
          <a:p>
            <a:r>
              <a:rPr lang="en-US" sz="800" dirty="0"/>
              <a:t>Figures 2-10 provide examples from data collected at site 9 (asphalt) and 16 (concrete) during August 2020 from 12pm-3pm local time. Figures A-C compare solar radiation, albedo, and air and surface temperatures collected during September 2020 from 8am-6pm local time.</a:t>
            </a:r>
          </a:p>
        </p:txBody>
      </p:sp>
      <p:pic>
        <p:nvPicPr>
          <p:cNvPr id="74" name="Picture 73" descr="Chart, scatter chart&#10;&#10;Description automatically generated">
            <a:extLst>
              <a:ext uri="{FF2B5EF4-FFF2-40B4-BE49-F238E27FC236}">
                <a16:creationId xmlns:a16="http://schemas.microsoft.com/office/drawing/2014/main" id="{73674C20-B7A9-445D-827B-04E570EA245F}"/>
              </a:ext>
            </a:extLst>
          </p:cNvPr>
          <p:cNvPicPr>
            <a:picLocks noChangeAspect="1"/>
          </p:cNvPicPr>
          <p:nvPr/>
        </p:nvPicPr>
        <p:blipFill rotWithShape="1">
          <a:blip r:embed="rId9">
            <a:extLst>
              <a:ext uri="{28A0092B-C50C-407E-A947-70E740481C1C}">
                <a14:useLocalDpi xmlns:a14="http://schemas.microsoft.com/office/drawing/2010/main" val="0"/>
              </a:ext>
            </a:extLst>
          </a:blip>
          <a:srcRect l="1004" t="1084" b="-1"/>
          <a:stretch/>
        </p:blipFill>
        <p:spPr>
          <a:xfrm>
            <a:off x="3986090" y="1385473"/>
            <a:ext cx="1436175" cy="1136783"/>
          </a:xfrm>
          <a:prstGeom prst="rect">
            <a:avLst/>
          </a:prstGeom>
        </p:spPr>
      </p:pic>
      <p:pic>
        <p:nvPicPr>
          <p:cNvPr id="7" name="Picture 6" descr="Chart, line chart&#10;&#10;Description automatically generated">
            <a:extLst>
              <a:ext uri="{FF2B5EF4-FFF2-40B4-BE49-F238E27FC236}">
                <a16:creationId xmlns:a16="http://schemas.microsoft.com/office/drawing/2014/main" id="{68D8DCBC-6337-4D9C-AC6E-D061C3657C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44437" y="1382552"/>
            <a:ext cx="1162381" cy="1139255"/>
          </a:xfrm>
          <a:prstGeom prst="rect">
            <a:avLst/>
          </a:prstGeom>
        </p:spPr>
      </p:pic>
      <p:pic>
        <p:nvPicPr>
          <p:cNvPr id="88" name="Picture 87" descr="A picture containing text, device&#10;&#10;Description automatically generated">
            <a:extLst>
              <a:ext uri="{FF2B5EF4-FFF2-40B4-BE49-F238E27FC236}">
                <a16:creationId xmlns:a16="http://schemas.microsoft.com/office/drawing/2014/main" id="{9B398CD3-1379-4E7A-98D1-22E9EBED8A5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54576" y="1382552"/>
            <a:ext cx="1515121" cy="1136340"/>
          </a:xfrm>
          <a:prstGeom prst="rect">
            <a:avLst/>
          </a:prstGeom>
        </p:spPr>
      </p:pic>
      <p:pic>
        <p:nvPicPr>
          <p:cNvPr id="26" name="Picture 25" descr="Chart, line chart&#10;&#10;Description automatically generated">
            <a:extLst>
              <a:ext uri="{FF2B5EF4-FFF2-40B4-BE49-F238E27FC236}">
                <a16:creationId xmlns:a16="http://schemas.microsoft.com/office/drawing/2014/main" id="{F0B001B5-1B9E-4B53-98A4-4F55D20B794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58188" y="3504911"/>
            <a:ext cx="1067499" cy="1039318"/>
          </a:xfrm>
          <a:prstGeom prst="rect">
            <a:avLst/>
          </a:prstGeom>
        </p:spPr>
      </p:pic>
      <p:pic>
        <p:nvPicPr>
          <p:cNvPr id="29" name="Picture 28" descr="Chart, line chart&#10;&#10;Description automatically generated">
            <a:extLst>
              <a:ext uri="{FF2B5EF4-FFF2-40B4-BE49-F238E27FC236}">
                <a16:creationId xmlns:a16="http://schemas.microsoft.com/office/drawing/2014/main" id="{836965E1-C152-4E41-AC1E-2B67A83E938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63433" y="4579422"/>
            <a:ext cx="1056701" cy="1041178"/>
          </a:xfrm>
          <a:prstGeom prst="rect">
            <a:avLst/>
          </a:prstGeom>
        </p:spPr>
      </p:pic>
      <p:pic>
        <p:nvPicPr>
          <p:cNvPr id="33" name="Picture 32" descr="Chart, line chart&#10;&#10;Description automatically generated">
            <a:extLst>
              <a:ext uri="{FF2B5EF4-FFF2-40B4-BE49-F238E27FC236}">
                <a16:creationId xmlns:a16="http://schemas.microsoft.com/office/drawing/2014/main" id="{ED363845-0D07-44E5-81C4-DC127BDDD9D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58188" y="5649480"/>
            <a:ext cx="1061946" cy="1058504"/>
          </a:xfrm>
          <a:prstGeom prst="rect">
            <a:avLst/>
          </a:prstGeom>
        </p:spPr>
      </p:pic>
      <p:sp>
        <p:nvSpPr>
          <p:cNvPr id="65" name="TextBox 64">
            <a:extLst>
              <a:ext uri="{FF2B5EF4-FFF2-40B4-BE49-F238E27FC236}">
                <a16:creationId xmlns:a16="http://schemas.microsoft.com/office/drawing/2014/main" id="{16EF94C5-8C79-41D4-A4D2-7811095644C7}"/>
              </a:ext>
            </a:extLst>
          </p:cNvPr>
          <p:cNvSpPr txBox="1"/>
          <p:nvPr/>
        </p:nvSpPr>
        <p:spPr>
          <a:xfrm>
            <a:off x="7271694" y="3453634"/>
            <a:ext cx="301686" cy="153888"/>
          </a:xfrm>
          <a:prstGeom prst="rect">
            <a:avLst/>
          </a:prstGeom>
          <a:noFill/>
        </p:spPr>
        <p:txBody>
          <a:bodyPr wrap="none" rtlCol="0">
            <a:spAutoFit/>
          </a:bodyPr>
          <a:lstStyle/>
          <a:p>
            <a:r>
              <a:rPr lang="en-US" sz="400" b="1" dirty="0"/>
              <a:t>Fig. A</a:t>
            </a:r>
          </a:p>
        </p:txBody>
      </p:sp>
      <p:sp>
        <p:nvSpPr>
          <p:cNvPr id="69" name="TextBox 68">
            <a:extLst>
              <a:ext uri="{FF2B5EF4-FFF2-40B4-BE49-F238E27FC236}">
                <a16:creationId xmlns:a16="http://schemas.microsoft.com/office/drawing/2014/main" id="{EA0F3210-401D-4930-825F-166C6EFF9CC8}"/>
              </a:ext>
            </a:extLst>
          </p:cNvPr>
          <p:cNvSpPr txBox="1"/>
          <p:nvPr/>
        </p:nvSpPr>
        <p:spPr>
          <a:xfrm>
            <a:off x="7275203" y="4527328"/>
            <a:ext cx="300082" cy="153888"/>
          </a:xfrm>
          <a:prstGeom prst="rect">
            <a:avLst/>
          </a:prstGeom>
          <a:noFill/>
        </p:spPr>
        <p:txBody>
          <a:bodyPr wrap="none" rtlCol="0">
            <a:spAutoFit/>
          </a:bodyPr>
          <a:lstStyle/>
          <a:p>
            <a:r>
              <a:rPr lang="en-US" sz="400" b="1" dirty="0"/>
              <a:t>Fig. B</a:t>
            </a:r>
          </a:p>
        </p:txBody>
      </p:sp>
      <p:sp>
        <p:nvSpPr>
          <p:cNvPr id="73" name="TextBox 72">
            <a:extLst>
              <a:ext uri="{FF2B5EF4-FFF2-40B4-BE49-F238E27FC236}">
                <a16:creationId xmlns:a16="http://schemas.microsoft.com/office/drawing/2014/main" id="{228786AA-1795-4E82-B838-B64D75ECBD18}"/>
              </a:ext>
            </a:extLst>
          </p:cNvPr>
          <p:cNvSpPr txBox="1"/>
          <p:nvPr/>
        </p:nvSpPr>
        <p:spPr>
          <a:xfrm>
            <a:off x="7271801" y="5598901"/>
            <a:ext cx="298480" cy="153888"/>
          </a:xfrm>
          <a:prstGeom prst="rect">
            <a:avLst/>
          </a:prstGeom>
          <a:noFill/>
        </p:spPr>
        <p:txBody>
          <a:bodyPr wrap="none" rtlCol="0">
            <a:spAutoFit/>
          </a:bodyPr>
          <a:lstStyle/>
          <a:p>
            <a:r>
              <a:rPr lang="en-US" sz="400" b="1" dirty="0"/>
              <a:t>Fig. C</a:t>
            </a:r>
          </a:p>
        </p:txBody>
      </p:sp>
    </p:spTree>
    <p:extLst>
      <p:ext uri="{BB962C8B-B14F-4D97-AF65-F5344CB8AC3E}">
        <p14:creationId xmlns:p14="http://schemas.microsoft.com/office/powerpoint/2010/main" val="335401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17863</TotalTime>
  <Words>872</Words>
  <Application>Microsoft Office PowerPoint</Application>
  <PresentationFormat>Widescreen</PresentationFormat>
  <Paragraphs>50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Melican, Connor</dc:creator>
  <cp:lastModifiedBy>Melican, Connor</cp:lastModifiedBy>
  <cp:revision>256</cp:revision>
  <dcterms:created xsi:type="dcterms:W3CDTF">2021-04-08T19:13:02Z</dcterms:created>
  <dcterms:modified xsi:type="dcterms:W3CDTF">2021-04-26T08:15:08Z</dcterms:modified>
</cp:coreProperties>
</file>