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6" r:id="rId11"/>
    <p:sldId id="274" r:id="rId12"/>
    <p:sldId id="267" r:id="rId13"/>
    <p:sldId id="273" r:id="rId14"/>
    <p:sldId id="268" r:id="rId15"/>
    <p:sldId id="271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1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5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5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9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00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13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4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50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5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9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5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50CFC91-6B02-44B1-846E-F91D2BF1828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BB9AF55-2E12-4A96-980B-55ED65AC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9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ergy.gov/eere/solar/articles/solar-performance-and-efficiency" TargetMode="Externa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olar.com/learn/solar-panel-efficiency/" TargetMode="External"/><Relationship Id="rId12" Type="http://schemas.openxmlformats.org/officeDocument/2006/relationships/hyperlink" Target="https://www.washingtonpost.com/lifestyle/home/considering-getting-solar-panels-here-are-the-right-questions-to-ask/2018/03/09/3190c71a-20c0-11e8-94da-ebf9d112159c_story.html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13kuga.com.au/solar-panel-orientation-vs-production/" TargetMode="External"/><Relationship Id="rId11" Type="http://schemas.openxmlformats.org/officeDocument/2006/relationships/hyperlink" Target="https://www.eia.gov/todayinenergy/detail.php?id=45096" TargetMode="External"/><Relationship Id="rId5" Type="http://schemas.openxmlformats.org/officeDocument/2006/relationships/hyperlink" Target="https://science.nasa.gov/science-news/science-at-nasa/2002/solarcells" TargetMode="External"/><Relationship Id="rId10" Type="http://schemas.openxmlformats.org/officeDocument/2006/relationships/hyperlink" Target="https://www.eia.gov/energyexplained/us-energy-facts/data-and-statistics.php" TargetMode="External"/><Relationship Id="rId4" Type="http://schemas.openxmlformats.org/officeDocument/2006/relationships/hyperlink" Target="https://www.energy.gov/eere/solar/how-does-solar-work" TargetMode="External"/><Relationship Id="rId9" Type="http://schemas.openxmlformats.org/officeDocument/2006/relationships/hyperlink" Target="https://www.energy.gov/eere/solar/articles/solar-photovoltaic-technology-basic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science.nasa.gov/files/science-pink/s3fs-public/mnt/medialibrary/2002/01/01/solarcells_resources/cell.gif" TargetMode="External"/><Relationship Id="rId5" Type="http://schemas.openxmlformats.org/officeDocument/2006/relationships/image" Target="../media/image7.gif"/><Relationship Id="rId4" Type="http://schemas.openxmlformats.org/officeDocument/2006/relationships/hyperlink" Target="https://science.nasa.gov/files/science-pink/s3fs-public/mnt/medialibrary/2002/01/01/solarcells_resources/array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8ABC-914D-4B64-8712-CD9088E9F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5542"/>
            <a:ext cx="9144000" cy="1633726"/>
          </a:xfrm>
        </p:spPr>
        <p:txBody>
          <a:bodyPr/>
          <a:lstStyle/>
          <a:p>
            <a:pPr algn="ctr"/>
            <a:r>
              <a:rPr lang="en-US" dirty="0"/>
              <a:t>Dual-Axis Solar Tracker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45A50-2835-446A-9237-F84F33DE0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110"/>
            <a:ext cx="9144000" cy="23733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Electrical and Computer engineering</a:t>
            </a:r>
          </a:p>
          <a:p>
            <a:pPr algn="ctr"/>
            <a:r>
              <a:rPr lang="en-US" dirty="0"/>
              <a:t>ECE 792: Senior Project II</a:t>
            </a:r>
          </a:p>
          <a:p>
            <a:endParaRPr lang="en-US" dirty="0"/>
          </a:p>
          <a:p>
            <a:pPr algn="ctr"/>
            <a:r>
              <a:rPr lang="en-US" dirty="0"/>
              <a:t>By: Kyle Beaupre</a:t>
            </a:r>
          </a:p>
          <a:p>
            <a:pPr algn="ctr"/>
            <a:r>
              <a:rPr lang="en-US" dirty="0"/>
              <a:t>Advisor: Professor Edward Song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C679D81-45A8-4665-B3EB-FDB543FC1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0" y="646334"/>
            <a:ext cx="9339309" cy="1633726"/>
          </a:xfrm>
          <a:prstGeom prst="rect">
            <a:avLst/>
          </a:prstGeom>
        </p:spPr>
      </p:pic>
      <p:pic>
        <p:nvPicPr>
          <p:cNvPr id="5" name="Title">
            <a:hlinkClick r:id="" action="ppaction://media"/>
            <a:extLst>
              <a:ext uri="{FF2B5EF4-FFF2-40B4-BE49-F238E27FC236}">
                <a16:creationId xmlns:a16="http://schemas.microsoft.com/office/drawing/2014/main" id="{761A3143-80FF-4A20-95AE-5547A0B7E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2590" y="486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0" y="514905"/>
            <a:ext cx="11176986" cy="1325563"/>
          </a:xfrm>
        </p:spPr>
        <p:txBody>
          <a:bodyPr/>
          <a:lstStyle/>
          <a:p>
            <a:pPr algn="ctr"/>
            <a:r>
              <a:rPr lang="en-US" dirty="0"/>
              <a:t>Prototype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D8D9B-2A22-459A-98DD-54EDF51A2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05" y="2779366"/>
            <a:ext cx="4023766" cy="3034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A7943-5FB4-4C36-939D-BA7D0F29E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531" y="2779366"/>
            <a:ext cx="3996376" cy="3034760"/>
          </a:xfrm>
          <a:prstGeom prst="rect">
            <a:avLst/>
          </a:prstGeom>
        </p:spPr>
      </p:pic>
      <p:pic>
        <p:nvPicPr>
          <p:cNvPr id="6" name="Prototype">
            <a:hlinkClick r:id="" action="ppaction://media"/>
            <a:extLst>
              <a:ext uri="{FF2B5EF4-FFF2-40B4-BE49-F238E27FC236}">
                <a16:creationId xmlns:a16="http://schemas.microsoft.com/office/drawing/2014/main" id="{BE7BE6B9-9E16-485F-BB37-16C89094A3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04.36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570" y="434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1" y="514904"/>
            <a:ext cx="11221375" cy="1325563"/>
          </a:xfrm>
        </p:spPr>
        <p:txBody>
          <a:bodyPr/>
          <a:lstStyle/>
          <a:p>
            <a:pPr algn="ctr"/>
            <a:r>
              <a:rPr lang="en-US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1" y="2539014"/>
            <a:ext cx="11221375" cy="4009568"/>
          </a:xfrm>
        </p:spPr>
        <p:txBody>
          <a:bodyPr/>
          <a:lstStyle/>
          <a:p>
            <a:r>
              <a:rPr lang="en-US" sz="1800" dirty="0"/>
              <a:t>Testing was constrained to ten total days due to time, travel and environmental constraints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Both </a:t>
            </a:r>
            <a:r>
              <a:rPr lang="en-US" dirty="0"/>
              <a:t>the solar tracker and fixed solar panel were tested at the same 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Testing took place during various weather conditions and temperatures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solar panels were placed in the same location everyday</a:t>
            </a:r>
          </a:p>
          <a:p>
            <a:endParaRPr lang="en-US" sz="1800" dirty="0"/>
          </a:p>
          <a:p>
            <a:r>
              <a:rPr lang="en-US" dirty="0"/>
              <a:t>The measurements were taken hourly for twelve hours each day</a:t>
            </a:r>
            <a:endParaRPr lang="en-US" sz="1800" dirty="0"/>
          </a:p>
        </p:txBody>
      </p:sp>
      <p:pic>
        <p:nvPicPr>
          <p:cNvPr id="4" name="Testing">
            <a:hlinkClick r:id="" action="ppaction://media"/>
            <a:extLst>
              <a:ext uri="{FF2B5EF4-FFF2-40B4-BE49-F238E27FC236}">
                <a16:creationId xmlns:a16="http://schemas.microsoft.com/office/drawing/2014/main" id="{E812704B-295F-47F2-B231-28E973EA7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7487" y="51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1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7" y="506027"/>
            <a:ext cx="11191044" cy="1325563"/>
          </a:xfrm>
        </p:spPr>
        <p:txBody>
          <a:bodyPr/>
          <a:lstStyle/>
          <a:p>
            <a:pPr algn="ctr"/>
            <a:r>
              <a:rPr lang="en-US" dirty="0"/>
              <a:t>Data: Solar Tracking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3AF43-57CD-47C8-80B3-BA7AC6C9A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645" y="2311296"/>
            <a:ext cx="7790709" cy="2235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52E4C-4EBB-4F7C-9FC8-3BFB0A384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644" y="4617725"/>
            <a:ext cx="7790709" cy="21755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195AB8-9F89-412B-9E50-FFCF3318C4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833.72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4121" y="506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29" y="497150"/>
            <a:ext cx="11205840" cy="1325563"/>
          </a:xfrm>
        </p:spPr>
        <p:txBody>
          <a:bodyPr/>
          <a:lstStyle/>
          <a:p>
            <a:pPr algn="ctr"/>
            <a:r>
              <a:rPr lang="en-US" dirty="0"/>
              <a:t>Data: Fixed Solar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5021"/>
            <a:ext cx="7009660" cy="5453561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B1188-4E42-47D2-9F99-78B027E9C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206" y="2337881"/>
            <a:ext cx="8011587" cy="21822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AA9393-48EF-4DF8-965A-E361FF289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06" y="4561475"/>
            <a:ext cx="8011587" cy="21822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5BA428-36C4-477C-83F3-A5288F657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5243" y="550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69" y="495661"/>
            <a:ext cx="11217678" cy="1325563"/>
          </a:xfrm>
        </p:spPr>
        <p:txBody>
          <a:bodyPr/>
          <a:lstStyle/>
          <a:p>
            <a:pPr algn="ctr"/>
            <a:r>
              <a:rPr lang="en-US" dirty="0"/>
              <a:t>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912" y="4261282"/>
            <a:ext cx="9664176" cy="2287300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577D-2DEF-480A-9A35-A9A003EFF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09" y="2730516"/>
            <a:ext cx="3343275" cy="2876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62706-9E10-4057-BA64-76A82C7B0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813" y="2730516"/>
            <a:ext cx="3343275" cy="2876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40E360-3D4A-4917-BFA6-588EFCA21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7488" y="462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3" y="461639"/>
            <a:ext cx="11221374" cy="1369951"/>
          </a:xfrm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3" y="2148397"/>
            <a:ext cx="11221374" cy="44001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solar tracker produced a total of 13.51 more watts than the fixed solar panel over the entire testing window</a:t>
            </a:r>
          </a:p>
          <a:p>
            <a:r>
              <a:rPr lang="en-US" sz="1800" dirty="0"/>
              <a:t>This confirms that the tracking solar panel will produce more power than the stationary solar panel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Not enough information was recorded to </a:t>
            </a:r>
            <a:r>
              <a:rPr lang="en-US" dirty="0"/>
              <a:t>measure the influence of temperature</a:t>
            </a:r>
          </a:p>
          <a:p>
            <a:r>
              <a:rPr lang="en-US" dirty="0"/>
              <a:t>Better weather conditions are needed for continued testing</a:t>
            </a:r>
            <a:endParaRPr lang="en-US" sz="1800" dirty="0"/>
          </a:p>
          <a:p>
            <a:r>
              <a:rPr lang="en-US" sz="1800" dirty="0"/>
              <a:t>This design would need to be extended to a larger scale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180FAD-A8FD-41B2-9873-86EA0B2B9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6365" y="461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461639"/>
            <a:ext cx="11239130" cy="1369951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2290439"/>
            <a:ext cx="11239130" cy="4492100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How Does Solar Work? (2013). Retrieved October 27, 2020, from </a:t>
            </a:r>
            <a:r>
              <a:rPr lang="en-US" sz="1800" dirty="0">
                <a:hlinkClick r:id="rId4"/>
              </a:rPr>
              <a:t>https://www.energy.gov/eere/solar/how-does-solar-work</a:t>
            </a:r>
            <a:r>
              <a:rPr lang="en-US" sz="1800" dirty="0"/>
              <a:t>  </a:t>
            </a:r>
          </a:p>
          <a:p>
            <a:r>
              <a:rPr lang="en-US" sz="1800" dirty="0" err="1"/>
              <a:t>Knier</a:t>
            </a:r>
            <a:r>
              <a:rPr lang="en-US" sz="1800" dirty="0"/>
              <a:t>, G. (2008, August 6). How do Photovoltaics Work? Retrieved October 27, 2020, from </a:t>
            </a:r>
            <a:r>
              <a:rPr lang="en-US" sz="1800" dirty="0">
                <a:hlinkClick r:id="rId5"/>
              </a:rPr>
              <a:t>https://science.nasa.gov/science-news/science-at-nasa/2002/solarcells</a:t>
            </a:r>
            <a:r>
              <a:rPr lang="en-US" sz="1800" dirty="0"/>
              <a:t>  </a:t>
            </a:r>
          </a:p>
          <a:p>
            <a:r>
              <a:rPr lang="en-US" sz="1800" dirty="0"/>
              <a:t>Optimum Solar Panel Angle: A Guide: Kuga Commercial Solar News. (2019, September 16). Retrieved October 27, 2020, from </a:t>
            </a:r>
            <a:r>
              <a:rPr lang="en-US" sz="1800" dirty="0">
                <a:hlinkClick r:id="rId6"/>
              </a:rPr>
              <a:t>https://www.13kuga.com.au/solar-panel-orientation-vs-production/</a:t>
            </a:r>
            <a:r>
              <a:rPr lang="en-US" sz="1800" dirty="0"/>
              <a:t>  </a:t>
            </a:r>
          </a:p>
          <a:p>
            <a:r>
              <a:rPr lang="en-US" sz="1800" dirty="0"/>
              <a:t>Solar Panel Efficiency. (2020). Retrieved October 27, 2020, from </a:t>
            </a:r>
            <a:r>
              <a:rPr lang="en-US" sz="1800" dirty="0">
                <a:hlinkClick r:id="rId7"/>
              </a:rPr>
              <a:t>https://www.solar.com/learn/solar-panel-efficiency/</a:t>
            </a:r>
            <a:r>
              <a:rPr lang="en-US" sz="1800" dirty="0"/>
              <a:t>  </a:t>
            </a:r>
          </a:p>
          <a:p>
            <a:r>
              <a:rPr lang="en-US" sz="1800" dirty="0"/>
              <a:t>Solar Performance and Efficiency. (2013, August 20). Retrieved October 27, 2020, from </a:t>
            </a:r>
            <a:r>
              <a:rPr lang="en-US" sz="1800" dirty="0">
                <a:hlinkClick r:id="rId8"/>
              </a:rPr>
              <a:t>https://www.energy.gov/eere/solar/articles/solar-performance-and-efficiency</a:t>
            </a:r>
            <a:r>
              <a:rPr lang="en-US" sz="1800" dirty="0"/>
              <a:t>  </a:t>
            </a:r>
          </a:p>
          <a:p>
            <a:r>
              <a:rPr lang="en-US" sz="1800" dirty="0"/>
              <a:t>Solar Photovoltaic Technology Basics. (2013, August 16). Retrieved October 27, 2020, from </a:t>
            </a:r>
            <a:r>
              <a:rPr lang="en-US" sz="1800" dirty="0">
                <a:hlinkClick r:id="rId9"/>
              </a:rPr>
              <a:t>https://www.energy.gov/eere/solar/articles/solar-photovoltaic-technology-basics</a:t>
            </a:r>
            <a:r>
              <a:rPr lang="en-US" sz="1800" dirty="0"/>
              <a:t>  </a:t>
            </a:r>
          </a:p>
          <a:p>
            <a:r>
              <a:rPr lang="en-US" sz="1800" dirty="0"/>
              <a:t>U.S. Energy Information Administration - EIA - Independent Statistics and Analysis. (2020). Retrieved October 27, 2020, from </a:t>
            </a:r>
            <a:r>
              <a:rPr lang="en-US" sz="1800" dirty="0">
                <a:hlinkClick r:id="rId10"/>
              </a:rPr>
              <a:t>https://www.eia.gov/energyexplained/us-energy-facts/data-and-statistics.php</a:t>
            </a:r>
            <a:r>
              <a:rPr lang="en-US" sz="1800" dirty="0"/>
              <a:t>  </a:t>
            </a:r>
          </a:p>
          <a:p>
            <a:r>
              <a:rPr lang="en-US" sz="1800" dirty="0">
                <a:hlinkClick r:id="rId11"/>
              </a:rPr>
              <a:t>https://www.eia.gov/todayinenergy/detail.php?id=45096</a:t>
            </a:r>
            <a:r>
              <a:rPr lang="en-US" sz="1800" dirty="0"/>
              <a:t>   </a:t>
            </a:r>
          </a:p>
          <a:p>
            <a:r>
              <a:rPr lang="en-US" sz="1800" dirty="0">
                <a:hlinkClick r:id="rId12"/>
              </a:rPr>
              <a:t>https://www.washingtonpost.com/lifestyle/home/considering-getting-solar-panels-here-are-the-right-questions-to-ask/2018/03/09/3190c71a-20c0-11e8-94da-ebf9d112159c_story.html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66C974-EB6D-4FBF-8EC3-F1D47E520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87487" y="477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585926"/>
            <a:ext cx="11239130" cy="1325563"/>
          </a:xfrm>
        </p:spPr>
        <p:txBody>
          <a:bodyPr/>
          <a:lstStyle/>
          <a:p>
            <a:pPr algn="ctr"/>
            <a:r>
              <a:rPr lang="en-US" dirty="0"/>
              <a:t>Introduction: Nonrenewable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17" y="2290439"/>
            <a:ext cx="5550091" cy="43944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Fossil fuels account for roughly 80% of U.S. energy production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Fossil fuels are energy efficient, but cause pollution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There have been strides towards new energy sources that are easily replaceable and less harmful to the environment 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81810FE5-FC23-4FA1-9EC2-BC07930E725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5471" y="2738596"/>
            <a:ext cx="6105012" cy="3024382"/>
          </a:xfrm>
          <a:prstGeom prst="rect">
            <a:avLst/>
          </a:prstGeom>
        </p:spPr>
      </p:pic>
      <p:pic>
        <p:nvPicPr>
          <p:cNvPr id="5" name="Intro 1">
            <a:hlinkClick r:id="" action="ppaction://media"/>
            <a:extLst>
              <a:ext uri="{FF2B5EF4-FFF2-40B4-BE49-F238E27FC236}">
                <a16:creationId xmlns:a16="http://schemas.microsoft.com/office/drawing/2014/main" id="{211E51D1-7EDA-4756-A8EF-551B1367A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5243" y="485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43" y="575653"/>
            <a:ext cx="11237926" cy="1325563"/>
          </a:xfrm>
        </p:spPr>
        <p:txBody>
          <a:bodyPr/>
          <a:lstStyle/>
          <a:p>
            <a:pPr algn="ctr"/>
            <a:r>
              <a:rPr lang="en-US" dirty="0"/>
              <a:t>Introduction: Renewable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3" y="2172809"/>
            <a:ext cx="5633157" cy="44410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Most common renewable energy sources are wind, solar, hydroelectric, and geothermal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Renewable energy accounts for roughly 10% of U.S. energy production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This is because renewable energy sources are inefficient or difficult to implement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Renewable energy production needs to significantly increase to meet nonrenewable energy production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81810FE5-FC23-4FA1-9EC2-BC07930E725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530" y="2860829"/>
            <a:ext cx="5310601" cy="27587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7FA158-C317-428B-B6AA-30E835CB3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7487" y="443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53" y="497150"/>
            <a:ext cx="11230321" cy="1325563"/>
          </a:xfrm>
        </p:spPr>
        <p:txBody>
          <a:bodyPr/>
          <a:lstStyle/>
          <a:p>
            <a:pPr algn="ctr"/>
            <a:r>
              <a:rPr lang="en-US" dirty="0"/>
              <a:t>Solar Energy: 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54" y="2512381"/>
            <a:ext cx="6236856" cy="40362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Today's solar panels are roughly 22% efficient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Solar energy is not consistent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Solar panel inefficiency is influenced by temperature, time of day, and location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AA1A0-94B8-44AF-AB7A-16A34A6BC5A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39" y="2512381"/>
            <a:ext cx="4682835" cy="3733655"/>
          </a:xfrm>
          <a:prstGeom prst="rect">
            <a:avLst/>
          </a:prstGeom>
        </p:spPr>
      </p:pic>
      <p:pic>
        <p:nvPicPr>
          <p:cNvPr id="4" name="Solar Disadvantages">
            <a:hlinkClick r:id="" action="ppaction://media"/>
            <a:extLst>
              <a:ext uri="{FF2B5EF4-FFF2-40B4-BE49-F238E27FC236}">
                <a16:creationId xmlns:a16="http://schemas.microsoft.com/office/drawing/2014/main" id="{C2CAA395-7F39-4FC0-A9BC-D6391017A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8610" y="49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9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514905"/>
            <a:ext cx="11215456" cy="1325563"/>
          </a:xfrm>
        </p:spPr>
        <p:txBody>
          <a:bodyPr/>
          <a:lstStyle/>
          <a:p>
            <a:pPr algn="ctr"/>
            <a:r>
              <a:rPr lang="en-US" dirty="0"/>
              <a:t>Solar Energy: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2" y="2379216"/>
            <a:ext cx="6245037" cy="427903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Solar energy is currently the most obtainable form of renewable energy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Cheap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Easy to install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Maintenance cost are minimal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Operating costs are minimal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Increasing efficiency, or maximizing output potential, could allow solar energy to compete with nonrenewable energy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AA1A0-94B8-44AF-AB7A-16A34A6BC5A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93" y="2499416"/>
            <a:ext cx="4682835" cy="3733655"/>
          </a:xfrm>
          <a:prstGeom prst="rect">
            <a:avLst/>
          </a:prstGeom>
        </p:spPr>
      </p:pic>
      <p:pic>
        <p:nvPicPr>
          <p:cNvPr id="4" name="Solar Advantages">
            <a:hlinkClick r:id="" action="ppaction://media"/>
            <a:extLst>
              <a:ext uri="{FF2B5EF4-FFF2-40B4-BE49-F238E27FC236}">
                <a16:creationId xmlns:a16="http://schemas.microsoft.com/office/drawing/2014/main" id="{BE868F5A-BCF7-4450-8065-78C15A84C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9732" y="514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523782"/>
            <a:ext cx="11194742" cy="1325563"/>
          </a:xfrm>
        </p:spPr>
        <p:txBody>
          <a:bodyPr/>
          <a:lstStyle/>
          <a:p>
            <a:pPr algn="ctr"/>
            <a:r>
              <a:rPr lang="en-US" dirty="0"/>
              <a:t>Solar Panels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49" y="2231363"/>
            <a:ext cx="8927237" cy="44890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Solar panels are made up of groups of solar cells called modules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Solar cells convert sunlight into electricity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olar cells consists of a semiconductor, an antireflective coating, and front and back contacts.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As sunlight touches the cell, electrons are removed from atoms and electricity is generated</a:t>
            </a:r>
          </a:p>
        </p:txBody>
      </p:sp>
      <p:pic>
        <p:nvPicPr>
          <p:cNvPr id="4" name="Picture 3" descr="see caption">
            <a:hlinkClick r:id="rId4"/>
            <a:extLst>
              <a:ext uri="{FF2B5EF4-FFF2-40B4-BE49-F238E27FC236}">
                <a16:creationId xmlns:a16="http://schemas.microsoft.com/office/drawing/2014/main" id="{725459BD-F52E-4575-9ED2-22B7162A87E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74" y="2231363"/>
            <a:ext cx="2408578" cy="336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ee caption">
            <a:hlinkClick r:id="rId6"/>
            <a:extLst>
              <a:ext uri="{FF2B5EF4-FFF2-40B4-BE49-F238E27FC236}">
                <a16:creationId xmlns:a16="http://schemas.microsoft.com/office/drawing/2014/main" id="{BBFB9BB5-9E83-4044-919A-5DD8C56124C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742" y="4673575"/>
            <a:ext cx="4562576" cy="218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olar Panels">
            <a:hlinkClick r:id="" action="ppaction://media"/>
            <a:extLst>
              <a:ext uri="{FF2B5EF4-FFF2-40B4-BE49-F238E27FC236}">
                <a16:creationId xmlns:a16="http://schemas.microsoft.com/office/drawing/2014/main" id="{AFA09DF3-1F95-4CCC-82B8-821444E4B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7487" y="460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506027"/>
            <a:ext cx="11230253" cy="1325563"/>
          </a:xfrm>
        </p:spPr>
        <p:txBody>
          <a:bodyPr/>
          <a:lstStyle/>
          <a:p>
            <a:pPr algn="ctr"/>
            <a:r>
              <a:rPr lang="en-US" dirty="0"/>
              <a:t>Solar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4" y="2175029"/>
            <a:ext cx="7136773" cy="46829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Stationary solar panels do not always receive the maximum possible concentration of sunlight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As the earth rotates, the position of the sun changes in the sky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best way to maximize potential is to assure solar panels are always orientated towards the sun as the day progresses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 dual axis solar tracker will be constructed to determine increase in power production between a rotating solar panel and a stationary solar panel</a:t>
            </a:r>
          </a:p>
          <a:p>
            <a:endParaRPr lang="en-US" sz="1800" dirty="0"/>
          </a:p>
        </p:txBody>
      </p:sp>
      <p:pic>
        <p:nvPicPr>
          <p:cNvPr id="7" name="Picture 6" descr="See the source image">
            <a:extLst>
              <a:ext uri="{FF2B5EF4-FFF2-40B4-BE49-F238E27FC236}">
                <a16:creationId xmlns:a16="http://schemas.microsoft.com/office/drawing/2014/main" id="{7254423B-43AE-408C-B992-A81CCDDA9B3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67" y="3315710"/>
            <a:ext cx="4496811" cy="249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lar Tracking">
            <a:hlinkClick r:id="" action="ppaction://media"/>
            <a:extLst>
              <a:ext uri="{FF2B5EF4-FFF2-40B4-BE49-F238E27FC236}">
                <a16:creationId xmlns:a16="http://schemas.microsoft.com/office/drawing/2014/main" id="{77C797C3-4B22-4626-BD3F-7E1C688A8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487" y="492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1" y="514905"/>
            <a:ext cx="11217678" cy="1325563"/>
          </a:xfrm>
        </p:spPr>
        <p:txBody>
          <a:bodyPr/>
          <a:lstStyle/>
          <a:p>
            <a:pPr algn="ctr"/>
            <a:r>
              <a:rPr lang="en-US" dirty="0"/>
              <a:t>Dual Axis Solar Tracker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91" y="2343705"/>
            <a:ext cx="11217678" cy="42048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Small solar panel with USB output x2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cs typeface="Times New Roman" panose="02020603050405020304" pitchFamily="18" charset="0"/>
              </a:rPr>
              <a:t>DC portable battery x2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cs typeface="Times New Roman" panose="02020603050405020304" pitchFamily="18" charset="0"/>
              </a:rPr>
              <a:t>USB multimeter x2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Dual axis servo motor: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Raspberry Pi Servo Motor Controller PWM Kit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Microcontroller: Raspberry Pi 3 Model B+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cs typeface="Times New Roman" panose="02020603050405020304" pitchFamily="18" charset="0"/>
              </a:rPr>
              <a:t>Motor controller: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PCA9685</a:t>
            </a:r>
            <a:endParaRPr lang="en-US" sz="18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cs typeface="Times New Roman" panose="02020603050405020304" pitchFamily="18" charset="0"/>
              </a:rPr>
              <a:t>Camera: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PiCamera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NoIR</a:t>
            </a:r>
            <a:endParaRPr lang="en-US" sz="1800" dirty="0">
              <a:cs typeface="Times New Roman" panose="02020603050405020304" pitchFamily="18" charset="0"/>
            </a:endParaRPr>
          </a:p>
        </p:txBody>
      </p:sp>
      <p:pic>
        <p:nvPicPr>
          <p:cNvPr id="4" name="Components">
            <a:hlinkClick r:id="" action="ppaction://media"/>
            <a:extLst>
              <a:ext uri="{FF2B5EF4-FFF2-40B4-BE49-F238E27FC236}">
                <a16:creationId xmlns:a16="http://schemas.microsoft.com/office/drawing/2014/main" id="{B6429AE9-D28E-4733-8CAD-AAAEF4B2A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09" y="514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34AB-E030-4AA2-8FA5-F0292019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497150"/>
            <a:ext cx="11203620" cy="1325563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3C4-60C3-4D64-A0C1-4FC97EA1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4" y="2396971"/>
            <a:ext cx="11203620" cy="41516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Fossil fuels are efficient but harmful to the environment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Clean energy, such as solar, is inefficient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Further innovations in solar energy are needed if it will ever replace fossil fuels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 way to maximize the efficiency of solar panels is to track the sun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 dual axis solar tracker will be constructed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average power production of the device will be determined and compared to a stationary device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4" name="Summary">
            <a:hlinkClick r:id="" action="ppaction://media"/>
            <a:extLst>
              <a:ext uri="{FF2B5EF4-FFF2-40B4-BE49-F238E27FC236}">
                <a16:creationId xmlns:a16="http://schemas.microsoft.com/office/drawing/2014/main" id="{0480010F-188C-4B75-914C-94A12DE91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1875" y="49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465</TotalTime>
  <Words>851</Words>
  <Application>Microsoft Office PowerPoint</Application>
  <PresentationFormat>Widescreen</PresentationFormat>
  <Paragraphs>88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Ion Boardroom</vt:lpstr>
      <vt:lpstr>Dual-Axis Solar Tracker</vt:lpstr>
      <vt:lpstr>Introduction: Nonrenewable Energy</vt:lpstr>
      <vt:lpstr>Introduction: Renewable Energy</vt:lpstr>
      <vt:lpstr>Solar Energy: Disadvantages</vt:lpstr>
      <vt:lpstr>Solar Energy: Advantages</vt:lpstr>
      <vt:lpstr>Solar Panels</vt:lpstr>
      <vt:lpstr>Solar Tracking</vt:lpstr>
      <vt:lpstr>Dual Axis Solar Tracker Components</vt:lpstr>
      <vt:lpstr>Summary</vt:lpstr>
      <vt:lpstr>Prototype</vt:lpstr>
      <vt:lpstr>Testing</vt:lpstr>
      <vt:lpstr>Data: Solar Tracking</vt:lpstr>
      <vt:lpstr>Data: Fixed Solar Panel</vt:lpstr>
      <vt:lpstr>Results 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Beaupre, Kyle</dc:creator>
  <cp:lastModifiedBy>Beaupre, Kyle</cp:lastModifiedBy>
  <cp:revision>110</cp:revision>
  <dcterms:created xsi:type="dcterms:W3CDTF">2020-10-28T19:47:43Z</dcterms:created>
  <dcterms:modified xsi:type="dcterms:W3CDTF">2021-04-26T07:21:08Z</dcterms:modified>
</cp:coreProperties>
</file>