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51206400" cy="384048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521415D9-36F7-43E2-AB2F-B90AF26B5E84}">
      <p14:sectionLst xmlns:p14="http://schemas.microsoft.com/office/powerpoint/2010/main">
        <p14:section name="Untitled Section" id="{AB6D5655-94EF-460A-AF6B-C48C56ED0AA1}">
          <p14:sldIdLst>
            <p14:sldId id="259"/>
          </p14:sldIdLst>
        </p14:section>
      </p14:sectionLst>
    </p:ext>
    <p:ext uri="{EFAFB233-063F-42B5-8137-9DF3F51BA10A}">
      <p15:sldGuideLst xmlns:p15="http://schemas.microsoft.com/office/powerpoint/2012/main">
        <p15:guide id="1" orient="horz" pos="10368">
          <p15:clr>
            <a:srgbClr val="A4A3A4"/>
          </p15:clr>
        </p15:guide>
        <p15:guide id="2" pos="15552">
          <p15:clr>
            <a:srgbClr val="A4A3A4"/>
          </p15:clr>
        </p15:guide>
        <p15:guide id="3" orient="horz" pos="12096">
          <p15:clr>
            <a:srgbClr val="A4A3A4"/>
          </p15:clr>
        </p15:guide>
        <p15:guide id="4"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000066"/>
    <a:srgbClr val="999999"/>
    <a:srgbClr val="FF9900"/>
    <a:srgbClr val="990000"/>
    <a:srgbClr val="000050"/>
    <a:srgbClr val="00126A"/>
    <a:srgbClr val="0033CC"/>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58" autoAdjust="0"/>
    <p:restoredTop sz="94575" autoAdjust="0"/>
  </p:normalViewPr>
  <p:slideViewPr>
    <p:cSldViewPr>
      <p:cViewPr varScale="1">
        <p:scale>
          <a:sx n="15" d="100"/>
          <a:sy n="15" d="100"/>
        </p:scale>
        <p:origin x="1752" y="96"/>
      </p:cViewPr>
      <p:guideLst>
        <p:guide orient="horz" pos="10368"/>
        <p:guide pos="15552"/>
        <p:guide orient="horz" pos="12096"/>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1223" y="11931121"/>
            <a:ext cx="43523958" cy="8230658"/>
          </a:xfrm>
        </p:spPr>
        <p:txBody>
          <a:bodyPr/>
          <a:lstStyle/>
          <a:p>
            <a:r>
              <a:rPr lang="en-US"/>
              <a:t>Click to edit Master title style</a:t>
            </a:r>
          </a:p>
        </p:txBody>
      </p:sp>
      <p:sp>
        <p:nvSpPr>
          <p:cNvPr id="3" name="Subtitle 2"/>
          <p:cNvSpPr>
            <a:spLocks noGrp="1"/>
          </p:cNvSpPr>
          <p:nvPr>
            <p:ph type="subTitle" idx="1"/>
          </p:nvPr>
        </p:nvSpPr>
        <p:spPr>
          <a:xfrm>
            <a:off x="7680591" y="21761980"/>
            <a:ext cx="35845220" cy="981604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013" y="1537230"/>
            <a:ext cx="11521810" cy="32770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59579" y="1537230"/>
            <a:ext cx="34387632" cy="32770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59581" y="1537229"/>
            <a:ext cx="46087242" cy="6400800"/>
          </a:xfrm>
        </p:spPr>
        <p:txBody>
          <a:bodyPr/>
          <a:lstStyle/>
          <a:p>
            <a:r>
              <a:rPr lang="en-US"/>
              <a:t>Click to edit Master title style</a:t>
            </a:r>
          </a:p>
        </p:txBody>
      </p:sp>
      <p:sp>
        <p:nvSpPr>
          <p:cNvPr id="3" name="Content Placeholder 2"/>
          <p:cNvSpPr>
            <a:spLocks noGrp="1"/>
          </p:cNvSpPr>
          <p:nvPr>
            <p:ph sz="quarter" idx="1"/>
          </p:nvPr>
        </p:nvSpPr>
        <p:spPr>
          <a:xfrm>
            <a:off x="2559582" y="8960382"/>
            <a:ext cx="22954720" cy="12584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5692103" y="8960382"/>
            <a:ext cx="22954720" cy="12584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559582" y="21723086"/>
            <a:ext cx="22954720" cy="12584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5692103" y="21723086"/>
            <a:ext cx="22954720" cy="12584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9016"/>
            <a:ext cx="43525811" cy="7626879"/>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044953" y="16277961"/>
            <a:ext cx="43525811" cy="84010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59582" y="8960381"/>
            <a:ext cx="22954720" cy="2534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92103" y="8960381"/>
            <a:ext cx="22954720" cy="2534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59581" y="8597376"/>
            <a:ext cx="22625051" cy="35819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59581" y="12179301"/>
            <a:ext cx="22625051" cy="22126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511" y="8597376"/>
            <a:ext cx="22634310" cy="35819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511" y="12179301"/>
            <a:ext cx="22634310" cy="22126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580" y="1529822"/>
            <a:ext cx="16846551" cy="650636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21020" y="1529822"/>
            <a:ext cx="28625800" cy="327763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59580" y="8036190"/>
            <a:ext cx="16846551" cy="26269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442" y="26882996"/>
            <a:ext cx="30724210" cy="317447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442" y="3431913"/>
            <a:ext cx="30724210" cy="230417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0036442" y="30057466"/>
            <a:ext cx="30724210" cy="45061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59995" y="1537229"/>
            <a:ext cx="46086419"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559995" y="8960381"/>
            <a:ext cx="46086419" cy="2534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559995" y="34974742"/>
            <a:ext cx="1194881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7495195" y="34974742"/>
            <a:ext cx="1621601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6697595" y="34974742"/>
            <a:ext cx="1194881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0" y="0"/>
            <a:ext cx="51206400" cy="5181599"/>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rmAutofit/>
          </a:bodyPr>
          <a:lstStyle/>
          <a:p>
            <a:pPr indent="-457200" algn="l" eaLnBrk="1" hangingPunct="1">
              <a:spcBef>
                <a:spcPts val="0"/>
              </a:spcBef>
              <a:spcAft>
                <a:spcPts val="0"/>
              </a:spcAft>
            </a:pPr>
            <a:r>
              <a:rPr lang="en-US" sz="8800" dirty="0">
                <a:solidFill>
                  <a:schemeClr val="bg1"/>
                </a:solidFill>
              </a:rPr>
              <a:t>CS-Network “Probe” Monitor</a:t>
            </a:r>
            <a:br>
              <a:rPr lang="en-US" sz="8800" dirty="0">
                <a:solidFill>
                  <a:schemeClr val="bg1"/>
                </a:solidFill>
              </a:rPr>
            </a:br>
            <a:br>
              <a:rPr lang="en-US" sz="4000" dirty="0"/>
            </a:br>
            <a:r>
              <a:rPr lang="en-US" sz="5400" i="1" dirty="0">
                <a:solidFill>
                  <a:srgbClr val="FFFFFF"/>
                </a:solidFill>
              </a:rPr>
              <a:t>Jackson Lucier, Garret Smith, Duncan McInnes</a:t>
            </a:r>
            <a:br>
              <a:rPr lang="en-US" sz="5400" i="1" dirty="0">
                <a:solidFill>
                  <a:srgbClr val="FFFFFF"/>
                </a:solidFill>
              </a:rPr>
            </a:br>
            <a:r>
              <a:rPr lang="en-US" sz="5400" i="1" dirty="0">
                <a:solidFill>
                  <a:srgbClr val="FFFFFF"/>
                </a:solidFill>
              </a:rPr>
              <a:t>Department of Information Technology, University of New Hampshire</a:t>
            </a:r>
          </a:p>
        </p:txBody>
      </p:sp>
      <p:sp>
        <p:nvSpPr>
          <p:cNvPr id="2150" name="Text Box 161"/>
          <p:cNvSpPr txBox="1">
            <a:spLocks noChangeArrowheads="1"/>
          </p:cNvSpPr>
          <p:nvPr/>
        </p:nvSpPr>
        <p:spPr bwMode="auto">
          <a:xfrm>
            <a:off x="46494700" y="11988538"/>
            <a:ext cx="3556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2152" name="Rectangle 164"/>
          <p:cNvSpPr>
            <a:spLocks noChangeArrowheads="1"/>
          </p:cNvSpPr>
          <p:nvPr/>
        </p:nvSpPr>
        <p:spPr bwMode="auto">
          <a:xfrm>
            <a:off x="33971068" y="14700882"/>
            <a:ext cx="16079632" cy="837372"/>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chemeClr val="bg1"/>
                </a:solidFill>
                <a:latin typeface="Times New Roman" panose="02020603050405020304" pitchFamily="18" charset="0"/>
                <a:cs typeface="Times New Roman" panose="02020603050405020304" pitchFamily="18" charset="0"/>
              </a:rPr>
              <a:t>Results/Conclusions</a:t>
            </a:r>
            <a:endParaRPr lang="en-US" sz="60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154" name="Rectangle 166"/>
          <p:cNvSpPr>
            <a:spLocks noChangeArrowheads="1"/>
          </p:cNvSpPr>
          <p:nvPr/>
        </p:nvSpPr>
        <p:spPr bwMode="auto">
          <a:xfrm>
            <a:off x="300229" y="20670086"/>
            <a:ext cx="14949501" cy="857574"/>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chemeClr val="bg1"/>
                </a:solidFill>
                <a:latin typeface="Times New Roman" panose="02020603050405020304" pitchFamily="18" charset="0"/>
                <a:cs typeface="Times New Roman" panose="02020603050405020304" pitchFamily="18" charset="0"/>
              </a:rPr>
              <a:t>System Design</a:t>
            </a:r>
            <a:endParaRPr lang="en-US" sz="6000" dirty="0">
              <a:solidFill>
                <a:srgbClr val="CCCCCC"/>
              </a:solidFill>
            </a:endParaRPr>
          </a:p>
        </p:txBody>
      </p:sp>
      <p:sp>
        <p:nvSpPr>
          <p:cNvPr id="2155" name="Rectangle 167"/>
          <p:cNvSpPr>
            <a:spLocks noChangeArrowheads="1"/>
          </p:cNvSpPr>
          <p:nvPr/>
        </p:nvSpPr>
        <p:spPr bwMode="auto">
          <a:xfrm>
            <a:off x="16313806" y="5514759"/>
            <a:ext cx="16407889" cy="834054"/>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chemeClr val="bg1"/>
                </a:solidFill>
                <a:latin typeface="Times New Roman" panose="02020603050405020304" pitchFamily="18" charset="0"/>
                <a:cs typeface="Times New Roman" panose="02020603050405020304" pitchFamily="18" charset="0"/>
              </a:rPr>
              <a:t>Threat Analysis</a:t>
            </a:r>
          </a:p>
        </p:txBody>
      </p:sp>
      <p:sp>
        <p:nvSpPr>
          <p:cNvPr id="9" name="Rectangle 8"/>
          <p:cNvSpPr/>
          <p:nvPr/>
        </p:nvSpPr>
        <p:spPr>
          <a:xfrm>
            <a:off x="16250658" y="6772879"/>
            <a:ext cx="16862035" cy="3400931"/>
          </a:xfrm>
          <a:prstGeom prst="rect">
            <a:avLst/>
          </a:prstGeom>
        </p:spPr>
        <p:txBody>
          <a:bodyPr wrap="square">
            <a:spAutoFit/>
          </a:bodyPr>
          <a:lstStyle/>
          <a:p>
            <a:pPr algn="l"/>
            <a:r>
              <a:rPr lang="en-US" b="0" dirty="0">
                <a:solidFill>
                  <a:srgbClr val="000000"/>
                </a:solidFill>
                <a:latin typeface="+mn-lt"/>
                <a:cs typeface="Times New Roman" panose="02020603050405020304" pitchFamily="18" charset="0"/>
              </a:rPr>
              <a:t>Data collected to the database on DShield, creates a threat score. “Potential” threat measurement is shown using a “color scale”</a:t>
            </a:r>
            <a:r>
              <a:rPr lang="en-US" b="0" dirty="0">
                <a:solidFill>
                  <a:schemeClr val="tx1"/>
                </a:solidFill>
                <a:latin typeface="+mn-lt"/>
                <a:cs typeface="Times New Roman" panose="02020603050405020304" pitchFamily="18" charset="0"/>
              </a:rPr>
              <a:t>. “Cowrie” </a:t>
            </a:r>
            <a:r>
              <a:rPr lang="en-US" b="0" dirty="0">
                <a:solidFill>
                  <a:schemeClr val="tx1"/>
                </a:solidFill>
                <a:latin typeface="+mn-lt"/>
              </a:rPr>
              <a:t>emulates a UNIX system in Python, in high interaction mode (proxy) it functions as an SSH and telnet proxy to observe attacker behavior to another system.</a:t>
            </a:r>
            <a:endParaRPr lang="en-US" b="0" dirty="0">
              <a:solidFill>
                <a:schemeClr val="tx1"/>
              </a:solidFill>
              <a:latin typeface="+mn-lt"/>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71068" y="1007049"/>
            <a:ext cx="12679278" cy="3692276"/>
          </a:xfrm>
          <a:prstGeom prst="rect">
            <a:avLst/>
          </a:prstGeom>
        </p:spPr>
      </p:pic>
      <p:sp>
        <p:nvSpPr>
          <p:cNvPr id="20" name="Rectangle 166">
            <a:extLst>
              <a:ext uri="{FF2B5EF4-FFF2-40B4-BE49-F238E27FC236}">
                <a16:creationId xmlns:a16="http://schemas.microsoft.com/office/drawing/2014/main" id="{A4E83EDB-5BD6-40EB-B919-8940752A49BB}"/>
              </a:ext>
            </a:extLst>
          </p:cNvPr>
          <p:cNvSpPr>
            <a:spLocks noChangeArrowheads="1"/>
          </p:cNvSpPr>
          <p:nvPr/>
        </p:nvSpPr>
        <p:spPr bwMode="auto">
          <a:xfrm>
            <a:off x="295871" y="5514759"/>
            <a:ext cx="14840656" cy="834054"/>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chemeClr val="bg1"/>
                </a:solidFill>
                <a:latin typeface="Times New Roman" panose="02020603050405020304" pitchFamily="18" charset="0"/>
                <a:cs typeface="Times New Roman" panose="02020603050405020304" pitchFamily="18" charset="0"/>
              </a:rPr>
              <a:t>Introduction</a:t>
            </a:r>
            <a:endParaRPr lang="en-US" sz="6000" dirty="0">
              <a:solidFill>
                <a:srgbClr val="CCCCCC"/>
              </a:solidFill>
            </a:endParaRPr>
          </a:p>
        </p:txBody>
      </p:sp>
      <p:sp>
        <p:nvSpPr>
          <p:cNvPr id="21" name="Rectangle 20">
            <a:extLst>
              <a:ext uri="{FF2B5EF4-FFF2-40B4-BE49-F238E27FC236}">
                <a16:creationId xmlns:a16="http://schemas.microsoft.com/office/drawing/2014/main" id="{390DD60A-7CEC-4B42-BA2F-BAB50E7F79F3}"/>
              </a:ext>
            </a:extLst>
          </p:cNvPr>
          <p:cNvSpPr/>
          <p:nvPr/>
        </p:nvSpPr>
        <p:spPr>
          <a:xfrm>
            <a:off x="300229" y="6664927"/>
            <a:ext cx="15160077" cy="6709529"/>
          </a:xfrm>
          <a:prstGeom prst="rect">
            <a:avLst/>
          </a:prstGeom>
        </p:spPr>
        <p:txBody>
          <a:bodyPr wrap="square">
            <a:spAutoFit/>
          </a:bodyPr>
          <a:lstStyle/>
          <a:p>
            <a:pPr algn="l"/>
            <a:r>
              <a:rPr lang="en-US" b="0" dirty="0">
                <a:solidFill>
                  <a:srgbClr val="000000"/>
                </a:solidFill>
                <a:latin typeface="+mn-lt"/>
                <a:cs typeface="Times New Roman" panose="02020603050405020304" pitchFamily="18" charset="0"/>
              </a:rPr>
              <a:t>UNH CS IT staff, wants to create a Virtual HoneyPot network to track incoming traffic to UNH. UNH receives thousands of requests every day and like many institutions scams and fraudulent activity are abundant. UNH cannot block incoming traffic by geographic region because many students attending UNH come from those regions. A HoneyPot is a computer system used to mimic likely targets of cyber attacks. By implementing a HoneyPot, the stakeholder will be able to monitor and display (graphically) incoming/outgoing traffic on a web server separate from UNH’s main network. </a:t>
            </a:r>
          </a:p>
        </p:txBody>
      </p:sp>
      <p:sp>
        <p:nvSpPr>
          <p:cNvPr id="26" name="Rectangle 164">
            <a:extLst>
              <a:ext uri="{FF2B5EF4-FFF2-40B4-BE49-F238E27FC236}">
                <a16:creationId xmlns:a16="http://schemas.microsoft.com/office/drawing/2014/main" id="{D6F759AB-4B6A-49EF-B9B7-65959D26E22F}"/>
              </a:ext>
            </a:extLst>
          </p:cNvPr>
          <p:cNvSpPr>
            <a:spLocks noChangeArrowheads="1"/>
          </p:cNvSpPr>
          <p:nvPr/>
        </p:nvSpPr>
        <p:spPr bwMode="auto">
          <a:xfrm>
            <a:off x="290009" y="13644443"/>
            <a:ext cx="14949500" cy="798961"/>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chemeClr val="bg1"/>
                </a:solidFill>
                <a:latin typeface="Times New Roman" panose="02020603050405020304" pitchFamily="18" charset="0"/>
                <a:cs typeface="Times New Roman" panose="02020603050405020304" pitchFamily="18" charset="0"/>
              </a:rPr>
              <a:t>Probe Data Collected</a:t>
            </a:r>
            <a:endParaRPr lang="en-US" sz="5400" dirty="0">
              <a:solidFill>
                <a:schemeClr val="bg1"/>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21C2F225-4C18-494D-9579-1097027C85D2}"/>
              </a:ext>
            </a:extLst>
          </p:cNvPr>
          <p:cNvSpPr/>
          <p:nvPr/>
        </p:nvSpPr>
        <p:spPr>
          <a:xfrm>
            <a:off x="330709" y="14764499"/>
            <a:ext cx="13772324" cy="2739211"/>
          </a:xfrm>
          <a:prstGeom prst="rect">
            <a:avLst/>
          </a:prstGeom>
        </p:spPr>
        <p:txBody>
          <a:bodyPr wrap="square">
            <a:spAutoFit/>
          </a:bodyPr>
          <a:lstStyle/>
          <a:p>
            <a:pPr marL="685800" indent="-685800" algn="l">
              <a:buFont typeface="Arial" panose="020B0604020202020204" pitchFamily="34" charset="0"/>
              <a:buChar char="•"/>
            </a:pPr>
            <a:r>
              <a:rPr lang="en-US" b="0" dirty="0">
                <a:solidFill>
                  <a:srgbClr val="000000"/>
                </a:solidFill>
                <a:latin typeface="+mn-lt"/>
                <a:cs typeface="Times New Roman" panose="02020603050405020304" pitchFamily="18" charset="0"/>
              </a:rPr>
              <a:t>Date and Time Data Collected</a:t>
            </a:r>
          </a:p>
          <a:p>
            <a:pPr marL="685800" indent="-685800" algn="l">
              <a:buFont typeface="Arial" panose="020B0604020202020204" pitchFamily="34" charset="0"/>
              <a:buChar char="•"/>
            </a:pPr>
            <a:r>
              <a:rPr lang="en-US" b="0" dirty="0">
                <a:solidFill>
                  <a:srgbClr val="000000"/>
                </a:solidFill>
                <a:latin typeface="+mn-lt"/>
                <a:cs typeface="Times New Roman" panose="02020603050405020304" pitchFamily="18" charset="0"/>
              </a:rPr>
              <a:t>Source IP Address and Port Number</a:t>
            </a:r>
          </a:p>
          <a:p>
            <a:pPr marL="685800" indent="-685800" algn="l">
              <a:buFont typeface="Arial" panose="020B0604020202020204" pitchFamily="34" charset="0"/>
              <a:buChar char="•"/>
            </a:pPr>
            <a:r>
              <a:rPr lang="en-US" b="0" dirty="0">
                <a:solidFill>
                  <a:srgbClr val="000000"/>
                </a:solidFill>
                <a:latin typeface="+mn-lt"/>
                <a:cs typeface="Times New Roman" panose="02020603050405020304" pitchFamily="18" charset="0"/>
              </a:rPr>
              <a:t>Target IP Address and Port Number</a:t>
            </a:r>
          </a:p>
          <a:p>
            <a:pPr algn="l"/>
            <a:endParaRPr lang="en-US" b="0" dirty="0">
              <a:solidFill>
                <a:srgbClr val="000000"/>
              </a:solidFill>
              <a:latin typeface="+mn-lt"/>
              <a:cs typeface="Times New Roman" panose="02020603050405020304" pitchFamily="18" charset="0"/>
            </a:endParaRPr>
          </a:p>
        </p:txBody>
      </p:sp>
      <p:sp>
        <p:nvSpPr>
          <p:cNvPr id="28" name="Rectangle 164">
            <a:extLst>
              <a:ext uri="{FF2B5EF4-FFF2-40B4-BE49-F238E27FC236}">
                <a16:creationId xmlns:a16="http://schemas.microsoft.com/office/drawing/2014/main" id="{2892BF52-D9E2-476F-B448-CAC0AFEFF92E}"/>
              </a:ext>
            </a:extLst>
          </p:cNvPr>
          <p:cNvSpPr>
            <a:spLocks noChangeArrowheads="1"/>
          </p:cNvSpPr>
          <p:nvPr/>
        </p:nvSpPr>
        <p:spPr bwMode="auto">
          <a:xfrm>
            <a:off x="290009" y="16990120"/>
            <a:ext cx="14949500" cy="860713"/>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chemeClr val="bg1"/>
                </a:solidFill>
                <a:latin typeface="Times New Roman" panose="02020603050405020304" pitchFamily="18" charset="0"/>
                <a:cs typeface="Times New Roman" panose="02020603050405020304" pitchFamily="18" charset="0"/>
              </a:rPr>
              <a:t>Compared Data Collected</a:t>
            </a:r>
            <a:endParaRPr lang="en-US" sz="5400" dirty="0">
              <a:solidFill>
                <a:schemeClr val="bg1"/>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D4E2E61F-0DBB-430B-B7CA-7DB888A0C3CB}"/>
              </a:ext>
            </a:extLst>
          </p:cNvPr>
          <p:cNvSpPr/>
          <p:nvPr/>
        </p:nvSpPr>
        <p:spPr>
          <a:xfrm>
            <a:off x="361189" y="17901117"/>
            <a:ext cx="13542237" cy="3400931"/>
          </a:xfrm>
          <a:prstGeom prst="rect">
            <a:avLst/>
          </a:prstGeom>
        </p:spPr>
        <p:txBody>
          <a:bodyPr wrap="square">
            <a:spAutoFit/>
          </a:bodyPr>
          <a:lstStyle/>
          <a:p>
            <a:pPr marL="685800" indent="-685800" algn="l">
              <a:buFont typeface="Arial" panose="020B0604020202020204" pitchFamily="34" charset="0"/>
              <a:buChar char="•"/>
            </a:pPr>
            <a:r>
              <a:rPr lang="en-US" b="0" dirty="0">
                <a:solidFill>
                  <a:srgbClr val="000000"/>
                </a:solidFill>
                <a:latin typeface="+mn-lt"/>
                <a:cs typeface="Times New Roman" panose="02020603050405020304" pitchFamily="18" charset="0"/>
              </a:rPr>
              <a:t>Geographic Location</a:t>
            </a:r>
          </a:p>
          <a:p>
            <a:pPr marL="685800" indent="-685800" algn="l">
              <a:buFont typeface="Arial" panose="020B0604020202020204" pitchFamily="34" charset="0"/>
              <a:buChar char="•"/>
            </a:pPr>
            <a:r>
              <a:rPr lang="en-US" b="0" dirty="0">
                <a:solidFill>
                  <a:srgbClr val="000000"/>
                </a:solidFill>
                <a:latin typeface="+mn-lt"/>
                <a:cs typeface="Times New Roman" panose="02020603050405020304" pitchFamily="18" charset="0"/>
              </a:rPr>
              <a:t>System Type</a:t>
            </a:r>
          </a:p>
          <a:p>
            <a:pPr marL="685800" indent="-685800" algn="l">
              <a:buFont typeface="Arial" panose="020B0604020202020204" pitchFamily="34" charset="0"/>
              <a:buChar char="•"/>
            </a:pPr>
            <a:r>
              <a:rPr lang="en-US" b="0" dirty="0">
                <a:solidFill>
                  <a:srgbClr val="000000"/>
                </a:solidFill>
                <a:latin typeface="+mn-lt"/>
                <a:cs typeface="Times New Roman" panose="02020603050405020304" pitchFamily="18" charset="0"/>
              </a:rPr>
              <a:t>Previous Connection Attempts</a:t>
            </a:r>
          </a:p>
          <a:p>
            <a:pPr marL="685800" indent="-685800" algn="l">
              <a:buFont typeface="Arial" panose="020B0604020202020204" pitchFamily="34" charset="0"/>
              <a:buChar char="•"/>
            </a:pPr>
            <a:r>
              <a:rPr lang="en-US" b="0" dirty="0">
                <a:solidFill>
                  <a:srgbClr val="000000"/>
                </a:solidFill>
                <a:latin typeface="+mn-lt"/>
                <a:cs typeface="Times New Roman" panose="02020603050405020304" pitchFamily="18" charset="0"/>
              </a:rPr>
              <a:t>Threat Score</a:t>
            </a:r>
          </a:p>
          <a:p>
            <a:pPr algn="l"/>
            <a:endParaRPr lang="en-US" b="0" dirty="0">
              <a:solidFill>
                <a:srgbClr val="000000"/>
              </a:solidFill>
              <a:latin typeface="+mn-lt"/>
              <a:cs typeface="Times New Roman" panose="02020603050405020304" pitchFamily="18" charset="0"/>
            </a:endParaRPr>
          </a:p>
        </p:txBody>
      </p:sp>
      <p:pic>
        <p:nvPicPr>
          <p:cNvPr id="15" name="Picture 14">
            <a:extLst>
              <a:ext uri="{FF2B5EF4-FFF2-40B4-BE49-F238E27FC236}">
                <a16:creationId xmlns:a16="http://schemas.microsoft.com/office/drawing/2014/main" id="{96AF8B93-E87F-4019-BE35-A4C5EFD1A30C}"/>
              </a:ext>
            </a:extLst>
          </p:cNvPr>
          <p:cNvPicPr>
            <a:picLocks noChangeAspect="1"/>
          </p:cNvPicPr>
          <p:nvPr/>
        </p:nvPicPr>
        <p:blipFill>
          <a:blip r:embed="rId3"/>
          <a:stretch>
            <a:fillRect/>
          </a:stretch>
        </p:blipFill>
        <p:spPr>
          <a:xfrm>
            <a:off x="187027" y="21622319"/>
            <a:ext cx="16710894" cy="16608257"/>
          </a:xfrm>
          <a:prstGeom prst="rect">
            <a:avLst/>
          </a:prstGeom>
        </p:spPr>
      </p:pic>
      <p:pic>
        <p:nvPicPr>
          <p:cNvPr id="23" name="Picture 22">
            <a:extLst>
              <a:ext uri="{FF2B5EF4-FFF2-40B4-BE49-F238E27FC236}">
                <a16:creationId xmlns:a16="http://schemas.microsoft.com/office/drawing/2014/main" id="{2DCF9E38-A1E9-4FA7-9C4C-07EE9FEF3329}"/>
              </a:ext>
            </a:extLst>
          </p:cNvPr>
          <p:cNvPicPr>
            <a:picLocks noChangeAspect="1"/>
          </p:cNvPicPr>
          <p:nvPr/>
        </p:nvPicPr>
        <p:blipFill rotWithShape="1">
          <a:blip r:embed="rId4">
            <a:extLst>
              <a:ext uri="{28A0092B-C50C-407E-A947-70E740481C1C}">
                <a14:useLocalDpi xmlns:a14="http://schemas.microsoft.com/office/drawing/2010/main" val="0"/>
              </a:ext>
            </a:extLst>
          </a:blip>
          <a:srcRect l="3036" t="28770" r="22970" b="29222"/>
          <a:stretch/>
        </p:blipFill>
        <p:spPr>
          <a:xfrm>
            <a:off x="16250658" y="10744575"/>
            <a:ext cx="17088225" cy="9701379"/>
          </a:xfrm>
          <a:prstGeom prst="rect">
            <a:avLst/>
          </a:prstGeom>
        </p:spPr>
      </p:pic>
      <p:pic>
        <p:nvPicPr>
          <p:cNvPr id="25" name="Picture 24" descr="Chart&#10;&#10;Description automatically generated">
            <a:extLst>
              <a:ext uri="{FF2B5EF4-FFF2-40B4-BE49-F238E27FC236}">
                <a16:creationId xmlns:a16="http://schemas.microsoft.com/office/drawing/2014/main" id="{B8547B51-79AB-41E3-9300-BE2768A2AB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71720" y="21622319"/>
            <a:ext cx="33250382" cy="16524714"/>
          </a:xfrm>
          <a:prstGeom prst="rect">
            <a:avLst/>
          </a:prstGeom>
        </p:spPr>
      </p:pic>
      <p:sp>
        <p:nvSpPr>
          <p:cNvPr id="31" name="TextBox 30">
            <a:extLst>
              <a:ext uri="{FF2B5EF4-FFF2-40B4-BE49-F238E27FC236}">
                <a16:creationId xmlns:a16="http://schemas.microsoft.com/office/drawing/2014/main" id="{402546A3-BB93-4839-9FB6-457828427695}"/>
              </a:ext>
            </a:extLst>
          </p:cNvPr>
          <p:cNvSpPr txBox="1"/>
          <p:nvPr/>
        </p:nvSpPr>
        <p:spPr>
          <a:xfrm>
            <a:off x="33933524" y="15595265"/>
            <a:ext cx="16445433" cy="6047809"/>
          </a:xfrm>
          <a:prstGeom prst="rect">
            <a:avLst/>
          </a:prstGeom>
          <a:noFill/>
        </p:spPr>
        <p:txBody>
          <a:bodyPr wrap="square" rtlCol="0">
            <a:spAutoFit/>
          </a:bodyPr>
          <a:lstStyle/>
          <a:p>
            <a:pPr algn="l"/>
            <a:r>
              <a:rPr lang="en-US" dirty="0">
                <a:solidFill>
                  <a:schemeClr val="tx1"/>
                </a:solidFill>
                <a:latin typeface="+mn-lt"/>
              </a:rPr>
              <a:t>Over a 24-hour period: 11:59am-11:59pm</a:t>
            </a:r>
          </a:p>
          <a:p>
            <a:pPr marL="571500" indent="-571500" algn="l">
              <a:buFont typeface="Arial" panose="020B0604020202020204" pitchFamily="34" charset="0"/>
              <a:buChar char="•"/>
            </a:pPr>
            <a:r>
              <a:rPr lang="en-US" b="0" dirty="0">
                <a:solidFill>
                  <a:schemeClr val="tx1"/>
                </a:solidFill>
                <a:latin typeface="+mn-lt"/>
              </a:rPr>
              <a:t>The most amount of connection attempts is during early</a:t>
            </a:r>
          </a:p>
          <a:p>
            <a:pPr marL="571500" indent="-571500" algn="l">
              <a:buFont typeface="Arial" panose="020B0604020202020204" pitchFamily="34" charset="0"/>
              <a:buChar char="•"/>
            </a:pPr>
            <a:r>
              <a:rPr lang="en-US" b="0" dirty="0">
                <a:solidFill>
                  <a:schemeClr val="tx1"/>
                </a:solidFill>
                <a:latin typeface="+mn-lt"/>
              </a:rPr>
              <a:t>Morning hours, specifically before 4:00am</a:t>
            </a:r>
          </a:p>
          <a:p>
            <a:pPr marL="571500" indent="-571500" algn="l">
              <a:buFont typeface="Arial" panose="020B0604020202020204" pitchFamily="34" charset="0"/>
              <a:buChar char="•"/>
            </a:pPr>
            <a:r>
              <a:rPr lang="en-US" b="0" dirty="0">
                <a:solidFill>
                  <a:schemeClr val="tx1"/>
                </a:solidFill>
                <a:latin typeface="+mn-lt"/>
              </a:rPr>
              <a:t>Protocol 1 (port = 0, no SEND aspect) is only used during the initial test of all port ranges</a:t>
            </a:r>
          </a:p>
          <a:p>
            <a:pPr marL="571500" indent="-571500" algn="l">
              <a:buFont typeface="Arial" panose="020B0604020202020204" pitchFamily="34" charset="0"/>
              <a:buChar char="•"/>
            </a:pPr>
            <a:r>
              <a:rPr lang="en-US" b="0" dirty="0">
                <a:solidFill>
                  <a:schemeClr val="tx1"/>
                </a:solidFill>
                <a:latin typeface="+mn-lt"/>
              </a:rPr>
              <a:t>Protocol 6 (port range, only SEND aspect) is the most used protocol for connection attempts</a:t>
            </a:r>
          </a:p>
          <a:p>
            <a:pPr marL="571500" indent="-571500" algn="l">
              <a:buFont typeface="Arial" panose="020B0604020202020204" pitchFamily="34" charset="0"/>
              <a:buChar char="•"/>
            </a:pPr>
            <a:r>
              <a:rPr lang="en-US" b="0" dirty="0">
                <a:solidFill>
                  <a:schemeClr val="tx1"/>
                </a:solidFill>
                <a:latin typeface="+mn-lt"/>
              </a:rPr>
              <a:t>Protocol 17 (port range, looking for a service) is the most used and established</a:t>
            </a:r>
          </a:p>
        </p:txBody>
      </p:sp>
      <p:sp>
        <p:nvSpPr>
          <p:cNvPr id="44" name="Rectangle 167">
            <a:extLst>
              <a:ext uri="{FF2B5EF4-FFF2-40B4-BE49-F238E27FC236}">
                <a16:creationId xmlns:a16="http://schemas.microsoft.com/office/drawing/2014/main" id="{5D8C2719-F8A6-49CA-B808-18149B77E573}"/>
              </a:ext>
            </a:extLst>
          </p:cNvPr>
          <p:cNvSpPr>
            <a:spLocks noChangeArrowheads="1"/>
          </p:cNvSpPr>
          <p:nvPr/>
        </p:nvSpPr>
        <p:spPr bwMode="auto">
          <a:xfrm>
            <a:off x="33971068" y="5518077"/>
            <a:ext cx="16407889" cy="834054"/>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chemeClr val="bg1"/>
                </a:solidFill>
                <a:latin typeface="Times New Roman" panose="02020603050405020304" pitchFamily="18" charset="0"/>
                <a:cs typeface="Times New Roman" panose="02020603050405020304" pitchFamily="18" charset="0"/>
              </a:rPr>
              <a:t>Tools Used</a:t>
            </a:r>
          </a:p>
        </p:txBody>
      </p:sp>
      <p:pic>
        <p:nvPicPr>
          <p:cNvPr id="42" name="Picture 41" descr="Icon&#10;&#10;Description automatically generated">
            <a:extLst>
              <a:ext uri="{FF2B5EF4-FFF2-40B4-BE49-F238E27FC236}">
                <a16:creationId xmlns:a16="http://schemas.microsoft.com/office/drawing/2014/main" id="{DE2CAEF2-8BDD-4281-A647-0B236955D8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01182" y="11488381"/>
            <a:ext cx="1513679" cy="1513679"/>
          </a:xfrm>
          <a:prstGeom prst="rect">
            <a:avLst/>
          </a:prstGeom>
        </p:spPr>
      </p:pic>
      <p:pic>
        <p:nvPicPr>
          <p:cNvPr id="48" name="Picture 47">
            <a:extLst>
              <a:ext uri="{FF2B5EF4-FFF2-40B4-BE49-F238E27FC236}">
                <a16:creationId xmlns:a16="http://schemas.microsoft.com/office/drawing/2014/main" id="{DDB26BEC-5E9C-46BE-9396-252AEAD8F034}"/>
              </a:ext>
            </a:extLst>
          </p:cNvPr>
          <p:cNvPicPr>
            <a:picLocks noChangeAspect="1"/>
          </p:cNvPicPr>
          <p:nvPr/>
        </p:nvPicPr>
        <p:blipFill>
          <a:blip r:embed="rId7"/>
          <a:stretch>
            <a:fillRect/>
          </a:stretch>
        </p:blipFill>
        <p:spPr>
          <a:xfrm>
            <a:off x="48775161" y="7843471"/>
            <a:ext cx="2077421" cy="1259748"/>
          </a:xfrm>
          <a:prstGeom prst="rect">
            <a:avLst/>
          </a:prstGeom>
        </p:spPr>
      </p:pic>
      <p:pic>
        <p:nvPicPr>
          <p:cNvPr id="56" name="Picture 55" descr="A picture containing text, clipart&#10;&#10;Description automatically generated">
            <a:extLst>
              <a:ext uri="{FF2B5EF4-FFF2-40B4-BE49-F238E27FC236}">
                <a16:creationId xmlns:a16="http://schemas.microsoft.com/office/drawing/2014/main" id="{8419F9F0-118F-4E65-933E-8C07F4EABB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045926" y="10431449"/>
            <a:ext cx="2128325" cy="966391"/>
          </a:xfrm>
          <a:prstGeom prst="rect">
            <a:avLst/>
          </a:prstGeom>
        </p:spPr>
      </p:pic>
      <p:pic>
        <p:nvPicPr>
          <p:cNvPr id="58" name="Picture 57">
            <a:extLst>
              <a:ext uri="{FF2B5EF4-FFF2-40B4-BE49-F238E27FC236}">
                <a16:creationId xmlns:a16="http://schemas.microsoft.com/office/drawing/2014/main" id="{6F292058-F87D-48E1-92A0-2DE13BF0BA8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9101182" y="9212820"/>
            <a:ext cx="1551825" cy="1029378"/>
          </a:xfrm>
          <a:prstGeom prst="rect">
            <a:avLst/>
          </a:prstGeom>
        </p:spPr>
      </p:pic>
      <p:pic>
        <p:nvPicPr>
          <p:cNvPr id="60" name="Picture 59">
            <a:extLst>
              <a:ext uri="{FF2B5EF4-FFF2-40B4-BE49-F238E27FC236}">
                <a16:creationId xmlns:a16="http://schemas.microsoft.com/office/drawing/2014/main" id="{53DC0774-DC13-4E4B-ACFF-E04D625E3E2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9101182" y="13152591"/>
            <a:ext cx="1175647" cy="1478501"/>
          </a:xfrm>
          <a:prstGeom prst="rect">
            <a:avLst/>
          </a:prstGeom>
        </p:spPr>
      </p:pic>
      <p:sp>
        <p:nvSpPr>
          <p:cNvPr id="61" name="TextBox 60">
            <a:extLst>
              <a:ext uri="{FF2B5EF4-FFF2-40B4-BE49-F238E27FC236}">
                <a16:creationId xmlns:a16="http://schemas.microsoft.com/office/drawing/2014/main" id="{92BA9205-AB61-4378-9845-01AF03135F18}"/>
              </a:ext>
            </a:extLst>
          </p:cNvPr>
          <p:cNvSpPr txBox="1"/>
          <p:nvPr/>
        </p:nvSpPr>
        <p:spPr>
          <a:xfrm>
            <a:off x="36122195" y="7086600"/>
            <a:ext cx="184731" cy="754053"/>
          </a:xfrm>
          <a:prstGeom prst="rect">
            <a:avLst/>
          </a:prstGeom>
          <a:noFill/>
        </p:spPr>
        <p:txBody>
          <a:bodyPr wrap="none" rtlCol="0">
            <a:spAutoFit/>
          </a:bodyPr>
          <a:lstStyle/>
          <a:p>
            <a:endParaRPr lang="en-US" dirty="0"/>
          </a:p>
        </p:txBody>
      </p:sp>
      <p:pic>
        <p:nvPicPr>
          <p:cNvPr id="63" name="Picture 62">
            <a:extLst>
              <a:ext uri="{FF2B5EF4-FFF2-40B4-BE49-F238E27FC236}">
                <a16:creationId xmlns:a16="http://schemas.microsoft.com/office/drawing/2014/main" id="{BC3B38F1-C2B7-41D4-9F71-4A9A60162BAA}"/>
              </a:ext>
            </a:extLst>
          </p:cNvPr>
          <p:cNvPicPr>
            <a:picLocks noChangeAspect="1"/>
          </p:cNvPicPr>
          <p:nvPr/>
        </p:nvPicPr>
        <p:blipFill rotWithShape="1">
          <a:blip r:embed="rId11"/>
          <a:srcRect l="2026" t="3257" r="77914" b="6683"/>
          <a:stretch/>
        </p:blipFill>
        <p:spPr>
          <a:xfrm>
            <a:off x="49045926" y="6544422"/>
            <a:ext cx="1607081" cy="1133147"/>
          </a:xfrm>
          <a:prstGeom prst="rect">
            <a:avLst/>
          </a:prstGeom>
        </p:spPr>
      </p:pic>
      <p:sp>
        <p:nvSpPr>
          <p:cNvPr id="3" name="TextBox 2">
            <a:extLst>
              <a:ext uri="{FF2B5EF4-FFF2-40B4-BE49-F238E27FC236}">
                <a16:creationId xmlns:a16="http://schemas.microsoft.com/office/drawing/2014/main" id="{8D9B1671-EC9D-4834-8992-B87C72E023F0}"/>
              </a:ext>
            </a:extLst>
          </p:cNvPr>
          <p:cNvSpPr txBox="1"/>
          <p:nvPr/>
        </p:nvSpPr>
        <p:spPr>
          <a:xfrm>
            <a:off x="33903044" y="6600161"/>
            <a:ext cx="14633977" cy="8032968"/>
          </a:xfrm>
          <a:prstGeom prst="rect">
            <a:avLst/>
          </a:prstGeom>
          <a:noFill/>
        </p:spPr>
        <p:txBody>
          <a:bodyPr wrap="square" rtlCol="0">
            <a:spAutoFit/>
          </a:bodyPr>
          <a:lstStyle/>
          <a:p>
            <a:pPr marL="571500" indent="-571500" algn="l">
              <a:buFont typeface="Arial" panose="020B0604020202020204" pitchFamily="34" charset="0"/>
              <a:buChar char="•"/>
            </a:pPr>
            <a:r>
              <a:rPr lang="en-US" dirty="0" err="1">
                <a:solidFill>
                  <a:schemeClr val="tx1"/>
                </a:solidFill>
              </a:rPr>
              <a:t>Cowire</a:t>
            </a:r>
            <a:r>
              <a:rPr lang="en-US" b="0" dirty="0">
                <a:solidFill>
                  <a:schemeClr val="tx1"/>
                </a:solidFill>
              </a:rPr>
              <a:t>: SSH and Telnet HoneyPot designed to log brute force attacks, future application is to further implement for “Brute Force DDoS testing”</a:t>
            </a:r>
          </a:p>
          <a:p>
            <a:pPr marL="571500" indent="-571500" algn="l">
              <a:buFont typeface="Arial" panose="020B0604020202020204" pitchFamily="34" charset="0"/>
              <a:buChar char="•"/>
            </a:pPr>
            <a:r>
              <a:rPr lang="en-US" dirty="0">
                <a:solidFill>
                  <a:schemeClr val="tx1"/>
                </a:solidFill>
              </a:rPr>
              <a:t>Internet Storm Center</a:t>
            </a:r>
            <a:r>
              <a:rPr lang="en-US" b="0" dirty="0">
                <a:solidFill>
                  <a:schemeClr val="tx1"/>
                </a:solidFill>
              </a:rPr>
              <a:t>: Organization which monitors the level of malicious activity on the Internet, creator of DShield</a:t>
            </a:r>
          </a:p>
          <a:p>
            <a:pPr marL="571500" indent="-571500" algn="l">
              <a:buFont typeface="Arial" panose="020B0604020202020204" pitchFamily="34" charset="0"/>
              <a:buChar char="•"/>
            </a:pPr>
            <a:r>
              <a:rPr lang="en-US" dirty="0">
                <a:solidFill>
                  <a:schemeClr val="tx1"/>
                </a:solidFill>
              </a:rPr>
              <a:t>JMP</a:t>
            </a:r>
            <a:r>
              <a:rPr lang="en-US" b="0" dirty="0">
                <a:solidFill>
                  <a:schemeClr val="tx1"/>
                </a:solidFill>
              </a:rPr>
              <a:t>: Statistical analytics tool used to create graphs</a:t>
            </a:r>
          </a:p>
          <a:p>
            <a:pPr marL="571500" indent="-571500" algn="l">
              <a:buFont typeface="Arial" panose="020B0604020202020204" pitchFamily="34" charset="0"/>
              <a:buChar char="•"/>
            </a:pPr>
            <a:r>
              <a:rPr lang="en-US" dirty="0">
                <a:solidFill>
                  <a:schemeClr val="tx1"/>
                </a:solidFill>
              </a:rPr>
              <a:t>MySQL</a:t>
            </a:r>
            <a:r>
              <a:rPr lang="en-US" b="0" dirty="0">
                <a:solidFill>
                  <a:schemeClr val="tx1"/>
                </a:solidFill>
              </a:rPr>
              <a:t>: Database organizer used to sort through logged network traffic</a:t>
            </a:r>
          </a:p>
          <a:p>
            <a:pPr marL="571500" indent="-571500" algn="l">
              <a:buFont typeface="Arial" panose="020B0604020202020204" pitchFamily="34" charset="0"/>
              <a:buChar char="•"/>
            </a:pPr>
            <a:r>
              <a:rPr lang="en-US" dirty="0">
                <a:solidFill>
                  <a:schemeClr val="tx1"/>
                </a:solidFill>
              </a:rPr>
              <a:t>Python</a:t>
            </a:r>
            <a:r>
              <a:rPr lang="en-US" b="0" dirty="0">
                <a:solidFill>
                  <a:schemeClr val="tx1"/>
                </a:solidFill>
              </a:rPr>
              <a:t>: Programming language used to create scripts and enact functionality</a:t>
            </a:r>
          </a:p>
          <a:p>
            <a:pPr marL="571500" indent="-571500" algn="l">
              <a:buFont typeface="Arial" panose="020B0604020202020204" pitchFamily="34" charset="0"/>
              <a:buChar char="•"/>
            </a:pPr>
            <a:r>
              <a:rPr lang="en-US" dirty="0">
                <a:solidFill>
                  <a:schemeClr val="tx1"/>
                </a:solidFill>
              </a:rPr>
              <a:t>Raspberry Pi</a:t>
            </a:r>
            <a:r>
              <a:rPr lang="en-US" b="0" dirty="0">
                <a:solidFill>
                  <a:schemeClr val="tx1"/>
                </a:solidFill>
              </a:rPr>
              <a:t>: Physical equipment to create HoneyPot</a:t>
            </a:r>
          </a:p>
        </p:txBody>
      </p:sp>
      <p:sp>
        <p:nvSpPr>
          <p:cNvPr id="4" name="TextBox 3">
            <a:extLst>
              <a:ext uri="{FF2B5EF4-FFF2-40B4-BE49-F238E27FC236}">
                <a16:creationId xmlns:a16="http://schemas.microsoft.com/office/drawing/2014/main" id="{768397F1-13CD-426C-9416-ACF1C8835E5D}"/>
              </a:ext>
            </a:extLst>
          </p:cNvPr>
          <p:cNvSpPr txBox="1"/>
          <p:nvPr/>
        </p:nvSpPr>
        <p:spPr>
          <a:xfrm>
            <a:off x="16452073" y="20601970"/>
            <a:ext cx="14649862" cy="584775"/>
          </a:xfrm>
          <a:prstGeom prst="rect">
            <a:avLst/>
          </a:prstGeom>
          <a:noFill/>
        </p:spPr>
        <p:txBody>
          <a:bodyPr wrap="square" rtlCol="0">
            <a:spAutoFit/>
          </a:bodyPr>
          <a:lstStyle/>
          <a:p>
            <a:pPr algn="l"/>
            <a:r>
              <a:rPr lang="en-US" sz="3200" b="0" dirty="0">
                <a:solidFill>
                  <a:schemeClr val="tx1"/>
                </a:solidFill>
              </a:rPr>
              <a:t>* Image created by Internet Storm Center: https://dshield.org/infocon.html </a:t>
            </a:r>
          </a:p>
        </p:txBody>
      </p:sp>
      <p:sp>
        <p:nvSpPr>
          <p:cNvPr id="34" name="TextBox 33">
            <a:extLst>
              <a:ext uri="{FF2B5EF4-FFF2-40B4-BE49-F238E27FC236}">
                <a16:creationId xmlns:a16="http://schemas.microsoft.com/office/drawing/2014/main" id="{3C0EFEFF-C003-40E2-847B-BFAE9EF8A91F}"/>
              </a:ext>
            </a:extLst>
          </p:cNvPr>
          <p:cNvSpPr txBox="1"/>
          <p:nvPr/>
        </p:nvSpPr>
        <p:spPr>
          <a:xfrm>
            <a:off x="519687" y="37020724"/>
            <a:ext cx="14649862" cy="584775"/>
          </a:xfrm>
          <a:prstGeom prst="rect">
            <a:avLst/>
          </a:prstGeom>
          <a:noFill/>
        </p:spPr>
        <p:txBody>
          <a:bodyPr wrap="square" rtlCol="0">
            <a:spAutoFit/>
          </a:bodyPr>
          <a:lstStyle/>
          <a:p>
            <a:pPr algn="l"/>
            <a:r>
              <a:rPr lang="en-US" sz="3200" b="0" dirty="0">
                <a:solidFill>
                  <a:schemeClr val="tx1"/>
                </a:solidFill>
              </a:rPr>
              <a:t>* Image created by Scott Kitterman (UNH CEPS)</a:t>
            </a:r>
          </a:p>
        </p:txBody>
      </p:sp>
      <p:sp>
        <p:nvSpPr>
          <p:cNvPr id="35" name="TextBox 34">
            <a:extLst>
              <a:ext uri="{FF2B5EF4-FFF2-40B4-BE49-F238E27FC236}">
                <a16:creationId xmlns:a16="http://schemas.microsoft.com/office/drawing/2014/main" id="{DBA96758-1ECB-4E3E-B3AF-1BDEE2BFB944}"/>
              </a:ext>
            </a:extLst>
          </p:cNvPr>
          <p:cNvSpPr txBox="1"/>
          <p:nvPr/>
        </p:nvSpPr>
        <p:spPr>
          <a:xfrm>
            <a:off x="39166800" y="37499019"/>
            <a:ext cx="17272876" cy="584775"/>
          </a:xfrm>
          <a:prstGeom prst="rect">
            <a:avLst/>
          </a:prstGeom>
          <a:noFill/>
        </p:spPr>
        <p:txBody>
          <a:bodyPr wrap="square" rtlCol="0">
            <a:spAutoFit/>
          </a:bodyPr>
          <a:lstStyle/>
          <a:p>
            <a:pPr algn="l"/>
            <a:r>
              <a:rPr lang="en-US" sz="3200" b="0" dirty="0">
                <a:solidFill>
                  <a:schemeClr val="tx1"/>
                </a:solidFill>
              </a:rPr>
              <a:t>* Image created as part of CS-Network “Probe” Monitor Project</a:t>
            </a:r>
          </a:p>
        </p:txBody>
      </p:sp>
    </p:spTree>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8354</TotalTime>
  <Words>428</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CS-Network “Probe” Monitor  Jackson Lucier, Garret Smith, Duncan McInnes Department of Information Technology, University of New Hampshire</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Jackson Lucier</cp:lastModifiedBy>
  <cp:revision>345</cp:revision>
  <cp:lastPrinted>2014-02-24T14:53:09Z</cp:lastPrinted>
  <dcterms:created xsi:type="dcterms:W3CDTF">2004-07-26T21:45:23Z</dcterms:created>
  <dcterms:modified xsi:type="dcterms:W3CDTF">2021-04-25T23:48:16Z</dcterms:modified>
  <cp:category>science research poster</cp:category>
</cp:coreProperties>
</file>