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6"/>
  </p:notesMasterIdLst>
  <p:sldIdLst>
    <p:sldId id="265" r:id="rId5"/>
  </p:sldIdLst>
  <p:sldSz cx="43891200" cy="3291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 userDrawn="1">
          <p15:clr>
            <a:srgbClr val="A4A3A4"/>
          </p15:clr>
        </p15:guide>
        <p15:guide id="2" pos="12567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50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D45"/>
    <a:srgbClr val="666633"/>
    <a:srgbClr val="626000"/>
    <a:srgbClr val="51552D"/>
    <a:srgbClr val="669900"/>
    <a:srgbClr val="CCCC00"/>
    <a:srgbClr val="99CC00"/>
    <a:srgbClr val="6E8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>
        <p:scale>
          <a:sx n="20" d="100"/>
          <a:sy n="20" d="100"/>
        </p:scale>
        <p:origin x="1974" y="336"/>
      </p:cViewPr>
      <p:guideLst>
        <p:guide orient="horz" pos="9216"/>
        <p:guide pos="12567"/>
        <p:guide orient="horz" pos="10368"/>
        <p:guide pos="150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39709-2153-4A37-9C80-64C31F469D86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DE57-B21A-4028-8063-D1A9D03D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DE57-B21A-4028-8063-D1A9D03DC0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5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B2A3-5D2A-4800-BDD6-A639736406A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9AD6BF4-C174-495A-B21B-F3A260785365}"/>
              </a:ext>
            </a:extLst>
          </p:cNvPr>
          <p:cNvGrpSpPr/>
          <p:nvPr/>
        </p:nvGrpSpPr>
        <p:grpSpPr>
          <a:xfrm>
            <a:off x="825757" y="594178"/>
            <a:ext cx="42362526" cy="4750020"/>
            <a:chOff x="1074419" y="594178"/>
            <a:chExt cx="41991026" cy="47500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70D762-44E0-4855-ABD2-685A893F75D1}"/>
                </a:ext>
              </a:extLst>
            </p:cNvPr>
            <p:cNvGrpSpPr/>
            <p:nvPr/>
          </p:nvGrpSpPr>
          <p:grpSpPr>
            <a:xfrm>
              <a:off x="1074419" y="594178"/>
              <a:ext cx="41991026" cy="4750020"/>
              <a:chOff x="1142999" y="1097098"/>
              <a:chExt cx="41991026" cy="4750020"/>
            </a:xfrm>
          </p:grpSpPr>
          <p:sp>
            <p:nvSpPr>
              <p:cNvPr id="7" name="Rectangle: Diagonal Corners Rounded 6">
                <a:extLst>
                  <a:ext uri="{FF2B5EF4-FFF2-40B4-BE49-F238E27FC236}">
                    <a16:creationId xmlns:a16="http://schemas.microsoft.com/office/drawing/2014/main" id="{E096CCFF-8798-459C-A327-8046648385FF}"/>
                  </a:ext>
                </a:extLst>
              </p:cNvPr>
              <p:cNvSpPr/>
              <p:nvPr/>
            </p:nvSpPr>
            <p:spPr>
              <a:xfrm>
                <a:off x="1142999" y="1097098"/>
                <a:ext cx="41991026" cy="475002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650E4-29B4-472A-A2CF-F07FDBA301CE}"/>
                  </a:ext>
                </a:extLst>
              </p:cNvPr>
              <p:cNvSpPr txBox="1"/>
              <p:nvPr/>
            </p:nvSpPr>
            <p:spPr>
              <a:xfrm>
                <a:off x="8595358" y="1350634"/>
                <a:ext cx="2685953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 Analysis of Tent Pole Structures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4BBD24-1673-4305-8E7C-B91B5E6E53F7}"/>
                  </a:ext>
                </a:extLst>
              </p:cNvPr>
              <p:cNvSpPr txBox="1"/>
              <p:nvPr/>
            </p:nvSpPr>
            <p:spPr>
              <a:xfrm>
                <a:off x="15032692" y="2667219"/>
                <a:ext cx="14211640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Cole Schoonover &amp; Quinn Parker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FAA367-F1D4-493C-950B-E4AFD9726A24}"/>
                  </a:ext>
                </a:extLst>
              </p:cNvPr>
              <p:cNvSpPr txBox="1"/>
              <p:nvPr/>
            </p:nvSpPr>
            <p:spPr>
              <a:xfrm>
                <a:off x="12674447" y="3798669"/>
                <a:ext cx="18534922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UNH Mechanical Engineering, Capstone Research Project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1D45935-E235-4E87-B269-6CCA2354EADA}"/>
                  </a:ext>
                </a:extLst>
              </p:cNvPr>
              <p:cNvSpPr txBox="1"/>
              <p:nvPr/>
            </p:nvSpPr>
            <p:spPr>
              <a:xfrm>
                <a:off x="9239250" y="4771720"/>
                <a:ext cx="25571753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Partnered with NEMO Equipment inc. </a:t>
                </a:r>
              </a:p>
            </p:txBody>
          </p:sp>
        </p:grpSp>
        <p:pic>
          <p:nvPicPr>
            <p:cNvPr id="17" name="Picture 16" descr="Text, logo&#10;&#10;Description automatically generated">
              <a:extLst>
                <a:ext uri="{FF2B5EF4-FFF2-40B4-BE49-F238E27FC236}">
                  <a16:creationId xmlns:a16="http://schemas.microsoft.com/office/drawing/2014/main" id="{2CDD8CB6-7C8F-4847-B59E-CD758ECAF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3" b="22544"/>
            <a:stretch/>
          </p:blipFill>
          <p:spPr>
            <a:xfrm>
              <a:off x="1566936" y="2081687"/>
              <a:ext cx="8817826" cy="2409027"/>
            </a:xfrm>
            <a:prstGeom prst="rect">
              <a:avLst/>
            </a:prstGeom>
            <a:effectLst>
              <a:innerShdw dist="152400" dir="13140000">
                <a:schemeClr val="tx1"/>
              </a:innerShdw>
            </a:effectLst>
          </p:spPr>
        </p:pic>
        <p:pic>
          <p:nvPicPr>
            <p:cNvPr id="24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158D7CC6-684A-47B3-98BE-564A77D9A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654" y="1061250"/>
              <a:ext cx="3797890" cy="379789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D646F0-31CE-48C2-925B-C93FCE5EBAB1}"/>
              </a:ext>
            </a:extLst>
          </p:cNvPr>
          <p:cNvGrpSpPr/>
          <p:nvPr/>
        </p:nvGrpSpPr>
        <p:grpSpPr>
          <a:xfrm>
            <a:off x="800358" y="5657727"/>
            <a:ext cx="11622782" cy="8586588"/>
            <a:chOff x="1074420" y="7348456"/>
            <a:chExt cx="12664440" cy="8586588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85E132E1-AC9C-4DA6-A29F-6139AC0D00A3}"/>
                </a:ext>
              </a:extLst>
            </p:cNvPr>
            <p:cNvSpPr/>
            <p:nvPr/>
          </p:nvSpPr>
          <p:spPr>
            <a:xfrm>
              <a:off x="1074420" y="7348456"/>
              <a:ext cx="12664440" cy="142701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A20453-3DEE-46BA-ADAC-E549818D1C2F}"/>
                </a:ext>
              </a:extLst>
            </p:cNvPr>
            <p:cNvSpPr txBox="1"/>
            <p:nvPr/>
          </p:nvSpPr>
          <p:spPr>
            <a:xfrm>
              <a:off x="1463040" y="7634323"/>
              <a:ext cx="115214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 &amp; Background </a:t>
              </a: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F85DA0FA-5747-4CD1-8BA5-4AA8F8A3DC35}"/>
                </a:ext>
              </a:extLst>
            </p:cNvPr>
            <p:cNvSpPr/>
            <p:nvPr/>
          </p:nvSpPr>
          <p:spPr>
            <a:xfrm rot="10800000">
              <a:off x="1074420" y="8958983"/>
              <a:ext cx="12664440" cy="697606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E5D258-AD29-4064-8C82-29DF5C2FECF4}"/>
              </a:ext>
            </a:extLst>
          </p:cNvPr>
          <p:cNvGrpSpPr/>
          <p:nvPr/>
        </p:nvGrpSpPr>
        <p:grpSpPr>
          <a:xfrm>
            <a:off x="12963236" y="5657727"/>
            <a:ext cx="15270481" cy="19050718"/>
            <a:chOff x="14310359" y="7309722"/>
            <a:chExt cx="15270481" cy="20142089"/>
          </a:xfrm>
        </p:grpSpPr>
        <p:sp>
          <p:nvSpPr>
            <p:cNvPr id="50" name="Flowchart: Alternate Process 49">
              <a:extLst>
                <a:ext uri="{FF2B5EF4-FFF2-40B4-BE49-F238E27FC236}">
                  <a16:creationId xmlns:a16="http://schemas.microsoft.com/office/drawing/2014/main" id="{E357F453-7C72-4E43-8A52-993D2962B238}"/>
                </a:ext>
              </a:extLst>
            </p:cNvPr>
            <p:cNvSpPr/>
            <p:nvPr/>
          </p:nvSpPr>
          <p:spPr>
            <a:xfrm>
              <a:off x="14310360" y="7309722"/>
              <a:ext cx="15270480" cy="1506969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F75D9E-40E3-414A-BBDB-7BBD52F9056D}"/>
                </a:ext>
              </a:extLst>
            </p:cNvPr>
            <p:cNvSpPr txBox="1"/>
            <p:nvPr/>
          </p:nvSpPr>
          <p:spPr>
            <a:xfrm>
              <a:off x="16184879" y="7611959"/>
              <a:ext cx="11521440" cy="99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Device Phase One</a:t>
              </a:r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EB4C5278-3F5C-47CB-AA99-B919E04A350B}"/>
                </a:ext>
              </a:extLst>
            </p:cNvPr>
            <p:cNvSpPr/>
            <p:nvPr/>
          </p:nvSpPr>
          <p:spPr>
            <a:xfrm rot="10800000">
              <a:off x="14310359" y="9012512"/>
              <a:ext cx="15270480" cy="1843929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9B84F76-157A-4541-A092-80FE9FD9ED87}"/>
              </a:ext>
            </a:extLst>
          </p:cNvPr>
          <p:cNvGrpSpPr/>
          <p:nvPr/>
        </p:nvGrpSpPr>
        <p:grpSpPr>
          <a:xfrm>
            <a:off x="28805213" y="5660360"/>
            <a:ext cx="14383070" cy="22353417"/>
            <a:chOff x="30152340" y="7348457"/>
            <a:chExt cx="12774287" cy="16812599"/>
          </a:xfrm>
        </p:grpSpPr>
        <p:sp>
          <p:nvSpPr>
            <p:cNvPr id="49" name="Flowchart: Alternate Process 48">
              <a:extLst>
                <a:ext uri="{FF2B5EF4-FFF2-40B4-BE49-F238E27FC236}">
                  <a16:creationId xmlns:a16="http://schemas.microsoft.com/office/drawing/2014/main" id="{A96473E2-728B-4935-BB82-E82304611D6D}"/>
                </a:ext>
              </a:extLst>
            </p:cNvPr>
            <p:cNvSpPr/>
            <p:nvPr/>
          </p:nvSpPr>
          <p:spPr>
            <a:xfrm>
              <a:off x="30152340" y="7348457"/>
              <a:ext cx="12664440" cy="1106996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712604-AA05-49CE-B0EE-66CB12480CCA}"/>
                </a:ext>
              </a:extLst>
            </p:cNvPr>
            <p:cNvSpPr txBox="1"/>
            <p:nvPr/>
          </p:nvSpPr>
          <p:spPr>
            <a:xfrm>
              <a:off x="30980309" y="7580540"/>
              <a:ext cx="11521440" cy="730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 Results </a:t>
              </a:r>
            </a:p>
          </p:txBody>
        </p:sp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0CD6F6DA-8D48-46EF-A0CA-28C843EFB1D3}"/>
                </a:ext>
              </a:extLst>
            </p:cNvPr>
            <p:cNvSpPr/>
            <p:nvPr/>
          </p:nvSpPr>
          <p:spPr>
            <a:xfrm rot="10800000">
              <a:off x="30180228" y="8600848"/>
              <a:ext cx="12746399" cy="1556020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9B7097-DC08-4B19-80C9-6BD7513AFD97}"/>
              </a:ext>
            </a:extLst>
          </p:cNvPr>
          <p:cNvGrpSpPr/>
          <p:nvPr/>
        </p:nvGrpSpPr>
        <p:grpSpPr>
          <a:xfrm>
            <a:off x="730754" y="14530181"/>
            <a:ext cx="11761988" cy="6977476"/>
            <a:chOff x="981359" y="7348456"/>
            <a:chExt cx="11521440" cy="6977476"/>
          </a:xfrm>
        </p:grpSpPr>
        <p:sp>
          <p:nvSpPr>
            <p:cNvPr id="64" name="Flowchart: Alternate Process 63">
              <a:extLst>
                <a:ext uri="{FF2B5EF4-FFF2-40B4-BE49-F238E27FC236}">
                  <a16:creationId xmlns:a16="http://schemas.microsoft.com/office/drawing/2014/main" id="{8F9E3BD8-C9A9-4E07-8A22-D70094E0B908}"/>
                </a:ext>
              </a:extLst>
            </p:cNvPr>
            <p:cNvSpPr/>
            <p:nvPr/>
          </p:nvSpPr>
          <p:spPr>
            <a:xfrm>
              <a:off x="1074420" y="7348456"/>
              <a:ext cx="11348719" cy="134745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15BB3D-6399-415A-B5B2-D9A4F8B555D6}"/>
                </a:ext>
              </a:extLst>
            </p:cNvPr>
            <p:cNvSpPr txBox="1"/>
            <p:nvPr/>
          </p:nvSpPr>
          <p:spPr>
            <a:xfrm>
              <a:off x="981359" y="7500685"/>
              <a:ext cx="115214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 Objectives</a:t>
              </a:r>
            </a:p>
          </p:txBody>
        </p:sp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5304910A-51FC-4871-8FB4-4067508F1719}"/>
                </a:ext>
              </a:extLst>
            </p:cNvPr>
            <p:cNvSpPr/>
            <p:nvPr/>
          </p:nvSpPr>
          <p:spPr>
            <a:xfrm rot="10800000">
              <a:off x="1074419" y="8981773"/>
              <a:ext cx="11348719" cy="534415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F12C84-FD08-4993-93EB-D6B90AD065FE}"/>
              </a:ext>
            </a:extLst>
          </p:cNvPr>
          <p:cNvGrpSpPr/>
          <p:nvPr/>
        </p:nvGrpSpPr>
        <p:grpSpPr>
          <a:xfrm>
            <a:off x="825757" y="21793522"/>
            <a:ext cx="11597381" cy="10530515"/>
            <a:chOff x="1074420" y="7348457"/>
            <a:chExt cx="12664440" cy="8706493"/>
          </a:xfrm>
        </p:grpSpPr>
        <p:sp>
          <p:nvSpPr>
            <p:cNvPr id="69" name="Flowchart: Alternate Process 68">
              <a:extLst>
                <a:ext uri="{FF2B5EF4-FFF2-40B4-BE49-F238E27FC236}">
                  <a16:creationId xmlns:a16="http://schemas.microsoft.com/office/drawing/2014/main" id="{671BDAA9-A915-468C-99AA-59564F0CBE1E}"/>
                </a:ext>
              </a:extLst>
            </p:cNvPr>
            <p:cNvSpPr/>
            <p:nvPr/>
          </p:nvSpPr>
          <p:spPr>
            <a:xfrm>
              <a:off x="1074420" y="7348457"/>
              <a:ext cx="12664440" cy="94959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0E1090A-17E1-47B2-B460-41D80FC99D1A}"/>
                </a:ext>
              </a:extLst>
            </p:cNvPr>
            <p:cNvSpPr txBox="1"/>
            <p:nvPr/>
          </p:nvSpPr>
          <p:spPr>
            <a:xfrm>
              <a:off x="1645919" y="7435791"/>
              <a:ext cx="115214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Method</a:t>
              </a:r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66B10D71-C13D-4FAB-A6CE-11B88AD54EED}"/>
                </a:ext>
              </a:extLst>
            </p:cNvPr>
            <p:cNvSpPr/>
            <p:nvPr/>
          </p:nvSpPr>
          <p:spPr>
            <a:xfrm rot="10800000">
              <a:off x="1074420" y="8572328"/>
              <a:ext cx="12664440" cy="748262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BFC1D04-C4AB-4589-9A62-AC4268694BFD}"/>
              </a:ext>
            </a:extLst>
          </p:cNvPr>
          <p:cNvGrpSpPr/>
          <p:nvPr/>
        </p:nvGrpSpPr>
        <p:grpSpPr>
          <a:xfrm>
            <a:off x="12963236" y="24948024"/>
            <a:ext cx="15301880" cy="7376011"/>
            <a:chOff x="12963236" y="7630933"/>
            <a:chExt cx="15301880" cy="6853162"/>
          </a:xfrm>
        </p:grpSpPr>
        <p:sp>
          <p:nvSpPr>
            <p:cNvPr id="73" name="Flowchart: Alternate Process 72">
              <a:extLst>
                <a:ext uri="{FF2B5EF4-FFF2-40B4-BE49-F238E27FC236}">
                  <a16:creationId xmlns:a16="http://schemas.microsoft.com/office/drawing/2014/main" id="{E2616BD1-9F33-48A6-A2CC-B8B8E9708FC3}"/>
                </a:ext>
              </a:extLst>
            </p:cNvPr>
            <p:cNvSpPr/>
            <p:nvPr/>
          </p:nvSpPr>
          <p:spPr>
            <a:xfrm>
              <a:off x="12963236" y="7630933"/>
              <a:ext cx="15270480" cy="122628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5F1B94-47C8-49CB-89A7-D8BF22DE0C1E}"/>
                </a:ext>
              </a:extLst>
            </p:cNvPr>
            <p:cNvSpPr txBox="1"/>
            <p:nvPr/>
          </p:nvSpPr>
          <p:spPr>
            <a:xfrm>
              <a:off x="14837755" y="7799411"/>
              <a:ext cx="11521440" cy="88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 &amp; Phase Two </a:t>
              </a:r>
            </a:p>
          </p:txBody>
        </p:sp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id="{F527A452-B1A5-4BF9-AF28-484B1392A2F2}"/>
                </a:ext>
              </a:extLst>
            </p:cNvPr>
            <p:cNvSpPr/>
            <p:nvPr/>
          </p:nvSpPr>
          <p:spPr>
            <a:xfrm rot="10800000">
              <a:off x="12994636" y="9048656"/>
              <a:ext cx="15270480" cy="54354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A14FA-EA27-44AC-9B14-448A00FFEFD6}"/>
              </a:ext>
            </a:extLst>
          </p:cNvPr>
          <p:cNvGrpSpPr/>
          <p:nvPr/>
        </p:nvGrpSpPr>
        <p:grpSpPr>
          <a:xfrm>
            <a:off x="28902966" y="28150456"/>
            <a:ext cx="14162475" cy="1016481"/>
            <a:chOff x="30152339" y="24643995"/>
            <a:chExt cx="12664440" cy="1508760"/>
          </a:xfrm>
        </p:grpSpPr>
        <p:sp>
          <p:nvSpPr>
            <p:cNvPr id="77" name="Flowchart: Alternate Process 76">
              <a:extLst>
                <a:ext uri="{FF2B5EF4-FFF2-40B4-BE49-F238E27FC236}">
                  <a16:creationId xmlns:a16="http://schemas.microsoft.com/office/drawing/2014/main" id="{67FF5F1D-0D89-4AF8-A69D-E6AAFA00CC20}"/>
                </a:ext>
              </a:extLst>
            </p:cNvPr>
            <p:cNvSpPr/>
            <p:nvPr/>
          </p:nvSpPr>
          <p:spPr>
            <a:xfrm>
              <a:off x="30152339" y="24643995"/>
              <a:ext cx="12664440" cy="150876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B86CFEC-E72C-48C2-8C66-B2306410B402}"/>
                </a:ext>
              </a:extLst>
            </p:cNvPr>
            <p:cNvSpPr txBox="1"/>
            <p:nvPr/>
          </p:nvSpPr>
          <p:spPr>
            <a:xfrm>
              <a:off x="30723838" y="24730026"/>
              <a:ext cx="1152144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Acknowledgments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141F1ED-301E-4EF6-9633-2431041A5143}"/>
              </a:ext>
            </a:extLst>
          </p:cNvPr>
          <p:cNvSpPr txBox="1"/>
          <p:nvPr/>
        </p:nvSpPr>
        <p:spPr>
          <a:xfrm>
            <a:off x="1074419" y="7526748"/>
            <a:ext cx="10239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testing device that can measure the dynamic response of tent pole architecture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Focus 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being portable, durable and robust enough to operate in extreme environments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Based off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NEMO’s universal testing machine, designed and manufactured a fixture to simulate expected failure modes and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desired length of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 pole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segments for testing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optimum strain gauge configuration for axial bending application, by working with industry professional Kyowa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02E01-0F78-4C90-A407-9BA1DB6CA5F3}"/>
              </a:ext>
            </a:extLst>
          </p:cNvPr>
          <p:cNvSpPr txBox="1"/>
          <p:nvPr/>
        </p:nvSpPr>
        <p:spPr>
          <a:xfrm>
            <a:off x="1157014" y="16219572"/>
            <a:ext cx="83298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wind loading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build a system with the ability to handle multiple gauges and multiple measurements.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design restraints focused around protecting fragile electronic components and gauges from handling and the elements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the curvature and strain system into an analysis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gauges and system for reliability and repeatability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326A4-0A02-4C47-93C3-718FD6D101E0}"/>
              </a:ext>
            </a:extLst>
          </p:cNvPr>
          <p:cNvSpPr txBox="1"/>
          <p:nvPr/>
        </p:nvSpPr>
        <p:spPr>
          <a:xfrm>
            <a:off x="1070808" y="23377716"/>
            <a:ext cx="6965059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buckling analysis based on academia for long slender columns with a hollow cross section.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Programing different repeatable cycles on NEMO’s in house UTM. Providing critical Load vs. Displacement data as well as experimental control for loading applications.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radius of curvature at failure to determine the minimum radius at which the poles experience buckling.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Bridge vs. Quarter Bridge Wheatstone bridge configurations for strain analysis.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initial one gauge, breadboard device into the first iteration of “Carrot” while reducing size, increasing durability and reliability.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1B670-49D5-456E-925C-352663706E3C}"/>
              </a:ext>
            </a:extLst>
          </p:cNvPr>
          <p:cNvSpPr txBox="1"/>
          <p:nvPr/>
        </p:nvSpPr>
        <p:spPr>
          <a:xfrm>
            <a:off x="13303895" y="7455879"/>
            <a:ext cx="8985945" cy="578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breadboard wiring method for compactness.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bridge application for individual section measurement of both tension and compression. 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gauge “carrot” design, for impact and water resistance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simultaneous gauge measurements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Engineered busbar parallel power supply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cycle testing proving system reliability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curvature at failure point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strain gauges </a:t>
            </a:r>
          </a:p>
          <a:p>
            <a:pPr marL="498759" indent="-498759"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759" indent="-49875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E87456D-0329-42C0-8894-1A1636C574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11897"/>
          <a:stretch/>
        </p:blipFill>
        <p:spPr>
          <a:xfrm>
            <a:off x="21434114" y="18730494"/>
            <a:ext cx="6517439" cy="579747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67ACC42-169E-4602-8821-42A1B63D233F}"/>
              </a:ext>
            </a:extLst>
          </p:cNvPr>
          <p:cNvSpPr txBox="1"/>
          <p:nvPr/>
        </p:nvSpPr>
        <p:spPr>
          <a:xfrm>
            <a:off x="29026641" y="7620455"/>
            <a:ext cx="7075219" cy="5186029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pPr marL="748139" indent="-74813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Gauges orientated on pole such that tensile strain was recorded with even numbers and compressive with odd. </a:t>
            </a:r>
          </a:p>
          <a:p>
            <a:pPr marL="748139" indent="-74813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Bridge configurations used to show both tension and compression and desired sensitivity. </a:t>
            </a:r>
          </a:p>
          <a:p>
            <a:pPr marL="748139" indent="-748139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Gauges are placed in areas of high stress concentrations discovered by radius of curvature analysis and field-testing results. </a:t>
            </a:r>
          </a:p>
          <a:p>
            <a:pPr marL="748139" indent="-748139"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92B4AF-E810-42B3-B64E-788CDBDE9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28" y="23926083"/>
            <a:ext cx="3244362" cy="40162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EB4698-5038-45AA-8BBE-C1E94757E124}"/>
              </a:ext>
            </a:extLst>
          </p:cNvPr>
          <p:cNvSpPr txBox="1"/>
          <p:nvPr/>
        </p:nvSpPr>
        <p:spPr>
          <a:xfrm>
            <a:off x="13426399" y="26732481"/>
            <a:ext cx="59484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ability of hardware system to handle multiple gauges and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NI-6212 limited to eight total channels for data input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 gauges are limited to a critical curvature of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0.3216 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Durable “carrot” system and wiring setup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95ACA4-A7F3-49E8-B121-7C25467CBD79}"/>
              </a:ext>
            </a:extLst>
          </p:cNvPr>
          <p:cNvGrpSpPr/>
          <p:nvPr/>
        </p:nvGrpSpPr>
        <p:grpSpPr>
          <a:xfrm>
            <a:off x="28915267" y="29333486"/>
            <a:ext cx="14273015" cy="3055023"/>
            <a:chOff x="28913942" y="26400876"/>
            <a:chExt cx="12734618" cy="3055023"/>
          </a:xfrm>
        </p:grpSpPr>
        <p:sp>
          <p:nvSpPr>
            <p:cNvPr id="79" name="Rectangle: Top Corners Rounded 78">
              <a:extLst>
                <a:ext uri="{FF2B5EF4-FFF2-40B4-BE49-F238E27FC236}">
                  <a16:creationId xmlns:a16="http://schemas.microsoft.com/office/drawing/2014/main" id="{8F90DD64-D43F-42E7-AFDF-22BA66ED2031}"/>
                </a:ext>
              </a:extLst>
            </p:cNvPr>
            <p:cNvSpPr/>
            <p:nvPr/>
          </p:nvSpPr>
          <p:spPr>
            <a:xfrm rot="10800000">
              <a:off x="28913942" y="26400876"/>
              <a:ext cx="12664440" cy="305502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7B68A5-E42B-41A5-87AF-529D7E986A55}"/>
                </a:ext>
              </a:extLst>
            </p:cNvPr>
            <p:cNvSpPr txBox="1"/>
            <p:nvPr/>
          </p:nvSpPr>
          <p:spPr>
            <a:xfrm>
              <a:off x="29124073" y="26515098"/>
              <a:ext cx="125244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Special Thanks: 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NEMO Equipment and Thomas Crosslin for assisting our project and allowing us access to their testing facilities and resources. 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Todd Gross, faculty advisor for taking us on.</a:t>
              </a:r>
            </a:p>
          </p:txBody>
        </p:sp>
      </p:grpSp>
      <p:pic>
        <p:nvPicPr>
          <p:cNvPr id="25" name="Picture 24" descr="A picture containing floor&#10;&#10;Description automatically generated">
            <a:extLst>
              <a:ext uri="{FF2B5EF4-FFF2-40B4-BE49-F238E27FC236}">
                <a16:creationId xmlns:a16="http://schemas.microsoft.com/office/drawing/2014/main" id="{701AD91C-498A-4380-BDBF-C4789ADBC9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1" b="11046"/>
          <a:stretch/>
        </p:blipFill>
        <p:spPr>
          <a:xfrm>
            <a:off x="22619962" y="7779759"/>
            <a:ext cx="5334000" cy="5553507"/>
          </a:xfrm>
          <a:prstGeom prst="rect">
            <a:avLst/>
          </a:prstGeom>
        </p:spPr>
      </p:pic>
      <p:pic>
        <p:nvPicPr>
          <p:cNvPr id="31" name="Picture 30" descr="A picture containing little&#10;&#10;Description automatically generated">
            <a:extLst>
              <a:ext uri="{FF2B5EF4-FFF2-40B4-BE49-F238E27FC236}">
                <a16:creationId xmlns:a16="http://schemas.microsoft.com/office/drawing/2014/main" id="{B5DF90ED-2ACB-433C-BBE4-4378B5A748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7177" r="10601" b="8329"/>
          <a:stretch/>
        </p:blipFill>
        <p:spPr>
          <a:xfrm rot="5400000">
            <a:off x="22273589" y="12871196"/>
            <a:ext cx="4838489" cy="6517439"/>
          </a:xfrm>
          <a:prstGeom prst="rect">
            <a:avLst/>
          </a:prstGeom>
        </p:spPr>
      </p:pic>
      <p:pic>
        <p:nvPicPr>
          <p:cNvPr id="81" name="Picture 80" descr="Chart, line chart&#10;&#10;Description automatically generated">
            <a:extLst>
              <a:ext uri="{FF2B5EF4-FFF2-40B4-BE49-F238E27FC236}">
                <a16:creationId xmlns:a16="http://schemas.microsoft.com/office/drawing/2014/main" id="{A65C945F-F0BE-44B9-9DD9-A9851221C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022" y="20414114"/>
            <a:ext cx="6216651" cy="4662488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A599DA06-30A1-42CB-8C6B-4534598BF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965" y="20414114"/>
            <a:ext cx="6216653" cy="4662490"/>
          </a:xfrm>
          <a:prstGeom prst="rect">
            <a:avLst/>
          </a:prstGeom>
        </p:spPr>
      </p:pic>
      <p:pic>
        <p:nvPicPr>
          <p:cNvPr id="26" name="Picture 2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0F7A071-76CA-4C44-87A4-17522387AF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2536" r="5357" b="5686"/>
          <a:stretch/>
        </p:blipFill>
        <p:spPr>
          <a:xfrm>
            <a:off x="36121038" y="7617594"/>
            <a:ext cx="6695743" cy="5586564"/>
          </a:xfrm>
          <a:prstGeom prst="rect">
            <a:avLst/>
          </a:prstGeom>
        </p:spPr>
      </p:pic>
      <p:pic>
        <p:nvPicPr>
          <p:cNvPr id="30" name="Picture 2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A40E250-ED98-42BB-B77E-3B4EBA9E95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r="9110"/>
          <a:stretch/>
        </p:blipFill>
        <p:spPr>
          <a:xfrm rot="655659">
            <a:off x="8982683" y="11288807"/>
            <a:ext cx="3439332" cy="3391846"/>
          </a:xfrm>
          <a:prstGeom prst="rect">
            <a:avLst/>
          </a:prstGeom>
        </p:spPr>
      </p:pic>
      <p:pic>
        <p:nvPicPr>
          <p:cNvPr id="82" name="Picture 81" descr="A picture containing umbrella, accessory, outdoor object, tent&#10;&#10;Description automatically generated">
            <a:extLst>
              <a:ext uri="{FF2B5EF4-FFF2-40B4-BE49-F238E27FC236}">
                <a16:creationId xmlns:a16="http://schemas.microsoft.com/office/drawing/2014/main" id="{DD0575B4-A262-4A2E-8C88-02722D25FC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58" y="11903025"/>
            <a:ext cx="3258612" cy="2100739"/>
          </a:xfrm>
          <a:prstGeom prst="rect">
            <a:avLst/>
          </a:prstGeom>
        </p:spPr>
      </p:pic>
      <p:pic>
        <p:nvPicPr>
          <p:cNvPr id="83" name="Picture 82" descr="A picture containing grass, holding, person, hand&#10;&#10;Description automatically generated">
            <a:extLst>
              <a:ext uri="{FF2B5EF4-FFF2-40B4-BE49-F238E27FC236}">
                <a16:creationId xmlns:a16="http://schemas.microsoft.com/office/drawing/2014/main" id="{014A8A20-75A7-4FB1-B52A-A4BF5D05E3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90" y="16332415"/>
            <a:ext cx="3655390" cy="2450015"/>
          </a:xfrm>
          <a:prstGeom prst="rect">
            <a:avLst/>
          </a:prstGeom>
        </p:spPr>
      </p:pic>
      <p:pic>
        <p:nvPicPr>
          <p:cNvPr id="84" name="Picture 83" descr="A close up of a game controller&#10;&#10;Description automatically generated with low confidence">
            <a:extLst>
              <a:ext uri="{FF2B5EF4-FFF2-40B4-BE49-F238E27FC236}">
                <a16:creationId xmlns:a16="http://schemas.microsoft.com/office/drawing/2014/main" id="{BC529FCE-8BC4-482B-BF8F-159DB327EF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6414" y="19078895"/>
            <a:ext cx="2351163" cy="2192949"/>
          </a:xfrm>
          <a:prstGeom prst="rect">
            <a:avLst/>
          </a:prstGeom>
        </p:spPr>
      </p:pic>
      <p:pic>
        <p:nvPicPr>
          <p:cNvPr id="65" name="Picture 64" descr="Diagram&#10;&#10;Description automatically generated">
            <a:extLst>
              <a:ext uri="{FF2B5EF4-FFF2-40B4-BE49-F238E27FC236}">
                <a16:creationId xmlns:a16="http://schemas.microsoft.com/office/drawing/2014/main" id="{A1F5AF7D-4BC8-4920-B3FC-462FBA05D57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r="-261" b="920"/>
          <a:stretch/>
        </p:blipFill>
        <p:spPr>
          <a:xfrm>
            <a:off x="23329764" y="26574723"/>
            <a:ext cx="4852579" cy="275876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F02CBFD9-3AEB-4BA6-B2EF-734C62B7B8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75" y="28594600"/>
            <a:ext cx="3943787" cy="33604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C98C719-F546-435A-B977-94C051BE532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-4" b="10094"/>
          <a:stretch/>
        </p:blipFill>
        <p:spPr>
          <a:xfrm>
            <a:off x="24993600" y="29447707"/>
            <a:ext cx="3159915" cy="2793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B034980-A44B-49BF-B493-4C0272F6830A}"/>
              </a:ext>
            </a:extLst>
          </p:cNvPr>
          <p:cNvGrpSpPr/>
          <p:nvPr/>
        </p:nvGrpSpPr>
        <p:grpSpPr>
          <a:xfrm>
            <a:off x="29555086" y="13510508"/>
            <a:ext cx="6216652" cy="6718940"/>
            <a:chOff x="29542066" y="14877371"/>
            <a:chExt cx="6216652" cy="6718940"/>
          </a:xfrm>
        </p:grpSpPr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827E6A6D-F61F-4797-A6EE-CF3C44D89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066" y="14877371"/>
              <a:ext cx="6216652" cy="4662489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550480A-70A6-41DA-8405-832276220EA6}"/>
                </a:ext>
              </a:extLst>
            </p:cNvPr>
            <p:cNvSpPr txBox="1"/>
            <p:nvPr/>
          </p:nvSpPr>
          <p:spPr>
            <a:xfrm>
              <a:off x="29542066" y="19641936"/>
              <a:ext cx="6216652" cy="1954375"/>
            </a:xfrm>
            <a:prstGeom prst="rect">
              <a:avLst/>
            </a:prstGeom>
            <a:noFill/>
          </p:spPr>
          <p:txBody>
            <a:bodyPr wrap="square" lIns="106675" tIns="53337" rIns="106675" bIns="53337" rtlCol="0">
              <a:spAutoFit/>
            </a:bodyPr>
            <a:lstStyle/>
            <a:p>
              <a:pPr algn="ctr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#1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Shows repeated UTM compression cycles to a displacement of 80 mm. </a:t>
              </a:r>
            </a:p>
            <a:p>
              <a:pPr marL="748139" indent="-748139">
                <a:buFont typeface="Wingdings" panose="05000000000000000000" pitchFamily="2" charset="2"/>
                <a:buChar char="§"/>
              </a:pP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6F0374-9667-4743-B175-203E260D34C0}"/>
              </a:ext>
            </a:extLst>
          </p:cNvPr>
          <p:cNvGrpSpPr/>
          <p:nvPr/>
        </p:nvGrpSpPr>
        <p:grpSpPr>
          <a:xfrm>
            <a:off x="36101860" y="13589581"/>
            <a:ext cx="6216652" cy="5770303"/>
            <a:chOff x="36101860" y="13589581"/>
            <a:chExt cx="6216652" cy="5770303"/>
          </a:xfrm>
        </p:grpSpPr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911F9C6F-CD67-4C8B-B16A-DBDE0370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1860" y="13589581"/>
              <a:ext cx="6216651" cy="4662488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CE3599-1128-4D7E-9824-B78663AE63B6}"/>
                </a:ext>
              </a:extLst>
            </p:cNvPr>
            <p:cNvSpPr txBox="1"/>
            <p:nvPr/>
          </p:nvSpPr>
          <p:spPr>
            <a:xfrm>
              <a:off x="36101860" y="18328839"/>
              <a:ext cx="6216652" cy="1031045"/>
            </a:xfrm>
            <a:prstGeom prst="rect">
              <a:avLst/>
            </a:prstGeom>
            <a:noFill/>
          </p:spPr>
          <p:txBody>
            <a:bodyPr wrap="square" lIns="106675" tIns="53337" rIns="106675" bIns="53337" rtlCol="0">
              <a:spAutoFit/>
            </a:bodyPr>
            <a:lstStyle/>
            <a:p>
              <a:pPr algn="ctr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#2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Strain output as the pole was tested to complete failure. 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6E2CCD4-7547-4259-A069-1057BFB39B9D}"/>
              </a:ext>
            </a:extLst>
          </p:cNvPr>
          <p:cNvSpPr txBox="1"/>
          <p:nvPr/>
        </p:nvSpPr>
        <p:spPr>
          <a:xfrm>
            <a:off x="29555086" y="25255299"/>
            <a:ext cx="6216652" cy="2877705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#3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Load vs. Displacement data collected from the Hung Ta, used in proof of concept in conjunction with known material properties for 7075-T6 Al. </a:t>
            </a:r>
          </a:p>
          <a:p>
            <a:pPr marL="748139" indent="-748139"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40748D-6F26-4A4E-ACD0-B4A139284035}"/>
              </a:ext>
            </a:extLst>
          </p:cNvPr>
          <p:cNvSpPr txBox="1"/>
          <p:nvPr/>
        </p:nvSpPr>
        <p:spPr>
          <a:xfrm>
            <a:off x="36169533" y="25213280"/>
            <a:ext cx="6216652" cy="2416040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#4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Video Analysis provided instantaneous radius of curvature, where the average segment of pole failed at a minimum radius of .180 m. </a:t>
            </a:r>
          </a:p>
          <a:p>
            <a:pPr marL="748139" indent="-748139">
              <a:buFont typeface="Wingdings" panose="05000000000000000000" pitchFamily="2" charset="2"/>
              <a:buChar char="§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513F19A1-08D9-4225-A8A7-1C1475A16F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215" y="13710672"/>
            <a:ext cx="8142762" cy="1079716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6F787BC-FFD2-4B0A-AF90-FB25BBBBFB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34" y="26554539"/>
            <a:ext cx="3124882" cy="57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3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3DCB5FE225E47B1AE99CA8FEDDB5B" ma:contentTypeVersion="11" ma:contentTypeDescription="Create a new document." ma:contentTypeScope="" ma:versionID="1e805f4bed7c894b0ad97aded9f336bc">
  <xsd:schema xmlns:xsd="http://www.w3.org/2001/XMLSchema" xmlns:xs="http://www.w3.org/2001/XMLSchema" xmlns:p="http://schemas.microsoft.com/office/2006/metadata/properties" xmlns:ns3="0133c8c8-5adc-441e-ae2a-1ab66a80916c" xmlns:ns4="ddb9ef77-cabb-4c50-816b-05285666ba2d" targetNamespace="http://schemas.microsoft.com/office/2006/metadata/properties" ma:root="true" ma:fieldsID="d6d43fb91aa9cd971cb6ce114ca8e652" ns3:_="" ns4:_="">
    <xsd:import namespace="0133c8c8-5adc-441e-ae2a-1ab66a80916c"/>
    <xsd:import namespace="ddb9ef77-cabb-4c50-816b-05285666ba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3c8c8-5adc-441e-ae2a-1ab66a809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9ef77-cabb-4c50-816b-05285666b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D08015-4E9C-4E15-8E95-5F4DB84269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3805C-EBCA-463E-8A31-15B7AC79A090}">
  <ds:schemaRefs>
    <ds:schemaRef ds:uri="0133c8c8-5adc-441e-ae2a-1ab66a80916c"/>
    <ds:schemaRef ds:uri="ddb9ef77-cabb-4c50-816b-05285666ba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6B69FD-92E8-4CAD-9C7F-54C880B89C0A}">
  <ds:schemaRefs>
    <ds:schemaRef ds:uri="0133c8c8-5adc-441e-ae2a-1ab66a80916c"/>
    <ds:schemaRef ds:uri="ddb9ef77-cabb-4c50-816b-05285666ba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Taylor-Power</dc:creator>
  <cp:lastModifiedBy>Schoonover, Cole</cp:lastModifiedBy>
  <cp:revision>2</cp:revision>
  <cp:lastPrinted>2015-11-20T18:54:22Z</cp:lastPrinted>
  <dcterms:created xsi:type="dcterms:W3CDTF">2015-11-17T19:25:36Z</dcterms:created>
  <dcterms:modified xsi:type="dcterms:W3CDTF">2021-04-26T05:34:30Z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0x01010023E3DCB5FE225E47B1AE99CA8FEDDB5B</vt:lpwstr>
  </property>
</Properties>
</file>