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576eb062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576eb062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6f75fce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6f75fce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576eb062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576eb062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576eb062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576eb062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6f75fce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6f75fce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75fc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75fc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75f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75f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3791779e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3791779e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949590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0949590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6f75fceb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6f75fce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6f75fce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6f75fce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576eb062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576eb062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576eb062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576eb062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brown.edu/academics/education-alliance/teaching-diverse-learners/strategies-0/culturally-responsive-teaching-0" TargetMode="External"/><Relationship Id="rId4" Type="http://schemas.openxmlformats.org/officeDocument/2006/relationships/hyperlink" Target="https://www.cuny-nysieb.org/wp-content/uploads/2016/05/TLG-Pedagogy-Writing-04-15-16.pdf" TargetMode="External"/><Relationship Id="rId5" Type="http://schemas.openxmlformats.org/officeDocument/2006/relationships/hyperlink" Target="http://www.cuny-nysieb.org/wp-content/uploads/2016/04/Translanguaging-Guide-March-2013.pdf" TargetMode="External"/><Relationship Id="rId6" Type="http://schemas.openxmlformats.org/officeDocument/2006/relationships/hyperlink" Target="https://www.cultofpedagogy.com/pod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brown.edu/academics/education-alliance/teaching-diverse-learners/strategies-0/culturally-responsive-teaching-0#ladson-billings" TargetMode="External"/><Relationship Id="rId4" Type="http://schemas.openxmlformats.org/officeDocument/2006/relationships/hyperlink" Target="http://www.brown.edu/academics/education-alliance/teaching-diverse-learners/positive-perspectives-parents-and-families" TargetMode="External"/><Relationship Id="rId11" Type="http://schemas.openxmlformats.org/officeDocument/2006/relationships/hyperlink" Target="https://www.brown.edu/academics/education-alliance/teaching-diverse-learners/strategies-0/culturally-responsive-teaching-0" TargetMode="External"/><Relationship Id="rId10" Type="http://schemas.openxmlformats.org/officeDocument/2006/relationships/hyperlink" Target="http://www.brown.edu/academics/education-alliance/teaching-diverse-learners/teacher-facilitator" TargetMode="External"/><Relationship Id="rId9" Type="http://schemas.openxmlformats.org/officeDocument/2006/relationships/hyperlink" Target="http://www.brown.edu/academics/education-alliance/teaching-diverse-learners/reshaping-curriculum" TargetMode="External"/><Relationship Id="rId5" Type="http://schemas.openxmlformats.org/officeDocument/2006/relationships/hyperlink" Target="http://www.brown.edu/academics/education-alliance/teaching-diverse-learners/communications-high-expectations" TargetMode="External"/><Relationship Id="rId6" Type="http://schemas.openxmlformats.org/officeDocument/2006/relationships/hyperlink" Target="http://www.brown.edu/academics/education-alliance/teaching-diverse-learners/learning-within-context-culture" TargetMode="External"/><Relationship Id="rId7" Type="http://schemas.openxmlformats.org/officeDocument/2006/relationships/hyperlink" Target="http://www.brown.edu/academics/education-alliance/teaching-diverse-learners/student-centered-instruction" TargetMode="External"/><Relationship Id="rId8" Type="http://schemas.openxmlformats.org/officeDocument/2006/relationships/hyperlink" Target="http://www.brown.edu/academics/education-alliance/teaching-diverse-learners/culturally-mediated-instructio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cuny-nysieb.org/wp-content/uploads/2016/05/TLG-Pedagogy-Writing-04-15-16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736227" y="1843050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Teacher Self-reflection, Culturally Inclusive Pedagogy, and Multilingual Learners</a:t>
            </a: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Sumeyra Gok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Donna McNiff Brown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University of New Hampshire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Drama and the Writing Process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  <a:highlight>
                  <a:schemeClr val="lt1"/>
                </a:highlight>
              </a:rPr>
              <a:t>In this activity, the teacher selects a passage for reading, </a:t>
            </a:r>
            <a:r>
              <a:rPr lang="en" sz="1600">
                <a:solidFill>
                  <a:srgbClr val="FF9900"/>
                </a:solidFill>
              </a:rPr>
              <a:t>preferably including different cultures and settings.  Drama can be used before, during, or after reading.</a:t>
            </a:r>
            <a:endParaRPr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</a:rPr>
              <a:t>Before: students can bring their prior knowledge to the stage.  This allows all students to engage in thinking not only through language but through visuals about a given topic.</a:t>
            </a:r>
            <a:endParaRPr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</a:rPr>
              <a:t>During: stop at a given point to ask students to act out how the characters may feel.  Doing so allows opportunity for students to act out their understanding of the text in progress.</a:t>
            </a:r>
            <a:endParaRPr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</a:rPr>
              <a:t>After:  students engage in dramatized retellings of the story or create new variations from their personal cultural perspectives.</a:t>
            </a:r>
            <a:endParaRPr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idx="2" type="body"/>
          </p:nvPr>
        </p:nvSpPr>
        <p:spPr>
          <a:xfrm>
            <a:off x="4883600" y="1124275"/>
            <a:ext cx="3837000" cy="36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3 internal tasks every teacher has to work through to uncover implicit bias;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your cultural frame of reference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Widen your cultural lens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your triggers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/>
              <a:t>Hammond, 2015, 56.</a:t>
            </a:r>
            <a:endParaRPr sz="1000"/>
          </a:p>
        </p:txBody>
      </p:sp>
      <p:sp>
        <p:nvSpPr>
          <p:cNvPr id="140" name="Google Shape;140;p23"/>
          <p:cNvSpPr txBox="1"/>
          <p:nvPr>
            <p:ph type="title"/>
          </p:nvPr>
        </p:nvSpPr>
        <p:spPr>
          <a:xfrm>
            <a:off x="237525" y="742400"/>
            <a:ext cx="4045200" cy="150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Self Reflection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788625" y="2354225"/>
            <a:ext cx="3494100" cy="20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Culturally inclusive teaching calls for an inward reflection by taking the “emotional risk” to examine your own deeply held beliefs that influence how you respond to students.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Self Reflection Tools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267150" y="1257900"/>
            <a:ext cx="8609700" cy="3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Explain the </a:t>
            </a:r>
            <a:r>
              <a:rPr lang="en"/>
              <a:t>attributions</a:t>
            </a:r>
            <a:r>
              <a:rPr lang="en"/>
              <a:t> you have about the student.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Write out or reflect on your feelings and thoughts when working with the student. Take into account the potential for misinterpretations resulting from deficit thinking, prejudice, and overgeneralizations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Consider alternative explanations by reviewing your documentation and reflections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Check your assumptions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</a:t>
            </a:r>
            <a:r>
              <a:rPr lang="en" sz="1600"/>
              <a:t>hare your reflections with a colleague, parents, and/or community members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Meet the parents to learn more about the expected and observed behaviors at home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Make a plan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Continuously revisit this process to </a:t>
            </a:r>
            <a:r>
              <a:rPr lang="en"/>
              <a:t>reassess</a:t>
            </a:r>
            <a:r>
              <a:rPr lang="en"/>
              <a:t> your attributions and progress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148350" y="1264025"/>
            <a:ext cx="8847300" cy="34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Hammond, Z. (2015). Culturally responsive teaching and the brain: promoting authentic engagement and rigor among culturally and linguistically diverse students. Thousand Oaks, CA: Corwin, a SAGE Company.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Ladson-Billings, G. (1994). The dreamkeepers. San Francisco: Jossey-Bass Publishing Co.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BROWN UNIVERSITY Culturally Responsive Teaching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CUNY GUIDE FOR EDUCATORS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5"/>
              </a:rPr>
              <a:t>CUNY on TRANSLANGUAGING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6"/>
              </a:rPr>
              <a:t>PODCASTS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Takeaways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160" name="Google Shape;160;p26"/>
          <p:cNvGrpSpPr/>
          <p:nvPr/>
        </p:nvGrpSpPr>
        <p:grpSpPr>
          <a:xfrm>
            <a:off x="1211307" y="1705030"/>
            <a:ext cx="1233485" cy="1233485"/>
            <a:chOff x="1700550" y="1498632"/>
            <a:chExt cx="1053900" cy="1053900"/>
          </a:xfrm>
        </p:grpSpPr>
        <p:sp>
          <p:nvSpPr>
            <p:cNvPr id="161" name="Google Shape;161;p26"/>
            <p:cNvSpPr/>
            <p:nvPr/>
          </p:nvSpPr>
          <p:spPr>
            <a:xfrm>
              <a:off x="1700550" y="1498632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1956450" y="1729405"/>
              <a:ext cx="542100" cy="5154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26"/>
          <p:cNvGrpSpPr/>
          <p:nvPr/>
        </p:nvGrpSpPr>
        <p:grpSpPr>
          <a:xfrm>
            <a:off x="2583323" y="1705030"/>
            <a:ext cx="1233485" cy="1233485"/>
            <a:chOff x="2872812" y="1498619"/>
            <a:chExt cx="1053900" cy="1053900"/>
          </a:xfrm>
        </p:grpSpPr>
        <p:sp>
          <p:nvSpPr>
            <p:cNvPr id="164" name="Google Shape;164;p26"/>
            <p:cNvSpPr/>
            <p:nvPr/>
          </p:nvSpPr>
          <p:spPr>
            <a:xfrm>
              <a:off x="2872812" y="1498619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3128712" y="1729418"/>
              <a:ext cx="542100" cy="5154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" name="Google Shape;166;p26"/>
          <p:cNvGrpSpPr/>
          <p:nvPr/>
        </p:nvGrpSpPr>
        <p:grpSpPr>
          <a:xfrm>
            <a:off x="3955309" y="1705030"/>
            <a:ext cx="1233485" cy="1233485"/>
            <a:chOff x="4045050" y="1484544"/>
            <a:chExt cx="1053900" cy="1053900"/>
          </a:xfrm>
        </p:grpSpPr>
        <p:sp>
          <p:nvSpPr>
            <p:cNvPr id="167" name="Google Shape;167;p26"/>
            <p:cNvSpPr/>
            <p:nvPr/>
          </p:nvSpPr>
          <p:spPr>
            <a:xfrm>
              <a:off x="4045050" y="1484544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4300950" y="1715343"/>
              <a:ext cx="542100" cy="5154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26"/>
          <p:cNvGrpSpPr/>
          <p:nvPr/>
        </p:nvGrpSpPr>
        <p:grpSpPr>
          <a:xfrm>
            <a:off x="5327311" y="1705030"/>
            <a:ext cx="1233485" cy="1233485"/>
            <a:chOff x="5217300" y="1498632"/>
            <a:chExt cx="1053900" cy="1053900"/>
          </a:xfrm>
        </p:grpSpPr>
        <p:sp>
          <p:nvSpPr>
            <p:cNvPr id="170" name="Google Shape;170;p26"/>
            <p:cNvSpPr/>
            <p:nvPr/>
          </p:nvSpPr>
          <p:spPr>
            <a:xfrm>
              <a:off x="5217300" y="1498632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5473200" y="1729430"/>
              <a:ext cx="542100" cy="5154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26"/>
          <p:cNvGrpSpPr/>
          <p:nvPr/>
        </p:nvGrpSpPr>
        <p:grpSpPr>
          <a:xfrm>
            <a:off x="6699312" y="1705030"/>
            <a:ext cx="1233485" cy="1233485"/>
            <a:chOff x="6389550" y="1498632"/>
            <a:chExt cx="1053900" cy="1053900"/>
          </a:xfrm>
        </p:grpSpPr>
        <p:sp>
          <p:nvSpPr>
            <p:cNvPr id="173" name="Google Shape;173;p26"/>
            <p:cNvSpPr/>
            <p:nvPr/>
          </p:nvSpPr>
          <p:spPr>
            <a:xfrm>
              <a:off x="6389550" y="1498632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6645450" y="1729430"/>
              <a:ext cx="542100" cy="5154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Google Shape;175;p26"/>
          <p:cNvSpPr txBox="1"/>
          <p:nvPr>
            <p:ph idx="4294967295" type="body"/>
          </p:nvPr>
        </p:nvSpPr>
        <p:spPr>
          <a:xfrm>
            <a:off x="311700" y="3198825"/>
            <a:ext cx="8520600" cy="16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            Tell us about what you found useful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Is there anything else you wanted to learn more about?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4780100" y="1090200"/>
            <a:ext cx="4204500" cy="3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400"/>
              <a:t>Warm up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400"/>
              <a:t>Culturally inclusive pedagogy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400"/>
              <a:t>Self-reflection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400"/>
              <a:t>Takeaways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400"/>
              <a:t>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 sz="2400"/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Agenda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Mardsan Giberter for Farfie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07500" y="1271900"/>
            <a:ext cx="8448600" cy="33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Read the article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How did it make you feel? Would you able to answer questions based on this text?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What if we pre-taught some vocabulary and introduced the context?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3325" y="3396825"/>
            <a:ext cx="2076525" cy="160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Mardsan Giberter for Farfie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319950"/>
            <a:ext cx="8368200" cy="35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Glis was very fraper. She had dernarpen Farfle’s marsden. She did not talp a giberter for him. So, she conlanted to plimp a marsden binky for him. She had just sparved the binky when he jibbed in the gorger.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“Closty marsden!” she boffed.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“That’s a crouistish marsden binky,” boffed Farfle, “but my marsden is on Stansan. Agsan is Kelsan.”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“In that ruspen,” boffed Glis, “I won’t wank you your giberter until Stansan.”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 	Why was Glis fraper?</a:t>
            </a:r>
            <a:endParaRPr sz="14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 	What did Glis plimp?</a:t>
            </a:r>
            <a:endParaRPr sz="14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 	Who jibbed the gorger when Glis sparved the blinky?</a:t>
            </a:r>
            <a:endParaRPr sz="14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 	Why didn’t Glis wank Farfle his giberter?</a:t>
            </a:r>
            <a:endParaRPr sz="14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4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see in the picture?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6575" y="1325050"/>
            <a:ext cx="430530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7045475" y="2124000"/>
            <a:ext cx="14061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Binky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" name="Google Shape;91;p17"/>
          <p:cNvCxnSpPr/>
          <p:nvPr/>
        </p:nvCxnSpPr>
        <p:spPr>
          <a:xfrm flipH="1">
            <a:off x="4928975" y="2388600"/>
            <a:ext cx="2116500" cy="93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" name="Google Shape;92;p17"/>
          <p:cNvSpPr txBox="1"/>
          <p:nvPr/>
        </p:nvSpPr>
        <p:spPr>
          <a:xfrm>
            <a:off x="910275" y="2856875"/>
            <a:ext cx="10434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Giberter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" name="Google Shape;93;p17"/>
          <p:cNvCxnSpPr/>
          <p:nvPr/>
        </p:nvCxnSpPr>
        <p:spPr>
          <a:xfrm>
            <a:off x="1754000" y="3078700"/>
            <a:ext cx="1028700" cy="297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" name="Google Shape;94;p17"/>
          <p:cNvSpPr txBox="1"/>
          <p:nvPr/>
        </p:nvSpPr>
        <p:spPr>
          <a:xfrm>
            <a:off x="2945475" y="4033400"/>
            <a:ext cx="3500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We are celebrating a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mardsan!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Culturally Inclusive Pedagogy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00" name="Google Shape;100;p18"/>
          <p:cNvSpPr txBox="1"/>
          <p:nvPr>
            <p:ph idx="4294967295" type="body"/>
          </p:nvPr>
        </p:nvSpPr>
        <p:spPr>
          <a:xfrm>
            <a:off x="311700" y="1195201"/>
            <a:ext cx="38532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What is it?</a:t>
            </a:r>
            <a:endParaRPr sz="2400">
              <a:solidFill>
                <a:schemeClr val="accent5"/>
              </a:solidFill>
            </a:endParaRPr>
          </a:p>
        </p:txBody>
      </p:sp>
      <p:cxnSp>
        <p:nvCxnSpPr>
          <p:cNvPr id="101" name="Google Shape;101;p18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18"/>
          <p:cNvSpPr txBox="1"/>
          <p:nvPr>
            <p:ph idx="4294967295" type="body"/>
          </p:nvPr>
        </p:nvSpPr>
        <p:spPr>
          <a:xfrm>
            <a:off x="311700" y="1916330"/>
            <a:ext cx="3853200" cy="27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“Culturally Responsive Teaching is a pedagogy that recognizes the importance of including students' cultural references in all aspects of learning” </a:t>
            </a:r>
            <a:r>
              <a:rPr lang="en" sz="1600">
                <a:uFill>
                  <a:noFill/>
                </a:uFill>
                <a:hlinkClick r:id="rId3"/>
              </a:rPr>
              <a:t>(Ladson-Billings,1994)</a:t>
            </a:r>
            <a:endParaRPr sz="1600"/>
          </a:p>
        </p:txBody>
      </p:sp>
      <p:sp>
        <p:nvSpPr>
          <p:cNvPr id="103" name="Google Shape;103;p18"/>
          <p:cNvSpPr txBox="1"/>
          <p:nvPr>
            <p:ph idx="4294967295" type="body"/>
          </p:nvPr>
        </p:nvSpPr>
        <p:spPr>
          <a:xfrm>
            <a:off x="4905750" y="1105994"/>
            <a:ext cx="38532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Characteristics</a:t>
            </a:r>
            <a:endParaRPr sz="2400">
              <a:solidFill>
                <a:schemeClr val="accent5"/>
              </a:solidFill>
            </a:endParaRPr>
          </a:p>
        </p:txBody>
      </p:sp>
      <p:cxnSp>
        <p:nvCxnSpPr>
          <p:cNvPr id="104" name="Google Shape;104;p18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18"/>
          <p:cNvSpPr txBox="1"/>
          <p:nvPr>
            <p:ph idx="4294967295" type="body"/>
          </p:nvPr>
        </p:nvSpPr>
        <p:spPr>
          <a:xfrm>
            <a:off x="4463225" y="1811875"/>
            <a:ext cx="4576500" cy="25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>
                <a:solidFill>
                  <a:srgbClr val="FFFFFF"/>
                </a:solidFill>
                <a:uFill>
                  <a:noFill/>
                </a:uFill>
                <a:hlinkClick r:id="rId4"/>
              </a:rPr>
              <a:t>Positive perspectives on parents and families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>
                <a:solidFill>
                  <a:srgbClr val="FFFFFF"/>
                </a:solidFill>
                <a:uFill>
                  <a:noFill/>
                </a:uFill>
                <a:hlinkClick r:id="rId5"/>
              </a:rPr>
              <a:t>Communication of high expectations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>
                <a:solidFill>
                  <a:srgbClr val="FFFFFF"/>
                </a:solidFill>
                <a:uFill>
                  <a:noFill/>
                </a:uFill>
                <a:hlinkClick r:id="rId6"/>
              </a:rPr>
              <a:t>Learning within the context of culture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>
                <a:solidFill>
                  <a:srgbClr val="FFFFFF"/>
                </a:solidFill>
                <a:uFill>
                  <a:noFill/>
                </a:uFill>
                <a:hlinkClick r:id="rId7"/>
              </a:rPr>
              <a:t>Student-centered instruction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>
                <a:solidFill>
                  <a:srgbClr val="FFFFFF"/>
                </a:solidFill>
                <a:uFill>
                  <a:noFill/>
                </a:uFill>
                <a:hlinkClick r:id="rId8"/>
              </a:rPr>
              <a:t>Culturally mediated instruction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>
                <a:solidFill>
                  <a:srgbClr val="FFFFFF"/>
                </a:solidFill>
                <a:uFill>
                  <a:noFill/>
                </a:uFill>
                <a:hlinkClick r:id="rId9"/>
              </a:rPr>
              <a:t>Reshaping the curriculum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>
                <a:solidFill>
                  <a:srgbClr val="FFFFFF"/>
                </a:solidFill>
                <a:uFill>
                  <a:noFill/>
                </a:uFill>
                <a:hlinkClick r:id="rId10"/>
              </a:rPr>
              <a:t>Teacher as facilitato</a:t>
            </a:r>
            <a:r>
              <a:rPr lang="en" sz="1400"/>
              <a:t>rs 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Https://www.brown.edu/academics/education-alliance/teaching-diverse-learners/strategies-0/culturally-responsive-teaching-0</a:t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265500" y="1818600"/>
            <a:ext cx="4045200" cy="150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Strategies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39425"/>
            <a:ext cx="4528500" cy="335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Multilingual Word Walls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6595">
            <a:off x="4703747" y="231564"/>
            <a:ext cx="4287805" cy="274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67775"/>
            <a:ext cx="3452817" cy="212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7777" y="2791575"/>
            <a:ext cx="3276475" cy="22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from photographs </a:t>
            </a:r>
            <a:r>
              <a:rPr lang="en" u="sng">
                <a:solidFill>
                  <a:schemeClr val="hlink"/>
                </a:solidFill>
                <a:hlinkClick r:id="rId3"/>
              </a:rPr>
              <a:t>(CUNY Guide)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251600" y="1257850"/>
            <a:ext cx="4108200" cy="31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FFFF"/>
                </a:solidFill>
              </a:rPr>
              <a:t>In this activit</a:t>
            </a:r>
            <a:r>
              <a:rPr lang="en" sz="1600">
                <a:solidFill>
                  <a:srgbClr val="00FFFF"/>
                </a:solidFill>
              </a:rPr>
              <a:t>y, the teacher gathers a collection of interesting photographs, preferably including different cultures and settings</a:t>
            </a:r>
            <a:endParaRPr sz="16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FFFF"/>
                </a:solidFill>
              </a:rPr>
              <a:t>The teacher, then, provides a photo to each pair in the class and asks students to uncover the hidden stories in them</a:t>
            </a:r>
            <a:endParaRPr sz="16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FFFF"/>
                </a:solidFill>
              </a:rPr>
              <a:t>This activity helps students practice their oral language and  writing skills, and creates opportunities for students to talk about different cultures </a:t>
            </a:r>
            <a:endParaRPr sz="1600">
              <a:solidFill>
                <a:srgbClr val="00FFFF"/>
              </a:solidFill>
            </a:endParaRPr>
          </a:p>
        </p:txBody>
      </p:sp>
      <p:sp>
        <p:nvSpPr>
          <p:cNvPr id="126" name="Google Shape;126;p21"/>
          <p:cNvSpPr txBox="1"/>
          <p:nvPr>
            <p:ph idx="2" type="body"/>
          </p:nvPr>
        </p:nvSpPr>
        <p:spPr>
          <a:xfrm>
            <a:off x="4572000" y="1216000"/>
            <a:ext cx="4184100" cy="32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What was taking place before the photographer took this photograph?  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What took place after the photo was taken?  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What feelings toward each other might the people in the photograph have?  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What might be a conversation they have with one another?  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FFFF"/>
                </a:solidFill>
              </a:rPr>
              <a:t>Who do you think is the photographer? What might the photographer’s feelings be? What special moment do you think the photographer is trying to capture? </a:t>
            </a:r>
            <a:endParaRPr>
              <a:solidFill>
                <a:srgbClr val="00FFFF"/>
              </a:solidFill>
            </a:endParaRPr>
          </a:p>
        </p:txBody>
      </p:sp>
      <p:cxnSp>
        <p:nvCxnSpPr>
          <p:cNvPr id="127" name="Google Shape;127;p21"/>
          <p:cNvCxnSpPr/>
          <p:nvPr/>
        </p:nvCxnSpPr>
        <p:spPr>
          <a:xfrm>
            <a:off x="4388750" y="1327800"/>
            <a:ext cx="0" cy="36339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