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96A61-DE6B-4369-852B-F41830B39D31}" v="218" dt="2021-04-26T03:35:21.955"/>
    <p1510:client id="{261F7603-2513-4966-A909-21374A44B0E0}" v="359" dt="2021-04-23T15:42:40.583"/>
    <p1510:client id="{354F6C19-E425-443C-B209-4B176AC80D74}" v="22" dt="2021-04-23T19:00:21.723"/>
    <p1510:client id="{47CADC0C-DB75-459A-98BC-0CF9A152AC4B}" v="1295" dt="2021-04-24T23:26:23.263"/>
    <p1510:client id="{4F0FC19C-E859-414D-987B-CD4FF8977818}" v="91" dt="2021-04-24T12:17:21.964"/>
    <p1510:client id="{50231990-FC67-4EEA-A7D8-8DEE28BDB8D4}" v="78" dt="2021-04-25T16:43:37.681"/>
    <p1510:client id="{8C5E58B3-0F3D-454A-8787-E09544D2E4C0}" v="1743" dt="2021-04-25T15:57:34.199"/>
    <p1510:client id="{9FF8BC3E-8BE3-42DE-9F5E-D517C2CF47A2}" v="125" dt="2021-04-26T03:47:34.827"/>
    <p1510:client id="{A23E6570-0074-4891-B6F0-34DCE23A301F}" v="20" dt="2021-04-25T15:06:49.063"/>
    <p1510:client id="{B3EF9445-90DE-432F-BB01-F0BA9A1EC537}" v="513" dt="2021-04-23T15:46:32.358"/>
    <p1510:client id="{C4B6D71E-A6FD-44EC-A26B-4CEF9A92CFA8}" v="35" dt="2021-04-25T15:24:46.606"/>
    <p1510:client id="{CD96BF8C-7498-4AAD-B471-8933A3EB4F20}" v="2" dt="2021-04-25T14:45:15.4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4" d="100"/>
          <a:sy n="24" d="100"/>
        </p:scale>
        <p:origin x="629" y="-3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043ECF-0F5C-4975-8FCA-68B1AF3F7400}"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36988-DF7C-4B34-9FB0-CF7D6FA78E93}" type="slidenum">
              <a:rPr lang="en-US" smtClean="0"/>
              <a:t>‹#›</a:t>
            </a:fld>
            <a:endParaRPr lang="en-US"/>
          </a:p>
        </p:txBody>
      </p:sp>
    </p:spTree>
    <p:extLst>
      <p:ext uri="{BB962C8B-B14F-4D97-AF65-F5344CB8AC3E}">
        <p14:creationId xmlns:p14="http://schemas.microsoft.com/office/powerpoint/2010/main" val="1280960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043ECF-0F5C-4975-8FCA-68B1AF3F7400}"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36988-DF7C-4B34-9FB0-CF7D6FA78E93}" type="slidenum">
              <a:rPr lang="en-US" smtClean="0"/>
              <a:t>‹#›</a:t>
            </a:fld>
            <a:endParaRPr lang="en-US"/>
          </a:p>
        </p:txBody>
      </p:sp>
    </p:spTree>
    <p:extLst>
      <p:ext uri="{BB962C8B-B14F-4D97-AF65-F5344CB8AC3E}">
        <p14:creationId xmlns:p14="http://schemas.microsoft.com/office/powerpoint/2010/main" val="2764482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043ECF-0F5C-4975-8FCA-68B1AF3F7400}"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36988-DF7C-4B34-9FB0-CF7D6FA78E93}" type="slidenum">
              <a:rPr lang="en-US" smtClean="0"/>
              <a:t>‹#›</a:t>
            </a:fld>
            <a:endParaRPr lang="en-US"/>
          </a:p>
        </p:txBody>
      </p:sp>
    </p:spTree>
    <p:extLst>
      <p:ext uri="{BB962C8B-B14F-4D97-AF65-F5344CB8AC3E}">
        <p14:creationId xmlns:p14="http://schemas.microsoft.com/office/powerpoint/2010/main" val="91969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043ECF-0F5C-4975-8FCA-68B1AF3F7400}"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36988-DF7C-4B34-9FB0-CF7D6FA78E93}" type="slidenum">
              <a:rPr lang="en-US" smtClean="0"/>
              <a:t>‹#›</a:t>
            </a:fld>
            <a:endParaRPr lang="en-US"/>
          </a:p>
        </p:txBody>
      </p:sp>
    </p:spTree>
    <p:extLst>
      <p:ext uri="{BB962C8B-B14F-4D97-AF65-F5344CB8AC3E}">
        <p14:creationId xmlns:p14="http://schemas.microsoft.com/office/powerpoint/2010/main" val="3823180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043ECF-0F5C-4975-8FCA-68B1AF3F7400}"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36988-DF7C-4B34-9FB0-CF7D6FA78E93}" type="slidenum">
              <a:rPr lang="en-US" smtClean="0"/>
              <a:t>‹#›</a:t>
            </a:fld>
            <a:endParaRPr lang="en-US"/>
          </a:p>
        </p:txBody>
      </p:sp>
    </p:spTree>
    <p:extLst>
      <p:ext uri="{BB962C8B-B14F-4D97-AF65-F5344CB8AC3E}">
        <p14:creationId xmlns:p14="http://schemas.microsoft.com/office/powerpoint/2010/main" val="161437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043ECF-0F5C-4975-8FCA-68B1AF3F7400}"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36988-DF7C-4B34-9FB0-CF7D6FA78E93}" type="slidenum">
              <a:rPr lang="en-US" smtClean="0"/>
              <a:t>‹#›</a:t>
            </a:fld>
            <a:endParaRPr lang="en-US"/>
          </a:p>
        </p:txBody>
      </p:sp>
    </p:spTree>
    <p:extLst>
      <p:ext uri="{BB962C8B-B14F-4D97-AF65-F5344CB8AC3E}">
        <p14:creationId xmlns:p14="http://schemas.microsoft.com/office/powerpoint/2010/main" val="2211671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043ECF-0F5C-4975-8FCA-68B1AF3F7400}" type="datetimeFigureOut">
              <a:rPr lang="en-US" smtClean="0"/>
              <a:t>4/25/2021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236988-DF7C-4B34-9FB0-CF7D6FA78E93}" type="slidenum">
              <a:rPr lang="en-US" smtClean="0"/>
              <a:t>‹#›</a:t>
            </a:fld>
            <a:endParaRPr lang="en-US"/>
          </a:p>
        </p:txBody>
      </p:sp>
    </p:spTree>
    <p:extLst>
      <p:ext uri="{BB962C8B-B14F-4D97-AF65-F5344CB8AC3E}">
        <p14:creationId xmlns:p14="http://schemas.microsoft.com/office/powerpoint/2010/main" val="2070910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043ECF-0F5C-4975-8FCA-68B1AF3F7400}" type="datetimeFigureOut">
              <a:rPr lang="en-US" smtClean="0"/>
              <a:t>4/25/2021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236988-DF7C-4B34-9FB0-CF7D6FA78E93}" type="slidenum">
              <a:rPr lang="en-US" smtClean="0"/>
              <a:t>‹#›</a:t>
            </a:fld>
            <a:endParaRPr lang="en-US"/>
          </a:p>
        </p:txBody>
      </p:sp>
    </p:spTree>
    <p:extLst>
      <p:ext uri="{BB962C8B-B14F-4D97-AF65-F5344CB8AC3E}">
        <p14:creationId xmlns:p14="http://schemas.microsoft.com/office/powerpoint/2010/main" val="668949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043ECF-0F5C-4975-8FCA-68B1AF3F7400}" type="datetimeFigureOut">
              <a:rPr lang="en-US" smtClean="0"/>
              <a:t>4/25/2021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236988-DF7C-4B34-9FB0-CF7D6FA78E93}" type="slidenum">
              <a:rPr lang="en-US" smtClean="0"/>
              <a:t>‹#›</a:t>
            </a:fld>
            <a:endParaRPr lang="en-US"/>
          </a:p>
        </p:txBody>
      </p:sp>
    </p:spTree>
    <p:extLst>
      <p:ext uri="{BB962C8B-B14F-4D97-AF65-F5344CB8AC3E}">
        <p14:creationId xmlns:p14="http://schemas.microsoft.com/office/powerpoint/2010/main" val="319243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5E043ECF-0F5C-4975-8FCA-68B1AF3F7400}"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36988-DF7C-4B34-9FB0-CF7D6FA78E93}" type="slidenum">
              <a:rPr lang="en-US" smtClean="0"/>
              <a:t>‹#›</a:t>
            </a:fld>
            <a:endParaRPr lang="en-US"/>
          </a:p>
        </p:txBody>
      </p:sp>
    </p:spTree>
    <p:extLst>
      <p:ext uri="{BB962C8B-B14F-4D97-AF65-F5344CB8AC3E}">
        <p14:creationId xmlns:p14="http://schemas.microsoft.com/office/powerpoint/2010/main" val="2485444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5E043ECF-0F5C-4975-8FCA-68B1AF3F7400}"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36988-DF7C-4B34-9FB0-CF7D6FA78E93}" type="slidenum">
              <a:rPr lang="en-US" smtClean="0"/>
              <a:t>‹#›</a:t>
            </a:fld>
            <a:endParaRPr lang="en-US"/>
          </a:p>
        </p:txBody>
      </p:sp>
    </p:spTree>
    <p:extLst>
      <p:ext uri="{BB962C8B-B14F-4D97-AF65-F5344CB8AC3E}">
        <p14:creationId xmlns:p14="http://schemas.microsoft.com/office/powerpoint/2010/main" val="3405577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5E043ECF-0F5C-4975-8FCA-68B1AF3F7400}" type="datetimeFigureOut">
              <a:rPr lang="en-US" smtClean="0"/>
              <a:t>4/25/2021</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BE236988-DF7C-4B34-9FB0-CF7D6FA78E93}" type="slidenum">
              <a:rPr lang="en-US" smtClean="0"/>
              <a:t>‹#›</a:t>
            </a:fld>
            <a:endParaRPr lang="en-US"/>
          </a:p>
        </p:txBody>
      </p:sp>
    </p:spTree>
    <p:extLst>
      <p:ext uri="{BB962C8B-B14F-4D97-AF65-F5344CB8AC3E}">
        <p14:creationId xmlns:p14="http://schemas.microsoft.com/office/powerpoint/2010/main" val="3541384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D0C95489-F22C-4907-A318-6935C32C9ACA}"/>
              </a:ext>
            </a:extLst>
          </p:cNvPr>
          <p:cNvSpPr txBox="1"/>
          <p:nvPr/>
        </p:nvSpPr>
        <p:spPr>
          <a:xfrm>
            <a:off x="30946078" y="6582538"/>
            <a:ext cx="12749182" cy="25981403"/>
          </a:xfrm>
          <a:prstGeom prst="rect">
            <a:avLst/>
          </a:prstGeom>
          <a:solidFill>
            <a:schemeClr val="bg1"/>
          </a:solidFill>
          <a:ln>
            <a:solidFill>
              <a:schemeClr val="accent1">
                <a:lumMod val="75000"/>
              </a:schemeClr>
            </a:solidFill>
          </a:ln>
        </p:spPr>
        <p:txBody>
          <a:bodyPr wrap="square" rtlCol="0">
            <a:spAutoFit/>
          </a:bodyPr>
          <a:lstStyle/>
          <a:p>
            <a:endParaRPr lang="en-US" dirty="0"/>
          </a:p>
        </p:txBody>
      </p:sp>
      <p:sp>
        <p:nvSpPr>
          <p:cNvPr id="47" name="TextBox 46">
            <a:extLst>
              <a:ext uri="{FF2B5EF4-FFF2-40B4-BE49-F238E27FC236}">
                <a16:creationId xmlns:a16="http://schemas.microsoft.com/office/drawing/2014/main" id="{65D5B35A-827E-4B1D-9612-F7EA278F8023}"/>
              </a:ext>
            </a:extLst>
          </p:cNvPr>
          <p:cNvSpPr txBox="1"/>
          <p:nvPr/>
        </p:nvSpPr>
        <p:spPr>
          <a:xfrm>
            <a:off x="14074858" y="6582537"/>
            <a:ext cx="15741485" cy="25981403"/>
          </a:xfrm>
          <a:prstGeom prst="rect">
            <a:avLst/>
          </a:prstGeom>
          <a:solidFill>
            <a:schemeClr val="bg1"/>
          </a:solidFill>
          <a:ln>
            <a:solidFill>
              <a:schemeClr val="accent1">
                <a:lumMod val="75000"/>
              </a:schemeClr>
            </a:solidFill>
          </a:ln>
        </p:spPr>
        <p:txBody>
          <a:bodyPr wrap="square" rtlCol="0">
            <a:spAutoFit/>
          </a:bodyPr>
          <a:lstStyle/>
          <a:p>
            <a:endParaRPr lang="en-US" dirty="0"/>
          </a:p>
        </p:txBody>
      </p:sp>
      <p:sp>
        <p:nvSpPr>
          <p:cNvPr id="40" name="TextBox 39">
            <a:extLst>
              <a:ext uri="{FF2B5EF4-FFF2-40B4-BE49-F238E27FC236}">
                <a16:creationId xmlns:a16="http://schemas.microsoft.com/office/drawing/2014/main" id="{0B5E6789-14E9-48E2-B23F-24F489223701}"/>
              </a:ext>
            </a:extLst>
          </p:cNvPr>
          <p:cNvSpPr txBox="1"/>
          <p:nvPr/>
        </p:nvSpPr>
        <p:spPr>
          <a:xfrm>
            <a:off x="195942" y="6582541"/>
            <a:ext cx="12749182" cy="25981403"/>
          </a:xfrm>
          <a:prstGeom prst="rect">
            <a:avLst/>
          </a:prstGeom>
          <a:solidFill>
            <a:schemeClr val="bg1"/>
          </a:solidFill>
          <a:ln>
            <a:solidFill>
              <a:schemeClr val="accent1">
                <a:lumMod val="75000"/>
              </a:schemeClr>
            </a:solidFill>
          </a:ln>
        </p:spPr>
        <p:txBody>
          <a:bodyPr wrap="square" rtlCol="0">
            <a:spAutoFit/>
          </a:bodyPr>
          <a:lstStyle/>
          <a:p>
            <a:endParaRPr lang="en-US" dirty="0"/>
          </a:p>
        </p:txBody>
      </p:sp>
      <p:sp>
        <p:nvSpPr>
          <p:cNvPr id="5" name="Rectangle: Rounded Corners 4">
            <a:extLst>
              <a:ext uri="{FF2B5EF4-FFF2-40B4-BE49-F238E27FC236}">
                <a16:creationId xmlns:a16="http://schemas.microsoft.com/office/drawing/2014/main" id="{81737EA9-A368-435A-B5FA-98CEF78FA851}"/>
              </a:ext>
            </a:extLst>
          </p:cNvPr>
          <p:cNvSpPr/>
          <p:nvPr/>
        </p:nvSpPr>
        <p:spPr>
          <a:xfrm>
            <a:off x="195942" y="110306"/>
            <a:ext cx="43499314" cy="5971171"/>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BA0D799-2738-4E8A-A38E-8874EE53025A}"/>
              </a:ext>
            </a:extLst>
          </p:cNvPr>
          <p:cNvSpPr txBox="1"/>
          <p:nvPr/>
        </p:nvSpPr>
        <p:spPr>
          <a:xfrm>
            <a:off x="8360828" y="110306"/>
            <a:ext cx="29477915" cy="2015936"/>
          </a:xfrm>
          <a:prstGeom prst="rect">
            <a:avLst/>
          </a:prstGeom>
          <a:noFill/>
          <a:ln>
            <a:noFill/>
          </a:ln>
        </p:spPr>
        <p:txBody>
          <a:bodyPr wrap="square" rtlCol="0">
            <a:spAutoFit/>
          </a:bodyPr>
          <a:lstStyle/>
          <a:p>
            <a:r>
              <a:rPr lang="en-US" sz="12500" dirty="0">
                <a:solidFill>
                  <a:schemeClr val="bg1"/>
                </a:solidFill>
              </a:rPr>
              <a:t>UAVs for Snow Mapping in Tuckerman Ravine</a:t>
            </a:r>
          </a:p>
        </p:txBody>
      </p:sp>
      <p:sp>
        <p:nvSpPr>
          <p:cNvPr id="11" name="TextBox 10">
            <a:extLst>
              <a:ext uri="{FF2B5EF4-FFF2-40B4-BE49-F238E27FC236}">
                <a16:creationId xmlns:a16="http://schemas.microsoft.com/office/drawing/2014/main" id="{8CDBFAA7-5C03-4EE3-8F0D-BF6FB2EC34F4}"/>
              </a:ext>
            </a:extLst>
          </p:cNvPr>
          <p:cNvSpPr txBox="1"/>
          <p:nvPr/>
        </p:nvSpPr>
        <p:spPr>
          <a:xfrm>
            <a:off x="12118060" y="2473011"/>
            <a:ext cx="21963450" cy="1107996"/>
          </a:xfrm>
          <a:prstGeom prst="rect">
            <a:avLst/>
          </a:prstGeom>
          <a:noFill/>
          <a:ln>
            <a:noFill/>
          </a:ln>
        </p:spPr>
        <p:txBody>
          <a:bodyPr wrap="square" rtlCol="0">
            <a:spAutoFit/>
          </a:bodyPr>
          <a:lstStyle/>
          <a:p>
            <a:r>
              <a:rPr lang="en-US" sz="6600" dirty="0">
                <a:solidFill>
                  <a:schemeClr val="bg1"/>
                </a:solidFill>
              </a:rPr>
              <a:t>Cameron Wagner, Holly Proulx, Michael Tung, Cameron Ugolini</a:t>
            </a:r>
          </a:p>
        </p:txBody>
      </p:sp>
      <p:grpSp>
        <p:nvGrpSpPr>
          <p:cNvPr id="35" name="Group 34">
            <a:extLst>
              <a:ext uri="{FF2B5EF4-FFF2-40B4-BE49-F238E27FC236}">
                <a16:creationId xmlns:a16="http://schemas.microsoft.com/office/drawing/2014/main" id="{5B748B8E-E566-4E0D-B574-DB8D676EBE67}"/>
              </a:ext>
            </a:extLst>
          </p:cNvPr>
          <p:cNvGrpSpPr/>
          <p:nvPr/>
        </p:nvGrpSpPr>
        <p:grpSpPr>
          <a:xfrm>
            <a:off x="1449596" y="11931023"/>
            <a:ext cx="10346876" cy="1252180"/>
            <a:chOff x="2193467" y="7040868"/>
            <a:chExt cx="10907487" cy="1595151"/>
          </a:xfrm>
        </p:grpSpPr>
        <p:sp>
          <p:nvSpPr>
            <p:cNvPr id="12" name="Rectangle: Rounded Corners 11">
              <a:extLst>
                <a:ext uri="{FF2B5EF4-FFF2-40B4-BE49-F238E27FC236}">
                  <a16:creationId xmlns:a16="http://schemas.microsoft.com/office/drawing/2014/main" id="{31B11168-0912-42CA-A2C4-2FDFB49D9FE3}"/>
                </a:ext>
              </a:extLst>
            </p:cNvPr>
            <p:cNvSpPr/>
            <p:nvPr/>
          </p:nvSpPr>
          <p:spPr>
            <a:xfrm>
              <a:off x="2193467" y="7040868"/>
              <a:ext cx="10907487" cy="1595151"/>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BFD0244-C180-48AC-AC55-97949319A918}"/>
                </a:ext>
              </a:extLst>
            </p:cNvPr>
            <p:cNvSpPr txBox="1"/>
            <p:nvPr/>
          </p:nvSpPr>
          <p:spPr>
            <a:xfrm>
              <a:off x="5166872" y="7117702"/>
              <a:ext cx="4832844" cy="1489890"/>
            </a:xfrm>
            <a:prstGeom prst="rect">
              <a:avLst/>
            </a:prstGeom>
            <a:noFill/>
            <a:ln>
              <a:noFill/>
            </a:ln>
          </p:spPr>
          <p:txBody>
            <a:bodyPr wrap="square" lIns="91440" tIns="45720" rIns="91440" bIns="45720" rtlCol="0" anchor="t">
              <a:spAutoFit/>
            </a:bodyPr>
            <a:lstStyle/>
            <a:p>
              <a:r>
                <a:rPr lang="en-US" sz="7000" b="1" dirty="0">
                  <a:solidFill>
                    <a:schemeClr val="bg1"/>
                  </a:solidFill>
                </a:rPr>
                <a:t>Background</a:t>
              </a:r>
              <a:endParaRPr lang="en-US" sz="7000" b="1" dirty="0">
                <a:solidFill>
                  <a:schemeClr val="bg1"/>
                </a:solidFill>
                <a:cs typeface="Calibri"/>
              </a:endParaRPr>
            </a:p>
          </p:txBody>
        </p:sp>
      </p:grpSp>
      <p:pic>
        <p:nvPicPr>
          <p:cNvPr id="23" name="Picture 22">
            <a:extLst>
              <a:ext uri="{FF2B5EF4-FFF2-40B4-BE49-F238E27FC236}">
                <a16:creationId xmlns:a16="http://schemas.microsoft.com/office/drawing/2014/main" id="{5F647465-17F7-4F68-BEFD-653B20434B9D}"/>
              </a:ext>
            </a:extLst>
          </p:cNvPr>
          <p:cNvPicPr>
            <a:picLocks noChangeAspect="1"/>
          </p:cNvPicPr>
          <p:nvPr/>
        </p:nvPicPr>
        <p:blipFill rotWithShape="1">
          <a:blip r:embed="rId2"/>
          <a:srcRect l="38347" t="7396" r="35064" b="49400"/>
          <a:stretch/>
        </p:blipFill>
        <p:spPr>
          <a:xfrm>
            <a:off x="411723" y="799435"/>
            <a:ext cx="3256658" cy="2989718"/>
          </a:xfrm>
          <a:prstGeom prst="rect">
            <a:avLst/>
          </a:prstGeom>
        </p:spPr>
      </p:pic>
      <p:sp>
        <p:nvSpPr>
          <p:cNvPr id="25" name="TextBox 24">
            <a:extLst>
              <a:ext uri="{FF2B5EF4-FFF2-40B4-BE49-F238E27FC236}">
                <a16:creationId xmlns:a16="http://schemas.microsoft.com/office/drawing/2014/main" id="{A0044D2D-F2CB-48FC-9DF4-5ED86B7E6147}"/>
              </a:ext>
            </a:extLst>
          </p:cNvPr>
          <p:cNvSpPr txBox="1"/>
          <p:nvPr/>
        </p:nvSpPr>
        <p:spPr>
          <a:xfrm>
            <a:off x="9399466" y="3443602"/>
            <a:ext cx="25092263" cy="1107996"/>
          </a:xfrm>
          <a:prstGeom prst="rect">
            <a:avLst/>
          </a:prstGeom>
          <a:noFill/>
          <a:ln>
            <a:noFill/>
          </a:ln>
        </p:spPr>
        <p:txBody>
          <a:bodyPr wrap="square" rtlCol="0">
            <a:spAutoFit/>
          </a:bodyPr>
          <a:lstStyle/>
          <a:p>
            <a:r>
              <a:rPr lang="en-US" sz="6600" dirty="0">
                <a:solidFill>
                  <a:schemeClr val="bg1"/>
                </a:solidFill>
              </a:rPr>
              <a:t>Faculty Advisor: Dr. Jennifer Jacobs, Project Sponsor: Frank </a:t>
            </a:r>
            <a:r>
              <a:rPr lang="en-US" sz="6600" dirty="0" err="1">
                <a:solidFill>
                  <a:schemeClr val="bg1"/>
                </a:solidFill>
              </a:rPr>
              <a:t>Carus</a:t>
            </a:r>
            <a:r>
              <a:rPr lang="en-US" sz="6600" dirty="0">
                <a:solidFill>
                  <a:schemeClr val="bg1"/>
                </a:solidFill>
              </a:rPr>
              <a:t>, MWAC</a:t>
            </a:r>
          </a:p>
        </p:txBody>
      </p:sp>
      <p:sp>
        <p:nvSpPr>
          <p:cNvPr id="26" name="TextBox 25">
            <a:extLst>
              <a:ext uri="{FF2B5EF4-FFF2-40B4-BE49-F238E27FC236}">
                <a16:creationId xmlns:a16="http://schemas.microsoft.com/office/drawing/2014/main" id="{737AE0C5-5BC3-41E2-B626-FE145C05D42F}"/>
              </a:ext>
            </a:extLst>
          </p:cNvPr>
          <p:cNvSpPr txBox="1"/>
          <p:nvPr/>
        </p:nvSpPr>
        <p:spPr>
          <a:xfrm>
            <a:off x="8164769" y="4648981"/>
            <a:ext cx="28988890" cy="1121330"/>
          </a:xfrm>
          <a:prstGeom prst="rect">
            <a:avLst/>
          </a:prstGeom>
          <a:noFill/>
          <a:ln>
            <a:noFill/>
          </a:ln>
        </p:spPr>
        <p:txBody>
          <a:bodyPr wrap="square" rtlCol="0">
            <a:spAutoFit/>
          </a:bodyPr>
          <a:lstStyle/>
          <a:p>
            <a:r>
              <a:rPr lang="en-US" sz="6600" b="1" dirty="0">
                <a:solidFill>
                  <a:schemeClr val="bg1"/>
                </a:solidFill>
              </a:rPr>
              <a:t>Department of Civil and Environmental Engineering, University of New Hampshire</a:t>
            </a:r>
          </a:p>
        </p:txBody>
      </p:sp>
      <p:grpSp>
        <p:nvGrpSpPr>
          <p:cNvPr id="41" name="Group 40">
            <a:extLst>
              <a:ext uri="{FF2B5EF4-FFF2-40B4-BE49-F238E27FC236}">
                <a16:creationId xmlns:a16="http://schemas.microsoft.com/office/drawing/2014/main" id="{051F8F5E-0535-45F4-92C6-D3C5ADED3E56}"/>
              </a:ext>
            </a:extLst>
          </p:cNvPr>
          <p:cNvGrpSpPr/>
          <p:nvPr/>
        </p:nvGrpSpPr>
        <p:grpSpPr>
          <a:xfrm>
            <a:off x="32191296" y="20546589"/>
            <a:ext cx="10346876" cy="1252181"/>
            <a:chOff x="2193467" y="7040869"/>
            <a:chExt cx="10907487" cy="1595152"/>
          </a:xfrm>
        </p:grpSpPr>
        <p:sp>
          <p:nvSpPr>
            <p:cNvPr id="42" name="Rectangle: Rounded Corners 41">
              <a:extLst>
                <a:ext uri="{FF2B5EF4-FFF2-40B4-BE49-F238E27FC236}">
                  <a16:creationId xmlns:a16="http://schemas.microsoft.com/office/drawing/2014/main" id="{6E9805E6-CB29-4F6F-8296-6B90173DA2AB}"/>
                </a:ext>
              </a:extLst>
            </p:cNvPr>
            <p:cNvSpPr/>
            <p:nvPr/>
          </p:nvSpPr>
          <p:spPr>
            <a:xfrm>
              <a:off x="2193467" y="7040869"/>
              <a:ext cx="10907487" cy="1595152"/>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DE95ED85-01E3-45AB-B69A-D2065C2C12F9}"/>
                </a:ext>
              </a:extLst>
            </p:cNvPr>
            <p:cNvSpPr txBox="1"/>
            <p:nvPr/>
          </p:nvSpPr>
          <p:spPr>
            <a:xfrm>
              <a:off x="3874352" y="7095940"/>
              <a:ext cx="7571038" cy="1489890"/>
            </a:xfrm>
            <a:prstGeom prst="rect">
              <a:avLst/>
            </a:prstGeom>
            <a:noFill/>
            <a:ln>
              <a:noFill/>
            </a:ln>
          </p:spPr>
          <p:txBody>
            <a:bodyPr wrap="square" lIns="91440" tIns="45720" rIns="91440" bIns="45720" rtlCol="0" anchor="t">
              <a:spAutoFit/>
            </a:bodyPr>
            <a:lstStyle/>
            <a:p>
              <a:r>
                <a:rPr lang="en-US" sz="7000" b="1" dirty="0">
                  <a:solidFill>
                    <a:schemeClr val="bg1"/>
                  </a:solidFill>
                </a:rPr>
                <a:t>Post-Slide Analysis</a:t>
              </a:r>
              <a:endParaRPr lang="en-US" sz="7000" b="1">
                <a:solidFill>
                  <a:schemeClr val="bg1"/>
                </a:solidFill>
                <a:cs typeface="Calibri"/>
              </a:endParaRPr>
            </a:p>
          </p:txBody>
        </p:sp>
      </p:grpSp>
      <p:grpSp>
        <p:nvGrpSpPr>
          <p:cNvPr id="49" name="Group 48">
            <a:extLst>
              <a:ext uri="{FF2B5EF4-FFF2-40B4-BE49-F238E27FC236}">
                <a16:creationId xmlns:a16="http://schemas.microsoft.com/office/drawing/2014/main" id="{933CE854-CD10-4DA8-A69F-897EED15A9A0}"/>
              </a:ext>
            </a:extLst>
          </p:cNvPr>
          <p:cNvGrpSpPr/>
          <p:nvPr/>
        </p:nvGrpSpPr>
        <p:grpSpPr>
          <a:xfrm>
            <a:off x="16953526" y="11947521"/>
            <a:ext cx="10346876" cy="1252182"/>
            <a:chOff x="2193467" y="7040870"/>
            <a:chExt cx="10907487" cy="1595153"/>
          </a:xfrm>
        </p:grpSpPr>
        <p:sp>
          <p:nvSpPr>
            <p:cNvPr id="50" name="Rectangle: Rounded Corners 49">
              <a:extLst>
                <a:ext uri="{FF2B5EF4-FFF2-40B4-BE49-F238E27FC236}">
                  <a16:creationId xmlns:a16="http://schemas.microsoft.com/office/drawing/2014/main" id="{A6711570-ACD6-4CEE-88B9-D44707DF0CC6}"/>
                </a:ext>
              </a:extLst>
            </p:cNvPr>
            <p:cNvSpPr/>
            <p:nvPr/>
          </p:nvSpPr>
          <p:spPr>
            <a:xfrm>
              <a:off x="2193467" y="7040870"/>
              <a:ext cx="10907487" cy="159515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AF03BB4C-86CA-4A5B-820D-B58C7B3D4C84}"/>
                </a:ext>
              </a:extLst>
            </p:cNvPr>
            <p:cNvSpPr txBox="1"/>
            <p:nvPr/>
          </p:nvSpPr>
          <p:spPr>
            <a:xfrm>
              <a:off x="5996175" y="7145192"/>
              <a:ext cx="3354174" cy="1489889"/>
            </a:xfrm>
            <a:prstGeom prst="rect">
              <a:avLst/>
            </a:prstGeom>
            <a:noFill/>
            <a:ln>
              <a:noFill/>
            </a:ln>
          </p:spPr>
          <p:txBody>
            <a:bodyPr wrap="square" lIns="91440" tIns="45720" rIns="91440" bIns="45720" rtlCol="0" anchor="t">
              <a:spAutoFit/>
            </a:bodyPr>
            <a:lstStyle/>
            <a:p>
              <a:r>
                <a:rPr lang="en-US" sz="7000" b="1" dirty="0">
                  <a:solidFill>
                    <a:schemeClr val="bg1"/>
                  </a:solidFill>
                </a:rPr>
                <a:t>Models</a:t>
              </a:r>
              <a:endParaRPr lang="en-US" sz="7000" b="1" dirty="0">
                <a:solidFill>
                  <a:schemeClr val="bg1"/>
                </a:solidFill>
                <a:cs typeface="Calibri"/>
              </a:endParaRPr>
            </a:p>
          </p:txBody>
        </p:sp>
      </p:grpSp>
      <p:grpSp>
        <p:nvGrpSpPr>
          <p:cNvPr id="52" name="Group 51">
            <a:extLst>
              <a:ext uri="{FF2B5EF4-FFF2-40B4-BE49-F238E27FC236}">
                <a16:creationId xmlns:a16="http://schemas.microsoft.com/office/drawing/2014/main" id="{618772D9-3659-4573-8CE7-68D7A031D8BB}"/>
              </a:ext>
            </a:extLst>
          </p:cNvPr>
          <p:cNvGrpSpPr/>
          <p:nvPr/>
        </p:nvGrpSpPr>
        <p:grpSpPr>
          <a:xfrm>
            <a:off x="16708109" y="20531466"/>
            <a:ext cx="10758096" cy="1291112"/>
            <a:chOff x="2148787" y="7367539"/>
            <a:chExt cx="10907487" cy="1595153"/>
          </a:xfrm>
        </p:grpSpPr>
        <p:sp>
          <p:nvSpPr>
            <p:cNvPr id="53" name="Rectangle: Rounded Corners 52">
              <a:extLst>
                <a:ext uri="{FF2B5EF4-FFF2-40B4-BE49-F238E27FC236}">
                  <a16:creationId xmlns:a16="http://schemas.microsoft.com/office/drawing/2014/main" id="{4ADA64C8-E490-40B5-B3B4-8044F876FEA2}"/>
                </a:ext>
              </a:extLst>
            </p:cNvPr>
            <p:cNvSpPr/>
            <p:nvPr/>
          </p:nvSpPr>
          <p:spPr>
            <a:xfrm>
              <a:off x="2148787" y="7367539"/>
              <a:ext cx="10907487" cy="159515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A73B8604-A0CB-4848-A61F-2D19762D8746}"/>
                </a:ext>
              </a:extLst>
            </p:cNvPr>
            <p:cNvSpPr txBox="1"/>
            <p:nvPr/>
          </p:nvSpPr>
          <p:spPr>
            <a:xfrm>
              <a:off x="3353533" y="7424981"/>
              <a:ext cx="8576438" cy="1444966"/>
            </a:xfrm>
            <a:prstGeom prst="rect">
              <a:avLst/>
            </a:prstGeom>
            <a:noFill/>
            <a:ln>
              <a:noFill/>
            </a:ln>
          </p:spPr>
          <p:txBody>
            <a:bodyPr wrap="square" lIns="91440" tIns="45720" rIns="91440" bIns="45720" rtlCol="0" anchor="t">
              <a:spAutoFit/>
            </a:bodyPr>
            <a:lstStyle/>
            <a:p>
              <a:r>
                <a:rPr lang="en-US" sz="7000" b="1" dirty="0">
                  <a:solidFill>
                    <a:schemeClr val="bg1"/>
                  </a:solidFill>
                </a:rPr>
                <a:t>UAV Flight Limitations</a:t>
              </a:r>
              <a:endParaRPr lang="en-US" b="1">
                <a:solidFill>
                  <a:schemeClr val="bg1"/>
                </a:solidFill>
                <a:cs typeface="Calibri"/>
              </a:endParaRPr>
            </a:p>
          </p:txBody>
        </p:sp>
      </p:grpSp>
      <p:grpSp>
        <p:nvGrpSpPr>
          <p:cNvPr id="55" name="Group 54">
            <a:extLst>
              <a:ext uri="{FF2B5EF4-FFF2-40B4-BE49-F238E27FC236}">
                <a16:creationId xmlns:a16="http://schemas.microsoft.com/office/drawing/2014/main" id="{82B39749-0F27-4BFF-812F-6BB4AB45BA95}"/>
              </a:ext>
            </a:extLst>
          </p:cNvPr>
          <p:cNvGrpSpPr/>
          <p:nvPr/>
        </p:nvGrpSpPr>
        <p:grpSpPr>
          <a:xfrm>
            <a:off x="32147229" y="6891996"/>
            <a:ext cx="10346876" cy="1252181"/>
            <a:chOff x="2193467" y="7040870"/>
            <a:chExt cx="10907487" cy="1595153"/>
          </a:xfrm>
        </p:grpSpPr>
        <p:sp>
          <p:nvSpPr>
            <p:cNvPr id="56" name="Rectangle: Rounded Corners 55">
              <a:extLst>
                <a:ext uri="{FF2B5EF4-FFF2-40B4-BE49-F238E27FC236}">
                  <a16:creationId xmlns:a16="http://schemas.microsoft.com/office/drawing/2014/main" id="{BFF03A49-AED4-4B9A-B715-419F28BE885D}"/>
                </a:ext>
              </a:extLst>
            </p:cNvPr>
            <p:cNvSpPr/>
            <p:nvPr/>
          </p:nvSpPr>
          <p:spPr>
            <a:xfrm>
              <a:off x="2193467" y="7040870"/>
              <a:ext cx="10907487" cy="159515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E6BFC643-781A-4669-87D4-248528C85D2D}"/>
                </a:ext>
              </a:extLst>
            </p:cNvPr>
            <p:cNvSpPr txBox="1"/>
            <p:nvPr/>
          </p:nvSpPr>
          <p:spPr>
            <a:xfrm>
              <a:off x="4796560" y="7146132"/>
              <a:ext cx="6326561" cy="1489891"/>
            </a:xfrm>
            <a:prstGeom prst="rect">
              <a:avLst/>
            </a:prstGeom>
            <a:noFill/>
            <a:ln>
              <a:noFill/>
            </a:ln>
          </p:spPr>
          <p:txBody>
            <a:bodyPr wrap="square" lIns="91440" tIns="45720" rIns="91440" bIns="45720" rtlCol="0" anchor="t">
              <a:spAutoFit/>
            </a:bodyPr>
            <a:lstStyle/>
            <a:p>
              <a:r>
                <a:rPr lang="en-US" sz="7000" b="1" dirty="0">
                  <a:solidFill>
                    <a:schemeClr val="bg1"/>
                  </a:solidFill>
                </a:rPr>
                <a:t>GPS Integration</a:t>
              </a:r>
              <a:endParaRPr lang="en-US" sz="7000" b="1" dirty="0">
                <a:solidFill>
                  <a:schemeClr val="bg1"/>
                </a:solidFill>
                <a:cs typeface="Calibri"/>
              </a:endParaRPr>
            </a:p>
          </p:txBody>
        </p:sp>
      </p:grpSp>
      <p:grpSp>
        <p:nvGrpSpPr>
          <p:cNvPr id="61" name="Group 60">
            <a:extLst>
              <a:ext uri="{FF2B5EF4-FFF2-40B4-BE49-F238E27FC236}">
                <a16:creationId xmlns:a16="http://schemas.microsoft.com/office/drawing/2014/main" id="{8C257678-6B17-4FDE-98A9-6333DC654623}"/>
              </a:ext>
            </a:extLst>
          </p:cNvPr>
          <p:cNvGrpSpPr/>
          <p:nvPr/>
        </p:nvGrpSpPr>
        <p:grpSpPr>
          <a:xfrm>
            <a:off x="1397094" y="23289527"/>
            <a:ext cx="10346876" cy="1252483"/>
            <a:chOff x="2193467" y="7040484"/>
            <a:chExt cx="10907487" cy="1595537"/>
          </a:xfrm>
        </p:grpSpPr>
        <p:sp>
          <p:nvSpPr>
            <p:cNvPr id="62" name="Rectangle: Rounded Corners 61">
              <a:extLst>
                <a:ext uri="{FF2B5EF4-FFF2-40B4-BE49-F238E27FC236}">
                  <a16:creationId xmlns:a16="http://schemas.microsoft.com/office/drawing/2014/main" id="{AB4A2EA2-C34F-4551-9C02-5FAC694F1508}"/>
                </a:ext>
              </a:extLst>
            </p:cNvPr>
            <p:cNvSpPr/>
            <p:nvPr/>
          </p:nvSpPr>
          <p:spPr>
            <a:xfrm>
              <a:off x="2193467" y="7040869"/>
              <a:ext cx="10907487" cy="1595152"/>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E08E52E6-9546-4B34-ABD3-8F55AD4B723A}"/>
                </a:ext>
              </a:extLst>
            </p:cNvPr>
            <p:cNvSpPr txBox="1"/>
            <p:nvPr/>
          </p:nvSpPr>
          <p:spPr>
            <a:xfrm>
              <a:off x="4087512" y="7040484"/>
              <a:ext cx="7435348" cy="1489890"/>
            </a:xfrm>
            <a:prstGeom prst="rect">
              <a:avLst/>
            </a:prstGeom>
            <a:noFill/>
            <a:ln>
              <a:noFill/>
            </a:ln>
          </p:spPr>
          <p:txBody>
            <a:bodyPr wrap="square" lIns="91440" tIns="45720" rIns="91440" bIns="45720" rtlCol="0" anchor="t">
              <a:spAutoFit/>
            </a:bodyPr>
            <a:lstStyle/>
            <a:p>
              <a:r>
                <a:rPr lang="en-US" sz="7000" b="1" dirty="0">
                  <a:solidFill>
                    <a:schemeClr val="bg1"/>
                  </a:solidFill>
                  <a:cs typeface="Calibri"/>
                </a:rPr>
                <a:t>Accomplishments</a:t>
              </a:r>
            </a:p>
          </p:txBody>
        </p:sp>
      </p:grpSp>
      <p:sp>
        <p:nvSpPr>
          <p:cNvPr id="64" name="Rectangle 63">
            <a:extLst>
              <a:ext uri="{FF2B5EF4-FFF2-40B4-BE49-F238E27FC236}">
                <a16:creationId xmlns:a16="http://schemas.microsoft.com/office/drawing/2014/main" id="{6FF47A18-703B-4964-BDB3-2BD77B724426}"/>
              </a:ext>
            </a:extLst>
          </p:cNvPr>
          <p:cNvSpPr/>
          <p:nvPr/>
        </p:nvSpPr>
        <p:spPr>
          <a:xfrm>
            <a:off x="4009950" y="2159659"/>
            <a:ext cx="36212560" cy="159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appliance, dryer&#10;&#10;Description automatically generated">
            <a:extLst>
              <a:ext uri="{FF2B5EF4-FFF2-40B4-BE49-F238E27FC236}">
                <a16:creationId xmlns:a16="http://schemas.microsoft.com/office/drawing/2014/main" id="{BF5350B1-B3E3-4464-AA41-CF579A2649B7}"/>
              </a:ext>
            </a:extLst>
          </p:cNvPr>
          <p:cNvPicPr>
            <a:picLocks noChangeAspect="1"/>
          </p:cNvPicPr>
          <p:nvPr/>
        </p:nvPicPr>
        <p:blipFill rotWithShape="1">
          <a:blip r:embed="rId3"/>
          <a:srcRect r="529" b="18254"/>
          <a:stretch/>
        </p:blipFill>
        <p:spPr>
          <a:xfrm>
            <a:off x="35545773" y="9650376"/>
            <a:ext cx="4139894" cy="4586985"/>
          </a:xfrm>
          <a:prstGeom prst="rect">
            <a:avLst/>
          </a:prstGeom>
        </p:spPr>
      </p:pic>
      <p:pic>
        <p:nvPicPr>
          <p:cNvPr id="6" name="Picture 6" descr="Map&#10;&#10;Description automatically generated">
            <a:extLst>
              <a:ext uri="{FF2B5EF4-FFF2-40B4-BE49-F238E27FC236}">
                <a16:creationId xmlns:a16="http://schemas.microsoft.com/office/drawing/2014/main" id="{04CE6642-DC8A-4B45-9238-29D47A01E43D}"/>
              </a:ext>
            </a:extLst>
          </p:cNvPr>
          <p:cNvPicPr>
            <a:picLocks noChangeAspect="1"/>
          </p:cNvPicPr>
          <p:nvPr/>
        </p:nvPicPr>
        <p:blipFill>
          <a:blip r:embed="rId4"/>
          <a:stretch>
            <a:fillRect/>
          </a:stretch>
        </p:blipFill>
        <p:spPr>
          <a:xfrm>
            <a:off x="14378660" y="14532006"/>
            <a:ext cx="4702628" cy="5342329"/>
          </a:xfrm>
          <a:prstGeom prst="rect">
            <a:avLst/>
          </a:prstGeom>
          <a:ln>
            <a:solidFill>
              <a:schemeClr val="tx1"/>
            </a:solidFill>
          </a:ln>
        </p:spPr>
      </p:pic>
      <p:pic>
        <p:nvPicPr>
          <p:cNvPr id="8" name="Picture 9" descr="Map&#10;&#10;Description automatically generated">
            <a:extLst>
              <a:ext uri="{FF2B5EF4-FFF2-40B4-BE49-F238E27FC236}">
                <a16:creationId xmlns:a16="http://schemas.microsoft.com/office/drawing/2014/main" id="{4046804A-070A-4DE7-8326-C838063CAEED}"/>
              </a:ext>
            </a:extLst>
          </p:cNvPr>
          <p:cNvPicPr>
            <a:picLocks noChangeAspect="1"/>
          </p:cNvPicPr>
          <p:nvPr/>
        </p:nvPicPr>
        <p:blipFill rotWithShape="1">
          <a:blip r:embed="rId5"/>
          <a:srcRect t="-733" r="6077" b="-326"/>
          <a:stretch/>
        </p:blipFill>
        <p:spPr>
          <a:xfrm>
            <a:off x="6830289" y="18674129"/>
            <a:ext cx="5871320" cy="3689680"/>
          </a:xfrm>
          <a:prstGeom prst="rect">
            <a:avLst/>
          </a:prstGeom>
        </p:spPr>
      </p:pic>
      <p:pic>
        <p:nvPicPr>
          <p:cNvPr id="7" name="Picture 9" descr="A picture containing nature, mountain&#10;&#10;Description automatically generated">
            <a:extLst>
              <a:ext uri="{FF2B5EF4-FFF2-40B4-BE49-F238E27FC236}">
                <a16:creationId xmlns:a16="http://schemas.microsoft.com/office/drawing/2014/main" id="{1B83D7A6-AB05-4527-8205-12672A2624C4}"/>
              </a:ext>
            </a:extLst>
          </p:cNvPr>
          <p:cNvPicPr>
            <a:picLocks noChangeAspect="1"/>
          </p:cNvPicPr>
          <p:nvPr/>
        </p:nvPicPr>
        <p:blipFill>
          <a:blip r:embed="rId6"/>
          <a:stretch>
            <a:fillRect/>
          </a:stretch>
        </p:blipFill>
        <p:spPr>
          <a:xfrm>
            <a:off x="25238653" y="14575890"/>
            <a:ext cx="4254834" cy="5329446"/>
          </a:xfrm>
          <a:prstGeom prst="rect">
            <a:avLst/>
          </a:prstGeom>
          <a:ln>
            <a:solidFill>
              <a:schemeClr val="tx1"/>
            </a:solidFill>
          </a:ln>
        </p:spPr>
      </p:pic>
      <p:pic>
        <p:nvPicPr>
          <p:cNvPr id="16" name="Picture 15" descr="Background pattern&#10;&#10;Description automatically generated">
            <a:extLst>
              <a:ext uri="{FF2B5EF4-FFF2-40B4-BE49-F238E27FC236}">
                <a16:creationId xmlns:a16="http://schemas.microsoft.com/office/drawing/2014/main" id="{33E26820-D642-41B9-8FDF-95052B2D9EAA}"/>
              </a:ext>
            </a:extLst>
          </p:cNvPr>
          <p:cNvPicPr>
            <a:picLocks noChangeAspect="1"/>
          </p:cNvPicPr>
          <p:nvPr/>
        </p:nvPicPr>
        <p:blipFill>
          <a:blip r:embed="rId7"/>
          <a:stretch>
            <a:fillRect/>
          </a:stretch>
        </p:blipFill>
        <p:spPr>
          <a:xfrm>
            <a:off x="37022936" y="22221547"/>
            <a:ext cx="6153761" cy="3442730"/>
          </a:xfrm>
          <a:prstGeom prst="rect">
            <a:avLst/>
          </a:prstGeom>
        </p:spPr>
      </p:pic>
      <p:pic>
        <p:nvPicPr>
          <p:cNvPr id="17" name="Picture 17" descr="A picture containing snow, outdoor, nature, mountain&#10;&#10;Description automatically generated">
            <a:extLst>
              <a:ext uri="{FF2B5EF4-FFF2-40B4-BE49-F238E27FC236}">
                <a16:creationId xmlns:a16="http://schemas.microsoft.com/office/drawing/2014/main" id="{BB4B9403-BB9F-442A-8E21-1FEA36D2CB8B}"/>
              </a:ext>
            </a:extLst>
          </p:cNvPr>
          <p:cNvPicPr>
            <a:picLocks noChangeAspect="1"/>
          </p:cNvPicPr>
          <p:nvPr/>
        </p:nvPicPr>
        <p:blipFill>
          <a:blip r:embed="rId8"/>
          <a:stretch>
            <a:fillRect/>
          </a:stretch>
        </p:blipFill>
        <p:spPr>
          <a:xfrm>
            <a:off x="14584517" y="6897811"/>
            <a:ext cx="14727538" cy="4397641"/>
          </a:xfrm>
          <a:prstGeom prst="rect">
            <a:avLst/>
          </a:prstGeom>
        </p:spPr>
      </p:pic>
      <p:pic>
        <p:nvPicPr>
          <p:cNvPr id="18" name="Picture 17">
            <a:extLst>
              <a:ext uri="{FF2B5EF4-FFF2-40B4-BE49-F238E27FC236}">
                <a16:creationId xmlns:a16="http://schemas.microsoft.com/office/drawing/2014/main" id="{4207EF66-52AD-4C60-9702-D09173FEAD71}"/>
              </a:ext>
            </a:extLst>
          </p:cNvPr>
          <p:cNvPicPr>
            <a:picLocks noChangeAspect="1"/>
          </p:cNvPicPr>
          <p:nvPr/>
        </p:nvPicPr>
        <p:blipFill>
          <a:blip r:embed="rId9"/>
          <a:stretch>
            <a:fillRect/>
          </a:stretch>
        </p:blipFill>
        <p:spPr>
          <a:xfrm>
            <a:off x="30946558" y="25408086"/>
            <a:ext cx="6683697" cy="3785893"/>
          </a:xfrm>
          <a:prstGeom prst="rect">
            <a:avLst/>
          </a:prstGeom>
        </p:spPr>
      </p:pic>
      <p:pic>
        <p:nvPicPr>
          <p:cNvPr id="19" name="Picture 19" descr="A picture containing text&#10;&#10;Description automatically generated">
            <a:extLst>
              <a:ext uri="{FF2B5EF4-FFF2-40B4-BE49-F238E27FC236}">
                <a16:creationId xmlns:a16="http://schemas.microsoft.com/office/drawing/2014/main" id="{057EAAD8-B686-42C5-B207-44C286A76224}"/>
              </a:ext>
            </a:extLst>
          </p:cNvPr>
          <p:cNvPicPr>
            <a:picLocks noChangeAspect="1"/>
          </p:cNvPicPr>
          <p:nvPr/>
        </p:nvPicPr>
        <p:blipFill>
          <a:blip r:embed="rId10"/>
          <a:stretch>
            <a:fillRect/>
          </a:stretch>
        </p:blipFill>
        <p:spPr>
          <a:xfrm>
            <a:off x="37101116" y="28822667"/>
            <a:ext cx="6153761" cy="3474166"/>
          </a:xfrm>
          <a:prstGeom prst="rect">
            <a:avLst/>
          </a:prstGeom>
        </p:spPr>
      </p:pic>
      <p:sp>
        <p:nvSpPr>
          <p:cNvPr id="14" name="TextBox 13">
            <a:extLst>
              <a:ext uri="{FF2B5EF4-FFF2-40B4-BE49-F238E27FC236}">
                <a16:creationId xmlns:a16="http://schemas.microsoft.com/office/drawing/2014/main" id="{4C581043-5BB2-476A-8789-0D1D0C54011A}"/>
              </a:ext>
            </a:extLst>
          </p:cNvPr>
          <p:cNvSpPr txBox="1"/>
          <p:nvPr/>
        </p:nvSpPr>
        <p:spPr>
          <a:xfrm>
            <a:off x="14592586" y="6907844"/>
            <a:ext cx="68064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ea typeface="+mn-lt"/>
                <a:cs typeface="+mn-lt"/>
              </a:rPr>
              <a:t>https://cdn.outdoors.org/wp-content/uploads/2017/06/07144235/Washington-Header-14.jpg</a:t>
            </a:r>
            <a:endParaRPr lang="en-US" sz="1200">
              <a:cs typeface="Calibri"/>
            </a:endParaRPr>
          </a:p>
        </p:txBody>
      </p:sp>
      <p:pic>
        <p:nvPicPr>
          <p:cNvPr id="22" name="Picture 23" descr="A picture containing sky&#10;&#10;Description automatically generated">
            <a:extLst>
              <a:ext uri="{FF2B5EF4-FFF2-40B4-BE49-F238E27FC236}">
                <a16:creationId xmlns:a16="http://schemas.microsoft.com/office/drawing/2014/main" id="{034821C1-16E0-4C26-ADC7-77ED544A018B}"/>
              </a:ext>
            </a:extLst>
          </p:cNvPr>
          <p:cNvPicPr>
            <a:picLocks noChangeAspect="1"/>
          </p:cNvPicPr>
          <p:nvPr/>
        </p:nvPicPr>
        <p:blipFill>
          <a:blip r:embed="rId11"/>
          <a:stretch>
            <a:fillRect/>
          </a:stretch>
        </p:blipFill>
        <p:spPr>
          <a:xfrm>
            <a:off x="4247437" y="14361669"/>
            <a:ext cx="4641011" cy="2870444"/>
          </a:xfrm>
          <a:prstGeom prst="rect">
            <a:avLst/>
          </a:prstGeom>
          <a:ln>
            <a:solidFill>
              <a:schemeClr val="tx1"/>
            </a:solidFill>
          </a:ln>
        </p:spPr>
      </p:pic>
      <p:pic>
        <p:nvPicPr>
          <p:cNvPr id="13" name="Picture 20">
            <a:extLst>
              <a:ext uri="{FF2B5EF4-FFF2-40B4-BE49-F238E27FC236}">
                <a16:creationId xmlns:a16="http://schemas.microsoft.com/office/drawing/2014/main" id="{CBE7F009-AB85-45FC-A8FE-AC80EA0CF6F2}"/>
              </a:ext>
            </a:extLst>
          </p:cNvPr>
          <p:cNvPicPr>
            <a:picLocks noChangeAspect="1"/>
          </p:cNvPicPr>
          <p:nvPr/>
        </p:nvPicPr>
        <p:blipFill>
          <a:blip r:embed="rId12"/>
          <a:stretch>
            <a:fillRect/>
          </a:stretch>
        </p:blipFill>
        <p:spPr>
          <a:xfrm>
            <a:off x="2574727" y="30276999"/>
            <a:ext cx="8086176" cy="1350335"/>
          </a:xfrm>
          <a:prstGeom prst="rect">
            <a:avLst/>
          </a:prstGeom>
          <a:ln>
            <a:solidFill>
              <a:srgbClr val="4472C4"/>
            </a:solidFill>
          </a:ln>
        </p:spPr>
      </p:pic>
      <p:pic>
        <p:nvPicPr>
          <p:cNvPr id="21" name="Picture 23" descr="Logo&#10;&#10;Description automatically generated">
            <a:extLst>
              <a:ext uri="{FF2B5EF4-FFF2-40B4-BE49-F238E27FC236}">
                <a16:creationId xmlns:a16="http://schemas.microsoft.com/office/drawing/2014/main" id="{3DD9C382-1517-4FDE-A605-8C7B971413FE}"/>
              </a:ext>
            </a:extLst>
          </p:cNvPr>
          <p:cNvPicPr>
            <a:picLocks noChangeAspect="1"/>
          </p:cNvPicPr>
          <p:nvPr/>
        </p:nvPicPr>
        <p:blipFill>
          <a:blip r:embed="rId13"/>
          <a:stretch>
            <a:fillRect/>
          </a:stretch>
        </p:blipFill>
        <p:spPr>
          <a:xfrm>
            <a:off x="5202727" y="25758387"/>
            <a:ext cx="2743200" cy="3040380"/>
          </a:xfrm>
          <a:prstGeom prst="rect">
            <a:avLst/>
          </a:prstGeom>
        </p:spPr>
      </p:pic>
      <p:sp>
        <p:nvSpPr>
          <p:cNvPr id="24" name="TextBox 23">
            <a:extLst>
              <a:ext uri="{FF2B5EF4-FFF2-40B4-BE49-F238E27FC236}">
                <a16:creationId xmlns:a16="http://schemas.microsoft.com/office/drawing/2014/main" id="{5B8CC8D6-F8D4-43BE-BE64-349ED6DDBF20}"/>
              </a:ext>
            </a:extLst>
          </p:cNvPr>
          <p:cNvSpPr txBox="1"/>
          <p:nvPr/>
        </p:nvSpPr>
        <p:spPr>
          <a:xfrm>
            <a:off x="4327932" y="13454771"/>
            <a:ext cx="4584451" cy="923330"/>
          </a:xfrm>
          <a:prstGeom prst="rect">
            <a:avLst/>
          </a:prstGeom>
          <a:noFill/>
          <a:ln>
            <a:noFill/>
          </a:ln>
        </p:spPr>
        <p:txBody>
          <a:bodyPr wrap="square" lIns="91440" tIns="45720" rIns="91440" bIns="45720" rtlCol="0" anchor="t">
            <a:spAutoFit/>
          </a:bodyPr>
          <a:lstStyle/>
          <a:p>
            <a:r>
              <a:rPr lang="en-US" sz="5400" dirty="0">
                <a:solidFill>
                  <a:schemeClr val="accent1">
                    <a:lumMod val="75000"/>
                  </a:schemeClr>
                </a:solidFill>
              </a:rPr>
              <a:t>DJI Mavic Pro 1</a:t>
            </a:r>
          </a:p>
        </p:txBody>
      </p:sp>
      <p:pic>
        <p:nvPicPr>
          <p:cNvPr id="27" name="Picture 27">
            <a:extLst>
              <a:ext uri="{FF2B5EF4-FFF2-40B4-BE49-F238E27FC236}">
                <a16:creationId xmlns:a16="http://schemas.microsoft.com/office/drawing/2014/main" id="{FC4BA62E-5CC3-40E2-BE86-8895724713D3}"/>
              </a:ext>
            </a:extLst>
          </p:cNvPr>
          <p:cNvPicPr>
            <a:picLocks noChangeAspect="1"/>
          </p:cNvPicPr>
          <p:nvPr/>
        </p:nvPicPr>
        <p:blipFill>
          <a:blip r:embed="rId14"/>
          <a:stretch>
            <a:fillRect/>
          </a:stretch>
        </p:blipFill>
        <p:spPr>
          <a:xfrm>
            <a:off x="405442" y="18357033"/>
            <a:ext cx="6211019" cy="4623716"/>
          </a:xfrm>
          <a:prstGeom prst="rect">
            <a:avLst/>
          </a:prstGeom>
        </p:spPr>
      </p:pic>
      <p:sp>
        <p:nvSpPr>
          <p:cNvPr id="65" name="TextBox 64">
            <a:extLst>
              <a:ext uri="{FF2B5EF4-FFF2-40B4-BE49-F238E27FC236}">
                <a16:creationId xmlns:a16="http://schemas.microsoft.com/office/drawing/2014/main" id="{57C2C59B-C0C9-4529-B723-2FE33B116ACC}"/>
              </a:ext>
            </a:extLst>
          </p:cNvPr>
          <p:cNvSpPr txBox="1"/>
          <p:nvPr/>
        </p:nvSpPr>
        <p:spPr>
          <a:xfrm>
            <a:off x="1842781" y="17435729"/>
            <a:ext cx="3324995" cy="923330"/>
          </a:xfrm>
          <a:prstGeom prst="rect">
            <a:avLst/>
          </a:prstGeom>
          <a:noFill/>
          <a:ln>
            <a:noFill/>
          </a:ln>
        </p:spPr>
        <p:txBody>
          <a:bodyPr wrap="square" lIns="91440" tIns="45720" rIns="91440" bIns="45720" rtlCol="0" anchor="t">
            <a:spAutoFit/>
          </a:bodyPr>
          <a:lstStyle/>
          <a:p>
            <a:r>
              <a:rPr lang="en-US" sz="5400" dirty="0">
                <a:solidFill>
                  <a:schemeClr val="accent1">
                    <a:lumMod val="75000"/>
                  </a:schemeClr>
                </a:solidFill>
              </a:rPr>
              <a:t>Study Area</a:t>
            </a:r>
            <a:endParaRPr lang="en-US" dirty="0">
              <a:solidFill>
                <a:schemeClr val="accent1">
                  <a:lumMod val="75000"/>
                </a:schemeClr>
              </a:solidFill>
            </a:endParaRPr>
          </a:p>
        </p:txBody>
      </p:sp>
      <p:sp>
        <p:nvSpPr>
          <p:cNvPr id="66" name="TextBox 65">
            <a:extLst>
              <a:ext uri="{FF2B5EF4-FFF2-40B4-BE49-F238E27FC236}">
                <a16:creationId xmlns:a16="http://schemas.microsoft.com/office/drawing/2014/main" id="{7C980968-F168-4EA3-B8D3-7B32E5AE202A}"/>
              </a:ext>
            </a:extLst>
          </p:cNvPr>
          <p:cNvSpPr txBox="1"/>
          <p:nvPr/>
        </p:nvSpPr>
        <p:spPr>
          <a:xfrm>
            <a:off x="7955542" y="17428888"/>
            <a:ext cx="3117962" cy="923330"/>
          </a:xfrm>
          <a:prstGeom prst="rect">
            <a:avLst/>
          </a:prstGeom>
          <a:noFill/>
          <a:ln>
            <a:noFill/>
          </a:ln>
        </p:spPr>
        <p:txBody>
          <a:bodyPr wrap="square" lIns="91440" tIns="45720" rIns="91440" bIns="45720" rtlCol="0" anchor="t">
            <a:spAutoFit/>
          </a:bodyPr>
          <a:lstStyle/>
          <a:p>
            <a:r>
              <a:rPr lang="en-US" sz="5400" dirty="0">
                <a:solidFill>
                  <a:schemeClr val="accent1">
                    <a:lumMod val="75000"/>
                  </a:schemeClr>
                </a:solidFill>
              </a:rPr>
              <a:t>Flight Plan</a:t>
            </a:r>
            <a:endParaRPr lang="en-US" dirty="0"/>
          </a:p>
        </p:txBody>
      </p:sp>
      <p:sp>
        <p:nvSpPr>
          <p:cNvPr id="67" name="TextBox 66">
            <a:extLst>
              <a:ext uri="{FF2B5EF4-FFF2-40B4-BE49-F238E27FC236}">
                <a16:creationId xmlns:a16="http://schemas.microsoft.com/office/drawing/2014/main" id="{14CE324C-01FA-41E2-B954-0299A21F2BEB}"/>
              </a:ext>
            </a:extLst>
          </p:cNvPr>
          <p:cNvSpPr txBox="1"/>
          <p:nvPr/>
        </p:nvSpPr>
        <p:spPr>
          <a:xfrm>
            <a:off x="4724003" y="24768842"/>
            <a:ext cx="3773567" cy="923330"/>
          </a:xfrm>
          <a:prstGeom prst="rect">
            <a:avLst/>
          </a:prstGeom>
          <a:noFill/>
          <a:ln>
            <a:noFill/>
          </a:ln>
        </p:spPr>
        <p:txBody>
          <a:bodyPr wrap="square" lIns="91440" tIns="45720" rIns="91440" bIns="45720" rtlCol="0" anchor="t">
            <a:spAutoFit/>
          </a:bodyPr>
          <a:lstStyle/>
          <a:p>
            <a:r>
              <a:rPr lang="en-US" sz="5400" dirty="0">
                <a:solidFill>
                  <a:schemeClr val="accent1">
                    <a:lumMod val="75000"/>
                  </a:schemeClr>
                </a:solidFill>
                <a:cs typeface="Calibri"/>
              </a:rPr>
              <a:t>Flight Permit</a:t>
            </a:r>
          </a:p>
        </p:txBody>
      </p:sp>
      <p:sp>
        <p:nvSpPr>
          <p:cNvPr id="68" name="TextBox 67">
            <a:extLst>
              <a:ext uri="{FF2B5EF4-FFF2-40B4-BE49-F238E27FC236}">
                <a16:creationId xmlns:a16="http://schemas.microsoft.com/office/drawing/2014/main" id="{5331FF24-3CB8-4EB7-AE6D-B6C72420D57D}"/>
              </a:ext>
            </a:extLst>
          </p:cNvPr>
          <p:cNvSpPr txBox="1"/>
          <p:nvPr/>
        </p:nvSpPr>
        <p:spPr>
          <a:xfrm>
            <a:off x="3775096" y="29220071"/>
            <a:ext cx="5671378" cy="923330"/>
          </a:xfrm>
          <a:prstGeom prst="rect">
            <a:avLst/>
          </a:prstGeom>
          <a:noFill/>
          <a:ln>
            <a:noFill/>
          </a:ln>
        </p:spPr>
        <p:txBody>
          <a:bodyPr wrap="square" lIns="91440" tIns="45720" rIns="91440" bIns="45720" rtlCol="0" anchor="t">
            <a:spAutoFit/>
          </a:bodyPr>
          <a:lstStyle/>
          <a:p>
            <a:r>
              <a:rPr lang="en-US" sz="5400" dirty="0">
                <a:solidFill>
                  <a:schemeClr val="accent1">
                    <a:lumMod val="75000"/>
                  </a:schemeClr>
                </a:solidFill>
                <a:cs typeface="Calibri"/>
              </a:rPr>
              <a:t>Project Partnership</a:t>
            </a:r>
          </a:p>
        </p:txBody>
      </p:sp>
      <p:grpSp>
        <p:nvGrpSpPr>
          <p:cNvPr id="69" name="Group 68">
            <a:extLst>
              <a:ext uri="{FF2B5EF4-FFF2-40B4-BE49-F238E27FC236}">
                <a16:creationId xmlns:a16="http://schemas.microsoft.com/office/drawing/2014/main" id="{C6088DF8-A0D5-4334-B9D2-9B052A07225A}"/>
              </a:ext>
            </a:extLst>
          </p:cNvPr>
          <p:cNvGrpSpPr/>
          <p:nvPr/>
        </p:nvGrpSpPr>
        <p:grpSpPr>
          <a:xfrm>
            <a:off x="1397094" y="6890885"/>
            <a:ext cx="10346876" cy="1252180"/>
            <a:chOff x="2193467" y="7040868"/>
            <a:chExt cx="10907487" cy="1595151"/>
          </a:xfrm>
        </p:grpSpPr>
        <p:sp>
          <p:nvSpPr>
            <p:cNvPr id="70" name="Rectangle: Rounded Corners 69">
              <a:extLst>
                <a:ext uri="{FF2B5EF4-FFF2-40B4-BE49-F238E27FC236}">
                  <a16:creationId xmlns:a16="http://schemas.microsoft.com/office/drawing/2014/main" id="{6C721893-3F3C-497D-AC50-310E2C4F09CF}"/>
                </a:ext>
              </a:extLst>
            </p:cNvPr>
            <p:cNvSpPr/>
            <p:nvPr/>
          </p:nvSpPr>
          <p:spPr>
            <a:xfrm>
              <a:off x="2193467" y="7040868"/>
              <a:ext cx="10907487" cy="1595151"/>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ED9615E4-F070-4C6A-B32F-04234C8C517A}"/>
                </a:ext>
              </a:extLst>
            </p:cNvPr>
            <p:cNvSpPr txBox="1"/>
            <p:nvPr/>
          </p:nvSpPr>
          <p:spPr>
            <a:xfrm>
              <a:off x="6060978" y="7091726"/>
              <a:ext cx="3781270" cy="1489890"/>
            </a:xfrm>
            <a:prstGeom prst="rect">
              <a:avLst/>
            </a:prstGeom>
            <a:noFill/>
            <a:ln>
              <a:noFill/>
            </a:ln>
          </p:spPr>
          <p:txBody>
            <a:bodyPr wrap="square" lIns="91440" tIns="45720" rIns="91440" bIns="45720" rtlCol="0" anchor="t">
              <a:spAutoFit/>
            </a:bodyPr>
            <a:lstStyle/>
            <a:p>
              <a:r>
                <a:rPr lang="en-US" sz="7000" b="1" dirty="0">
                  <a:solidFill>
                    <a:schemeClr val="bg1"/>
                  </a:solidFill>
                  <a:cs typeface="Calibri"/>
                </a:rPr>
                <a:t>Abstract</a:t>
              </a:r>
            </a:p>
          </p:txBody>
        </p:sp>
      </p:grpSp>
      <p:sp>
        <p:nvSpPr>
          <p:cNvPr id="28" name="TextBox 27">
            <a:extLst>
              <a:ext uri="{FF2B5EF4-FFF2-40B4-BE49-F238E27FC236}">
                <a16:creationId xmlns:a16="http://schemas.microsoft.com/office/drawing/2014/main" id="{E28E6CD7-86BC-4032-836B-799277679EFA}"/>
              </a:ext>
            </a:extLst>
          </p:cNvPr>
          <p:cNvSpPr txBox="1"/>
          <p:nvPr/>
        </p:nvSpPr>
        <p:spPr>
          <a:xfrm>
            <a:off x="441999" y="8334544"/>
            <a:ext cx="12265362" cy="34778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accent1">
                    <a:lumMod val="75000"/>
                  </a:schemeClr>
                </a:solidFill>
                <a:ea typeface="+mn-lt"/>
                <a:cs typeface="+mn-lt"/>
              </a:rPr>
              <a:t>Avalanche slides are a frequent, natural disaster which vary in size and can be catastrophic in the largest forms. These occurrences are nearly exclusive to snow covered mountain slopes greater than 30 degrees in pitch.  To better understand the events and the conditions that lead up to a slide, analysis of known slide events is conducted and weather patterns surrounding the event are sought out. The use of UAVs in remote and dangerous mountain terrain allows for safer, faster, and more accessible snow inspection than in situ observations. Limitations posed on the capabilities of UAVs by mountain terrain and extreme weather conditions are considered and worked around seeking the best results. A UAV can collect photos and videos, which is used with </a:t>
            </a:r>
            <a:r>
              <a:rPr lang="en-US" sz="2200" dirty="0" err="1">
                <a:solidFill>
                  <a:schemeClr val="accent1">
                    <a:lumMod val="75000"/>
                  </a:schemeClr>
                </a:solidFill>
                <a:ea typeface="+mn-lt"/>
                <a:cs typeface="+mn-lt"/>
              </a:rPr>
              <a:t>SfM</a:t>
            </a:r>
            <a:r>
              <a:rPr lang="en-US" sz="2200" dirty="0">
                <a:solidFill>
                  <a:schemeClr val="accent1">
                    <a:lumMod val="75000"/>
                  </a:schemeClr>
                </a:solidFill>
                <a:ea typeface="+mn-lt"/>
                <a:cs typeface="+mn-lt"/>
              </a:rPr>
              <a:t> software to generate 3D and </a:t>
            </a:r>
            <a:r>
              <a:rPr lang="en-US" sz="2200" dirty="0" err="1">
                <a:solidFill>
                  <a:schemeClr val="accent1">
                    <a:lumMod val="75000"/>
                  </a:schemeClr>
                </a:solidFill>
                <a:ea typeface="+mn-lt"/>
                <a:cs typeface="+mn-lt"/>
              </a:rPr>
              <a:t>DEMs.</a:t>
            </a:r>
            <a:r>
              <a:rPr lang="en-US" sz="2200" dirty="0">
                <a:solidFill>
                  <a:schemeClr val="accent1">
                    <a:lumMod val="75000"/>
                  </a:schemeClr>
                </a:solidFill>
                <a:ea typeface="+mn-lt"/>
                <a:cs typeface="+mn-lt"/>
              </a:rPr>
              <a:t> Geographically accurate models of avalanche terrain will give avalanche forecasters and backcountry travelers more refined information on a potential problem area’s condition.   </a:t>
            </a:r>
            <a:r>
              <a:rPr lang="en-US" sz="2200" dirty="0">
                <a:solidFill>
                  <a:schemeClr val="accent1">
                    <a:lumMod val="75000"/>
                  </a:schemeClr>
                </a:solidFill>
                <a:cs typeface="Calibri"/>
              </a:rPr>
              <a:t> </a:t>
            </a:r>
            <a:r>
              <a:rPr lang="en-US" sz="2100" dirty="0">
                <a:solidFill>
                  <a:schemeClr val="accent1">
                    <a:lumMod val="75000"/>
                  </a:schemeClr>
                </a:solidFill>
                <a:cs typeface="Calibri"/>
              </a:rPr>
              <a:t> </a:t>
            </a:r>
          </a:p>
        </p:txBody>
      </p:sp>
      <p:sp>
        <p:nvSpPr>
          <p:cNvPr id="30" name="Arrow: Curved Down 29">
            <a:extLst>
              <a:ext uri="{FF2B5EF4-FFF2-40B4-BE49-F238E27FC236}">
                <a16:creationId xmlns:a16="http://schemas.microsoft.com/office/drawing/2014/main" id="{DCF70F4D-93B4-4167-92E4-B405B02F1992}"/>
              </a:ext>
            </a:extLst>
          </p:cNvPr>
          <p:cNvSpPr/>
          <p:nvPr/>
        </p:nvSpPr>
        <p:spPr>
          <a:xfrm rot="18900000" flipH="1">
            <a:off x="34676097" y="24035175"/>
            <a:ext cx="1942313" cy="80755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a typeface="+mn-lt"/>
              <a:cs typeface="+mn-lt"/>
            </a:endParaRPr>
          </a:p>
        </p:txBody>
      </p:sp>
      <p:sp>
        <p:nvSpPr>
          <p:cNvPr id="72" name="Arrow: Curved Down 71">
            <a:extLst>
              <a:ext uri="{FF2B5EF4-FFF2-40B4-BE49-F238E27FC236}">
                <a16:creationId xmlns:a16="http://schemas.microsoft.com/office/drawing/2014/main" id="{3AABA74C-9386-4970-A4DB-FC817563765C}"/>
              </a:ext>
            </a:extLst>
          </p:cNvPr>
          <p:cNvSpPr/>
          <p:nvPr/>
        </p:nvSpPr>
        <p:spPr>
          <a:xfrm rot="3060000">
            <a:off x="37564814" y="27465838"/>
            <a:ext cx="1863306" cy="7591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a typeface="+mn-lt"/>
              <a:cs typeface="+mn-lt"/>
            </a:endParaRPr>
          </a:p>
        </p:txBody>
      </p:sp>
      <p:pic>
        <p:nvPicPr>
          <p:cNvPr id="33" name="Picture 33" descr="Chart, line chart&#10;&#10;Description automatically generated">
            <a:extLst>
              <a:ext uri="{FF2B5EF4-FFF2-40B4-BE49-F238E27FC236}">
                <a16:creationId xmlns:a16="http://schemas.microsoft.com/office/drawing/2014/main" id="{F5231925-E8B3-4D30-BC5F-1E04B700F4B0}"/>
              </a:ext>
            </a:extLst>
          </p:cNvPr>
          <p:cNvPicPr>
            <a:picLocks noChangeAspect="1"/>
          </p:cNvPicPr>
          <p:nvPr/>
        </p:nvPicPr>
        <p:blipFill>
          <a:blip r:embed="rId15"/>
          <a:stretch>
            <a:fillRect/>
          </a:stretch>
        </p:blipFill>
        <p:spPr>
          <a:xfrm>
            <a:off x="14382565" y="22951925"/>
            <a:ext cx="6901132" cy="4221275"/>
          </a:xfrm>
          <a:prstGeom prst="rect">
            <a:avLst/>
          </a:prstGeom>
          <a:ln>
            <a:solidFill>
              <a:schemeClr val="accent1">
                <a:lumMod val="50000"/>
              </a:schemeClr>
            </a:solidFill>
          </a:ln>
        </p:spPr>
      </p:pic>
      <p:pic>
        <p:nvPicPr>
          <p:cNvPr id="2" name="Picture 3" descr="Text, letter&#10;&#10;Description automatically generated">
            <a:extLst>
              <a:ext uri="{FF2B5EF4-FFF2-40B4-BE49-F238E27FC236}">
                <a16:creationId xmlns:a16="http://schemas.microsoft.com/office/drawing/2014/main" id="{EB781C22-F8E3-4E78-AA1F-5BB981824070}"/>
              </a:ext>
            </a:extLst>
          </p:cNvPr>
          <p:cNvPicPr>
            <a:picLocks noChangeAspect="1"/>
          </p:cNvPicPr>
          <p:nvPr/>
        </p:nvPicPr>
        <p:blipFill>
          <a:blip r:embed="rId16"/>
          <a:stretch>
            <a:fillRect/>
          </a:stretch>
        </p:blipFill>
        <p:spPr>
          <a:xfrm>
            <a:off x="31172727" y="21909819"/>
            <a:ext cx="5455226" cy="1759148"/>
          </a:xfrm>
          <a:prstGeom prst="rect">
            <a:avLst/>
          </a:prstGeom>
        </p:spPr>
      </p:pic>
      <p:sp>
        <p:nvSpPr>
          <p:cNvPr id="73" name="TextBox 72">
            <a:extLst>
              <a:ext uri="{FF2B5EF4-FFF2-40B4-BE49-F238E27FC236}">
                <a16:creationId xmlns:a16="http://schemas.microsoft.com/office/drawing/2014/main" id="{BB12663B-754C-4C82-ADF1-50658439F346}"/>
              </a:ext>
            </a:extLst>
          </p:cNvPr>
          <p:cNvSpPr txBox="1"/>
          <p:nvPr/>
        </p:nvSpPr>
        <p:spPr>
          <a:xfrm>
            <a:off x="15374686" y="21845660"/>
            <a:ext cx="4930440" cy="923330"/>
          </a:xfrm>
          <a:prstGeom prst="rect">
            <a:avLst/>
          </a:prstGeom>
          <a:noFill/>
          <a:ln>
            <a:noFill/>
          </a:ln>
        </p:spPr>
        <p:txBody>
          <a:bodyPr wrap="square" lIns="91440" tIns="45720" rIns="91440" bIns="45720" rtlCol="0" anchor="t">
            <a:spAutoFit/>
          </a:bodyPr>
          <a:lstStyle/>
          <a:p>
            <a:r>
              <a:rPr lang="en-US" sz="5400" dirty="0">
                <a:solidFill>
                  <a:schemeClr val="accent1">
                    <a:lumMod val="75000"/>
                  </a:schemeClr>
                </a:solidFill>
                <a:cs typeface="Calibri"/>
              </a:rPr>
              <a:t>Battery Capacity</a:t>
            </a:r>
            <a:endParaRPr lang="en-US" sz="5400" dirty="0">
              <a:solidFill>
                <a:schemeClr val="accent1">
                  <a:lumMod val="75000"/>
                </a:schemeClr>
              </a:solidFill>
            </a:endParaRPr>
          </a:p>
        </p:txBody>
      </p:sp>
      <p:sp>
        <p:nvSpPr>
          <p:cNvPr id="74" name="TextBox 73">
            <a:extLst>
              <a:ext uri="{FF2B5EF4-FFF2-40B4-BE49-F238E27FC236}">
                <a16:creationId xmlns:a16="http://schemas.microsoft.com/office/drawing/2014/main" id="{EE8183BF-87AE-4CF5-9375-64B9212015C3}"/>
              </a:ext>
            </a:extLst>
          </p:cNvPr>
          <p:cNvSpPr txBox="1"/>
          <p:nvPr/>
        </p:nvSpPr>
        <p:spPr>
          <a:xfrm>
            <a:off x="23667280" y="21845660"/>
            <a:ext cx="3961703" cy="923330"/>
          </a:xfrm>
          <a:prstGeom prst="rect">
            <a:avLst/>
          </a:prstGeom>
          <a:noFill/>
          <a:ln>
            <a:noFill/>
          </a:ln>
        </p:spPr>
        <p:txBody>
          <a:bodyPr wrap="square" lIns="91440" tIns="45720" rIns="91440" bIns="45720" rtlCol="0" anchor="t">
            <a:spAutoFit/>
          </a:bodyPr>
          <a:lstStyle/>
          <a:p>
            <a:r>
              <a:rPr lang="en-US" sz="5400" dirty="0">
                <a:solidFill>
                  <a:schemeClr val="accent1">
                    <a:lumMod val="75000"/>
                  </a:schemeClr>
                </a:solidFill>
                <a:cs typeface="Calibri"/>
              </a:rPr>
              <a:t>Wind Speeds</a:t>
            </a:r>
            <a:endParaRPr lang="en-US" dirty="0"/>
          </a:p>
        </p:txBody>
      </p:sp>
      <p:grpSp>
        <p:nvGrpSpPr>
          <p:cNvPr id="78" name="Group 77">
            <a:extLst>
              <a:ext uri="{FF2B5EF4-FFF2-40B4-BE49-F238E27FC236}">
                <a16:creationId xmlns:a16="http://schemas.microsoft.com/office/drawing/2014/main" id="{02670EC8-6200-4187-9631-DA7147E384A1}"/>
              </a:ext>
            </a:extLst>
          </p:cNvPr>
          <p:cNvGrpSpPr/>
          <p:nvPr/>
        </p:nvGrpSpPr>
        <p:grpSpPr>
          <a:xfrm>
            <a:off x="16714828" y="27556988"/>
            <a:ext cx="10758096" cy="1291112"/>
            <a:chOff x="2193467" y="7040870"/>
            <a:chExt cx="10907487" cy="1595153"/>
          </a:xfrm>
        </p:grpSpPr>
        <p:sp>
          <p:nvSpPr>
            <p:cNvPr id="79" name="Rectangle: Rounded Corners 78">
              <a:extLst>
                <a:ext uri="{FF2B5EF4-FFF2-40B4-BE49-F238E27FC236}">
                  <a16:creationId xmlns:a16="http://schemas.microsoft.com/office/drawing/2014/main" id="{2AD60492-DFF0-46AA-93D5-BA5C911AEAF6}"/>
                </a:ext>
              </a:extLst>
            </p:cNvPr>
            <p:cNvSpPr/>
            <p:nvPr/>
          </p:nvSpPr>
          <p:spPr>
            <a:xfrm>
              <a:off x="2193467" y="7040870"/>
              <a:ext cx="10907487" cy="159515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A51E9616-C121-4573-9B47-3E18B2E29481}"/>
                </a:ext>
              </a:extLst>
            </p:cNvPr>
            <p:cNvSpPr txBox="1"/>
            <p:nvPr/>
          </p:nvSpPr>
          <p:spPr>
            <a:xfrm>
              <a:off x="5758977" y="7146136"/>
              <a:ext cx="3865779" cy="1444966"/>
            </a:xfrm>
            <a:prstGeom prst="rect">
              <a:avLst/>
            </a:prstGeom>
            <a:noFill/>
            <a:ln>
              <a:noFill/>
            </a:ln>
          </p:spPr>
          <p:txBody>
            <a:bodyPr wrap="square" lIns="91440" tIns="45720" rIns="91440" bIns="45720" rtlCol="0" anchor="t">
              <a:spAutoFit/>
            </a:bodyPr>
            <a:lstStyle/>
            <a:p>
              <a:r>
                <a:rPr lang="en-US" sz="7000" b="1" dirty="0">
                  <a:solidFill>
                    <a:schemeClr val="bg1"/>
                  </a:solidFill>
                </a:rPr>
                <a:t>Summary</a:t>
              </a:r>
              <a:endParaRPr lang="en-US" sz="7000" b="1" dirty="0">
                <a:solidFill>
                  <a:schemeClr val="bg1"/>
                </a:solidFill>
                <a:cs typeface="Calibri"/>
              </a:endParaRPr>
            </a:p>
          </p:txBody>
        </p:sp>
      </p:grpSp>
      <p:sp>
        <p:nvSpPr>
          <p:cNvPr id="81" name="TextBox 80">
            <a:extLst>
              <a:ext uri="{FF2B5EF4-FFF2-40B4-BE49-F238E27FC236}">
                <a16:creationId xmlns:a16="http://schemas.microsoft.com/office/drawing/2014/main" id="{99240761-4783-4496-9821-DA70074576F7}"/>
              </a:ext>
            </a:extLst>
          </p:cNvPr>
          <p:cNvSpPr txBox="1"/>
          <p:nvPr/>
        </p:nvSpPr>
        <p:spPr>
          <a:xfrm>
            <a:off x="14383683" y="29241243"/>
            <a:ext cx="14922298" cy="304698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accent1">
                    <a:lumMod val="75000"/>
                  </a:schemeClr>
                </a:solidFill>
                <a:ea typeface="+mn-lt"/>
                <a:cs typeface="+mn-lt"/>
              </a:rPr>
              <a:t>Based on the flights conducted and data collected for this project, a DJI Mavic Pro 1 UAV can conduct flights of about 12 minutes per each battery on a mild day in areas surrounding Tuckerman Ravine with proper planning and weather forecasting. The UAV likely cannot collect data on days surrounding an avalanche slide event due to increased harsh weather conditions. The GPS unit on board is not sufficient for creating precise 3D snow depth models; an external GPS should be used in the future.  </a:t>
            </a:r>
            <a:endParaRPr lang="en-US" sz="3200" dirty="0">
              <a:solidFill>
                <a:schemeClr val="accent1">
                  <a:lumMod val="75000"/>
                </a:schemeClr>
              </a:solidFill>
              <a:cs typeface="Calibri"/>
            </a:endParaRPr>
          </a:p>
        </p:txBody>
      </p:sp>
      <p:sp>
        <p:nvSpPr>
          <p:cNvPr id="36" name="TextBox 35">
            <a:extLst>
              <a:ext uri="{FF2B5EF4-FFF2-40B4-BE49-F238E27FC236}">
                <a16:creationId xmlns:a16="http://schemas.microsoft.com/office/drawing/2014/main" id="{6D0F7106-70C8-446C-A27E-D64DB04D0CD0}"/>
              </a:ext>
            </a:extLst>
          </p:cNvPr>
          <p:cNvSpPr txBox="1"/>
          <p:nvPr/>
        </p:nvSpPr>
        <p:spPr>
          <a:xfrm>
            <a:off x="446684" y="4005906"/>
            <a:ext cx="3234390" cy="147732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rgbClr val="1F3864"/>
                </a:solidFill>
                <a:cs typeface="Calibri"/>
              </a:rPr>
              <a:t>Abbreviations</a:t>
            </a:r>
          </a:p>
          <a:p>
            <a:r>
              <a:rPr lang="en-US" b="1" dirty="0">
                <a:solidFill>
                  <a:srgbClr val="1F3864"/>
                </a:solidFill>
                <a:cs typeface="Calibri"/>
              </a:rPr>
              <a:t>UAV – Unmanned aerial vehicle</a:t>
            </a:r>
          </a:p>
          <a:p>
            <a:r>
              <a:rPr lang="en-US" b="1" dirty="0" err="1">
                <a:solidFill>
                  <a:srgbClr val="1F3864"/>
                </a:solidFill>
                <a:cs typeface="Calibri"/>
              </a:rPr>
              <a:t>SfM</a:t>
            </a:r>
            <a:r>
              <a:rPr lang="en-US" b="1" dirty="0">
                <a:solidFill>
                  <a:srgbClr val="1F3864"/>
                </a:solidFill>
                <a:cs typeface="Calibri"/>
              </a:rPr>
              <a:t> – Structure from motion</a:t>
            </a:r>
          </a:p>
          <a:p>
            <a:r>
              <a:rPr lang="en-US" b="1" dirty="0">
                <a:solidFill>
                  <a:srgbClr val="1F3864"/>
                </a:solidFill>
                <a:cs typeface="Calibri"/>
              </a:rPr>
              <a:t>GPS – Global positioning system</a:t>
            </a:r>
          </a:p>
          <a:p>
            <a:r>
              <a:rPr lang="en-US" b="1" dirty="0">
                <a:solidFill>
                  <a:srgbClr val="1F3864"/>
                </a:solidFill>
                <a:cs typeface="Calibri"/>
              </a:rPr>
              <a:t>DEM – Digital elevation model</a:t>
            </a:r>
          </a:p>
        </p:txBody>
      </p:sp>
      <p:pic>
        <p:nvPicPr>
          <p:cNvPr id="4" name="Picture 9" descr="A picture containing gear, rock&#10;&#10;Description automatically generated">
            <a:extLst>
              <a:ext uri="{FF2B5EF4-FFF2-40B4-BE49-F238E27FC236}">
                <a16:creationId xmlns:a16="http://schemas.microsoft.com/office/drawing/2014/main" id="{AF906218-D1E7-4CB2-9F35-0F62039AC465}"/>
              </a:ext>
            </a:extLst>
          </p:cNvPr>
          <p:cNvPicPr>
            <a:picLocks noChangeAspect="1"/>
          </p:cNvPicPr>
          <p:nvPr/>
        </p:nvPicPr>
        <p:blipFill>
          <a:blip r:embed="rId17"/>
          <a:stretch>
            <a:fillRect/>
          </a:stretch>
        </p:blipFill>
        <p:spPr>
          <a:xfrm>
            <a:off x="19150837" y="15004736"/>
            <a:ext cx="5981410" cy="4435214"/>
          </a:xfrm>
          <a:prstGeom prst="rect">
            <a:avLst/>
          </a:prstGeom>
        </p:spPr>
      </p:pic>
      <p:sp>
        <p:nvSpPr>
          <p:cNvPr id="75" name="TextBox 74">
            <a:extLst>
              <a:ext uri="{FF2B5EF4-FFF2-40B4-BE49-F238E27FC236}">
                <a16:creationId xmlns:a16="http://schemas.microsoft.com/office/drawing/2014/main" id="{636E45D5-8299-452B-8302-D4B52A2C274B}"/>
              </a:ext>
            </a:extLst>
          </p:cNvPr>
          <p:cNvSpPr txBox="1"/>
          <p:nvPr/>
        </p:nvSpPr>
        <p:spPr>
          <a:xfrm>
            <a:off x="25257675" y="13454957"/>
            <a:ext cx="4090181" cy="923330"/>
          </a:xfrm>
          <a:prstGeom prst="rect">
            <a:avLst/>
          </a:prstGeom>
          <a:noFill/>
          <a:ln>
            <a:noFill/>
          </a:ln>
        </p:spPr>
        <p:txBody>
          <a:bodyPr wrap="square" lIns="91440" tIns="45720" rIns="91440" bIns="45720" rtlCol="0" anchor="t">
            <a:spAutoFit/>
          </a:bodyPr>
          <a:lstStyle/>
          <a:p>
            <a:r>
              <a:rPr lang="en-US" sz="5400">
                <a:solidFill>
                  <a:schemeClr val="accent1">
                    <a:lumMod val="75000"/>
                  </a:schemeClr>
                </a:solidFill>
                <a:cs typeface="Calibri"/>
              </a:rPr>
              <a:t>Orthomosaic</a:t>
            </a:r>
            <a:endParaRPr lang="en-US"/>
          </a:p>
        </p:txBody>
      </p:sp>
      <p:sp>
        <p:nvSpPr>
          <p:cNvPr id="76" name="TextBox 75">
            <a:extLst>
              <a:ext uri="{FF2B5EF4-FFF2-40B4-BE49-F238E27FC236}">
                <a16:creationId xmlns:a16="http://schemas.microsoft.com/office/drawing/2014/main" id="{EC94ED12-17DB-42F2-B6E1-18B6512DB07D}"/>
              </a:ext>
            </a:extLst>
          </p:cNvPr>
          <p:cNvSpPr txBox="1"/>
          <p:nvPr/>
        </p:nvSpPr>
        <p:spPr>
          <a:xfrm>
            <a:off x="15501782" y="13454955"/>
            <a:ext cx="1780118" cy="923330"/>
          </a:xfrm>
          <a:prstGeom prst="rect">
            <a:avLst/>
          </a:prstGeom>
          <a:noFill/>
          <a:ln>
            <a:noFill/>
          </a:ln>
        </p:spPr>
        <p:txBody>
          <a:bodyPr wrap="square" lIns="91440" tIns="45720" rIns="91440" bIns="45720" rtlCol="0" anchor="t">
            <a:spAutoFit/>
          </a:bodyPr>
          <a:lstStyle/>
          <a:p>
            <a:r>
              <a:rPr lang="en-US" sz="5400">
                <a:solidFill>
                  <a:schemeClr val="accent1">
                    <a:lumMod val="75000"/>
                  </a:schemeClr>
                </a:solidFill>
                <a:cs typeface="Calibri"/>
              </a:rPr>
              <a:t>DEM</a:t>
            </a:r>
            <a:endParaRPr lang="en-US"/>
          </a:p>
        </p:txBody>
      </p:sp>
      <p:sp>
        <p:nvSpPr>
          <p:cNvPr id="77" name="TextBox 76">
            <a:extLst>
              <a:ext uri="{FF2B5EF4-FFF2-40B4-BE49-F238E27FC236}">
                <a16:creationId xmlns:a16="http://schemas.microsoft.com/office/drawing/2014/main" id="{BEC0E7C9-F492-4CD9-AA66-CEF8D0389B3D}"/>
              </a:ext>
            </a:extLst>
          </p:cNvPr>
          <p:cNvSpPr txBox="1"/>
          <p:nvPr/>
        </p:nvSpPr>
        <p:spPr>
          <a:xfrm>
            <a:off x="20431293" y="13454957"/>
            <a:ext cx="3347661" cy="943955"/>
          </a:xfrm>
          <a:prstGeom prst="rect">
            <a:avLst/>
          </a:prstGeom>
          <a:noFill/>
          <a:ln>
            <a:noFill/>
          </a:ln>
        </p:spPr>
        <p:txBody>
          <a:bodyPr wrap="square" lIns="91440" tIns="45720" rIns="91440" bIns="45720" rtlCol="0" anchor="t">
            <a:spAutoFit/>
          </a:bodyPr>
          <a:lstStyle/>
          <a:p>
            <a:r>
              <a:rPr lang="en-US" sz="5400">
                <a:solidFill>
                  <a:schemeClr val="accent1">
                    <a:lumMod val="75000"/>
                  </a:schemeClr>
                </a:solidFill>
                <a:cs typeface="Calibri"/>
              </a:rPr>
              <a:t>3-D Model</a:t>
            </a:r>
            <a:endParaRPr lang="en-US"/>
          </a:p>
        </p:txBody>
      </p:sp>
      <p:pic>
        <p:nvPicPr>
          <p:cNvPr id="10" name="Picture 19" descr="Map&#10;&#10;Description automatically generated">
            <a:extLst>
              <a:ext uri="{FF2B5EF4-FFF2-40B4-BE49-F238E27FC236}">
                <a16:creationId xmlns:a16="http://schemas.microsoft.com/office/drawing/2014/main" id="{DA766D42-E1E4-40F9-9AC0-428D4DA5B8F7}"/>
              </a:ext>
            </a:extLst>
          </p:cNvPr>
          <p:cNvPicPr>
            <a:picLocks noChangeAspect="1"/>
          </p:cNvPicPr>
          <p:nvPr/>
        </p:nvPicPr>
        <p:blipFill>
          <a:blip r:embed="rId18"/>
          <a:stretch>
            <a:fillRect/>
          </a:stretch>
        </p:blipFill>
        <p:spPr>
          <a:xfrm>
            <a:off x="33217472" y="15806953"/>
            <a:ext cx="3877606" cy="4190249"/>
          </a:xfrm>
          <a:prstGeom prst="rect">
            <a:avLst/>
          </a:prstGeom>
        </p:spPr>
      </p:pic>
      <p:pic>
        <p:nvPicPr>
          <p:cNvPr id="20" name="Picture 30" descr="Map&#10;&#10;Description automatically generated">
            <a:extLst>
              <a:ext uri="{FF2B5EF4-FFF2-40B4-BE49-F238E27FC236}">
                <a16:creationId xmlns:a16="http://schemas.microsoft.com/office/drawing/2014/main" id="{1ABCBC06-B732-4338-837F-4BFCD665D86C}"/>
              </a:ext>
            </a:extLst>
          </p:cNvPr>
          <p:cNvPicPr>
            <a:picLocks noChangeAspect="1"/>
          </p:cNvPicPr>
          <p:nvPr/>
        </p:nvPicPr>
        <p:blipFill>
          <a:blip r:embed="rId19"/>
          <a:stretch>
            <a:fillRect/>
          </a:stretch>
        </p:blipFill>
        <p:spPr>
          <a:xfrm>
            <a:off x="37855406" y="15788767"/>
            <a:ext cx="3856982" cy="4247248"/>
          </a:xfrm>
          <a:prstGeom prst="rect">
            <a:avLst/>
          </a:prstGeom>
        </p:spPr>
      </p:pic>
      <p:sp>
        <p:nvSpPr>
          <p:cNvPr id="82" name="TextBox 81">
            <a:extLst>
              <a:ext uri="{FF2B5EF4-FFF2-40B4-BE49-F238E27FC236}">
                <a16:creationId xmlns:a16="http://schemas.microsoft.com/office/drawing/2014/main" id="{4AB25ADF-F542-4F44-BB95-E31DBC3C0781}"/>
              </a:ext>
            </a:extLst>
          </p:cNvPr>
          <p:cNvSpPr txBox="1"/>
          <p:nvPr/>
        </p:nvSpPr>
        <p:spPr>
          <a:xfrm>
            <a:off x="34209169" y="14859402"/>
            <a:ext cx="6833382" cy="923330"/>
          </a:xfrm>
          <a:prstGeom prst="rect">
            <a:avLst/>
          </a:prstGeom>
          <a:noFill/>
          <a:ln>
            <a:noFill/>
          </a:ln>
        </p:spPr>
        <p:txBody>
          <a:bodyPr wrap="square" lIns="91440" tIns="45720" rIns="91440" bIns="45720" rtlCol="0" anchor="t">
            <a:spAutoFit/>
          </a:bodyPr>
          <a:lstStyle/>
          <a:p>
            <a:r>
              <a:rPr lang="en-US" sz="5400" dirty="0">
                <a:solidFill>
                  <a:schemeClr val="accent1">
                    <a:lumMod val="75000"/>
                  </a:schemeClr>
                </a:solidFill>
                <a:cs typeface="Calibri"/>
              </a:rPr>
              <a:t>GPS Test Flight</a:t>
            </a:r>
            <a:r>
              <a:rPr lang="en-US" sz="5400">
                <a:solidFill>
                  <a:schemeClr val="accent1">
                    <a:lumMod val="75000"/>
                  </a:schemeClr>
                </a:solidFill>
                <a:cs typeface="Calibri"/>
              </a:rPr>
              <a:t> DEMs</a:t>
            </a:r>
            <a:endParaRPr lang="en-US" dirty="0"/>
          </a:p>
        </p:txBody>
      </p:sp>
      <p:sp>
        <p:nvSpPr>
          <p:cNvPr id="83" name="TextBox 82">
            <a:extLst>
              <a:ext uri="{FF2B5EF4-FFF2-40B4-BE49-F238E27FC236}">
                <a16:creationId xmlns:a16="http://schemas.microsoft.com/office/drawing/2014/main" id="{0050067E-8FFD-496E-BED7-8426C3162882}"/>
              </a:ext>
            </a:extLst>
          </p:cNvPr>
          <p:cNvSpPr txBox="1"/>
          <p:nvPr/>
        </p:nvSpPr>
        <p:spPr>
          <a:xfrm>
            <a:off x="35157945" y="8601405"/>
            <a:ext cx="4935829" cy="923330"/>
          </a:xfrm>
          <a:prstGeom prst="rect">
            <a:avLst/>
          </a:prstGeom>
          <a:noFill/>
          <a:ln>
            <a:noFill/>
          </a:ln>
        </p:spPr>
        <p:txBody>
          <a:bodyPr wrap="square" lIns="91440" tIns="45720" rIns="91440" bIns="45720" rtlCol="0" anchor="t">
            <a:spAutoFit/>
          </a:bodyPr>
          <a:lstStyle/>
          <a:p>
            <a:r>
              <a:rPr lang="en-US" sz="5400" dirty="0">
                <a:solidFill>
                  <a:schemeClr val="accent1">
                    <a:lumMod val="75000"/>
                  </a:schemeClr>
                </a:solidFill>
                <a:cs typeface="Calibri"/>
              </a:rPr>
              <a:t>Instrumentation</a:t>
            </a:r>
            <a:endParaRPr lang="en-US" dirty="0"/>
          </a:p>
        </p:txBody>
      </p:sp>
      <p:pic>
        <p:nvPicPr>
          <p:cNvPr id="32" name="Picture 31" descr="Chart, box and whisker chart&#10;&#10;Description automatically generated">
            <a:extLst>
              <a:ext uri="{FF2B5EF4-FFF2-40B4-BE49-F238E27FC236}">
                <a16:creationId xmlns:a16="http://schemas.microsoft.com/office/drawing/2014/main" id="{DBFF06AA-7185-4E43-A086-30972DD57A8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802778" y="22951925"/>
            <a:ext cx="7690709" cy="4221275"/>
          </a:xfrm>
          <a:prstGeom prst="rect">
            <a:avLst/>
          </a:prstGeom>
          <a:ln>
            <a:solidFill>
              <a:schemeClr val="accent1">
                <a:lumMod val="50000"/>
              </a:schemeClr>
            </a:solidFill>
          </a:ln>
        </p:spPr>
      </p:pic>
    </p:spTree>
    <p:extLst>
      <p:ext uri="{BB962C8B-B14F-4D97-AF65-F5344CB8AC3E}">
        <p14:creationId xmlns:p14="http://schemas.microsoft.com/office/powerpoint/2010/main" val="35564804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TotalTime>
  <Words>372</Words>
  <Application>Microsoft Office PowerPoint</Application>
  <PresentationFormat>Custom</PresentationFormat>
  <Paragraphs>32</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16039701410</dc:creator>
  <cp:lastModifiedBy>16039701410</cp:lastModifiedBy>
  <cp:revision>721</cp:revision>
  <dcterms:created xsi:type="dcterms:W3CDTF">2021-04-05T21:41:24Z</dcterms:created>
  <dcterms:modified xsi:type="dcterms:W3CDTF">2021-04-26T04:02:55Z</dcterms:modified>
</cp:coreProperties>
</file>