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56"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urnier, Ryan" initials="FR" lastIdx="3" clrIdx="0">
    <p:extLst>
      <p:ext uri="{19B8F6BF-5375-455C-9EA6-DF929625EA0E}">
        <p15:presenceInfo xmlns:p15="http://schemas.microsoft.com/office/powerpoint/2012/main" userId="Fournier, Ry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79" autoAdjust="0"/>
    <p:restoredTop sz="93387" autoAdjust="0"/>
  </p:normalViewPr>
  <p:slideViewPr>
    <p:cSldViewPr snapToGrid="0">
      <p:cViewPr>
        <p:scale>
          <a:sx n="20" d="100"/>
          <a:sy n="20" d="100"/>
        </p:scale>
        <p:origin x="8" y="-9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University of New Hampshire N1</a:t>
            </a:r>
            <a:r>
              <a:rPr lang="en-US" sz="2800" baseline="0"/>
              <a:t> Signal </a:t>
            </a:r>
            <a:endParaRPr lang="en-US" sz="280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626943538235578E-2"/>
          <c:y val="9.8047809276695222E-2"/>
          <c:w val="0.87813026820216988"/>
          <c:h val="0.76741005253625516"/>
        </c:manualLayout>
      </c:layout>
      <c:scatterChart>
        <c:scatterStyle val="lineMarker"/>
        <c:varyColors val="0"/>
        <c:ser>
          <c:idx val="1"/>
          <c:order val="0"/>
          <c:tx>
            <c:v>N1 Signal Reported</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'Measured Data'!$C$10:$C$65</c:f>
              <c:numCache>
                <c:formatCode>m/d/yyyy</c:formatCode>
                <c:ptCount val="56"/>
                <c:pt idx="0">
                  <c:v>44057</c:v>
                </c:pt>
                <c:pt idx="1">
                  <c:v>44060</c:v>
                </c:pt>
                <c:pt idx="2">
                  <c:v>44062</c:v>
                </c:pt>
                <c:pt idx="3">
                  <c:v>44064</c:v>
                </c:pt>
                <c:pt idx="4">
                  <c:v>44067</c:v>
                </c:pt>
                <c:pt idx="5">
                  <c:v>44069</c:v>
                </c:pt>
                <c:pt idx="6">
                  <c:v>44074</c:v>
                </c:pt>
                <c:pt idx="7">
                  <c:v>44076</c:v>
                </c:pt>
                <c:pt idx="8">
                  <c:v>44078</c:v>
                </c:pt>
                <c:pt idx="9">
                  <c:v>44082</c:v>
                </c:pt>
                <c:pt idx="10">
                  <c:v>44083</c:v>
                </c:pt>
                <c:pt idx="11">
                  <c:v>44085</c:v>
                </c:pt>
                <c:pt idx="12">
                  <c:v>44088</c:v>
                </c:pt>
                <c:pt idx="13">
                  <c:v>44090</c:v>
                </c:pt>
                <c:pt idx="14">
                  <c:v>44092</c:v>
                </c:pt>
                <c:pt idx="15">
                  <c:v>44095</c:v>
                </c:pt>
                <c:pt idx="16">
                  <c:v>44097</c:v>
                </c:pt>
                <c:pt idx="17">
                  <c:v>44099</c:v>
                </c:pt>
                <c:pt idx="18">
                  <c:v>44102</c:v>
                </c:pt>
                <c:pt idx="19">
                  <c:v>44104</c:v>
                </c:pt>
                <c:pt idx="20">
                  <c:v>44106</c:v>
                </c:pt>
                <c:pt idx="21">
                  <c:v>44109</c:v>
                </c:pt>
                <c:pt idx="22">
                  <c:v>44111</c:v>
                </c:pt>
                <c:pt idx="23">
                  <c:v>44113</c:v>
                </c:pt>
                <c:pt idx="24">
                  <c:v>44113</c:v>
                </c:pt>
                <c:pt idx="25">
                  <c:v>44118</c:v>
                </c:pt>
                <c:pt idx="26">
                  <c:v>44120</c:v>
                </c:pt>
                <c:pt idx="27">
                  <c:v>44123</c:v>
                </c:pt>
                <c:pt idx="28">
                  <c:v>44125</c:v>
                </c:pt>
                <c:pt idx="29">
                  <c:v>44127</c:v>
                </c:pt>
                <c:pt idx="30">
                  <c:v>44130</c:v>
                </c:pt>
                <c:pt idx="31">
                  <c:v>44132</c:v>
                </c:pt>
                <c:pt idx="32">
                  <c:v>44134</c:v>
                </c:pt>
                <c:pt idx="33">
                  <c:v>44137</c:v>
                </c:pt>
                <c:pt idx="34">
                  <c:v>44139</c:v>
                </c:pt>
                <c:pt idx="35">
                  <c:v>44141</c:v>
                </c:pt>
                <c:pt idx="36">
                  <c:v>44144</c:v>
                </c:pt>
                <c:pt idx="37">
                  <c:v>44145</c:v>
                </c:pt>
                <c:pt idx="38">
                  <c:v>44148</c:v>
                </c:pt>
                <c:pt idx="39">
                  <c:v>44151</c:v>
                </c:pt>
                <c:pt idx="40">
                  <c:v>44154</c:v>
                </c:pt>
                <c:pt idx="41">
                  <c:v>44155</c:v>
                </c:pt>
                <c:pt idx="42">
                  <c:v>44158</c:v>
                </c:pt>
                <c:pt idx="43">
                  <c:v>44160</c:v>
                </c:pt>
                <c:pt idx="44">
                  <c:v>44165</c:v>
                </c:pt>
                <c:pt idx="45">
                  <c:v>44167</c:v>
                </c:pt>
                <c:pt idx="46">
                  <c:v>44169</c:v>
                </c:pt>
                <c:pt idx="47">
                  <c:v>44172</c:v>
                </c:pt>
                <c:pt idx="48">
                  <c:v>44174</c:v>
                </c:pt>
                <c:pt idx="49">
                  <c:v>44176</c:v>
                </c:pt>
                <c:pt idx="50">
                  <c:v>44179</c:v>
                </c:pt>
                <c:pt idx="51">
                  <c:v>44181</c:v>
                </c:pt>
                <c:pt idx="52">
                  <c:v>44183</c:v>
                </c:pt>
                <c:pt idx="53">
                  <c:v>44186</c:v>
                </c:pt>
                <c:pt idx="54">
                  <c:v>44188</c:v>
                </c:pt>
                <c:pt idx="55">
                  <c:v>44193</c:v>
                </c:pt>
              </c:numCache>
            </c:numRef>
          </c:xVal>
          <c:yVal>
            <c:numRef>
              <c:f>'Measured Data'!$D$10:$D$65</c:f>
              <c:numCache>
                <c:formatCode>0</c:formatCode>
                <c:ptCount val="56"/>
                <c:pt idx="0">
                  <c:v>716.25396825396831</c:v>
                </c:pt>
                <c:pt idx="1">
                  <c:v>1187.3015873015875</c:v>
                </c:pt>
                <c:pt idx="2">
                  <c:v>1220.952380952381</c:v>
                </c:pt>
                <c:pt idx="3">
                  <c:v>1390.4761904761901</c:v>
                </c:pt>
                <c:pt idx="4">
                  <c:v>900.31746031746025</c:v>
                </c:pt>
                <c:pt idx="5">
                  <c:v>1041.9047619047619</c:v>
                </c:pt>
                <c:pt idx="6">
                  <c:v>626.66666666666674</c:v>
                </c:pt>
                <c:pt idx="7">
                  <c:v>1688.8888888888887</c:v>
                </c:pt>
                <c:pt idx="8">
                  <c:v>789.20634920634927</c:v>
                </c:pt>
                <c:pt idx="9">
                  <c:v>467.04761904761904</c:v>
                </c:pt>
                <c:pt idx="10">
                  <c:v>633.65079365079373</c:v>
                </c:pt>
                <c:pt idx="11">
                  <c:v>872.57998330252519</c:v>
                </c:pt>
                <c:pt idx="12">
                  <c:v>574.89003075493713</c:v>
                </c:pt>
                <c:pt idx="13">
                  <c:v>721.612672957163</c:v>
                </c:pt>
                <c:pt idx="14">
                  <c:v>1638.4534987192303</c:v>
                </c:pt>
                <c:pt idx="15">
                  <c:v>537.97156470162531</c:v>
                </c:pt>
                <c:pt idx="16">
                  <c:v>0</c:v>
                </c:pt>
                <c:pt idx="17">
                  <c:v>553.65079365079373</c:v>
                </c:pt>
                <c:pt idx="18">
                  <c:v>325.21291006179081</c:v>
                </c:pt>
                <c:pt idx="19">
                  <c:v>0</c:v>
                </c:pt>
                <c:pt idx="20">
                  <c:v>218.22222222222226</c:v>
                </c:pt>
                <c:pt idx="21">
                  <c:v>0</c:v>
                </c:pt>
                <c:pt idx="22">
                  <c:v>211.42857142857142</c:v>
                </c:pt>
                <c:pt idx="23">
                  <c:v>1156.8253968253969</c:v>
                </c:pt>
                <c:pt idx="24">
                  <c:v>775.2380952380953</c:v>
                </c:pt>
                <c:pt idx="25">
                  <c:v>0</c:v>
                </c:pt>
                <c:pt idx="26">
                  <c:v>457.77777777777766</c:v>
                </c:pt>
                <c:pt idx="27">
                  <c:v>476.82539682539681</c:v>
                </c:pt>
                <c:pt idx="28">
                  <c:v>1118.7301587301588</c:v>
                </c:pt>
                <c:pt idx="29">
                  <c:v>1242.5396825396826</c:v>
                </c:pt>
                <c:pt idx="30">
                  <c:v>1646.9841269841272</c:v>
                </c:pt>
                <c:pt idx="31">
                  <c:v>1500.952380952381</c:v>
                </c:pt>
                <c:pt idx="32">
                  <c:v>0</c:v>
                </c:pt>
                <c:pt idx="33">
                  <c:v>277.46031746031741</c:v>
                </c:pt>
                <c:pt idx="34">
                  <c:v>1073.6507936507935</c:v>
                </c:pt>
                <c:pt idx="35">
                  <c:v>4501.5873015873012</c:v>
                </c:pt>
                <c:pt idx="36">
                  <c:v>2317.4603174603176</c:v>
                </c:pt>
                <c:pt idx="37">
                  <c:v>1812.6984126984128</c:v>
                </c:pt>
                <c:pt idx="38">
                  <c:v>1566.349206349206</c:v>
                </c:pt>
                <c:pt idx="39">
                  <c:v>1440</c:v>
                </c:pt>
                <c:pt idx="40">
                  <c:v>1942.9841269841272</c:v>
                </c:pt>
                <c:pt idx="41" formatCode="0.00">
                  <c:v>867.93650793650795</c:v>
                </c:pt>
                <c:pt idx="42" formatCode="0.00">
                  <c:v>1053.9682539682537</c:v>
                </c:pt>
                <c:pt idx="43" formatCode="0.00">
                  <c:v>765.71428571428567</c:v>
                </c:pt>
                <c:pt idx="44" formatCode="0.00">
                  <c:v>1316.8253968253966</c:v>
                </c:pt>
                <c:pt idx="45" formatCode="0.00">
                  <c:v>1243.8095238095239</c:v>
                </c:pt>
                <c:pt idx="46">
                  <c:v>0</c:v>
                </c:pt>
                <c:pt idx="47">
                  <c:v>0</c:v>
                </c:pt>
                <c:pt idx="48">
                  <c:v>0</c:v>
                </c:pt>
                <c:pt idx="49" formatCode="0.00">
                  <c:v>3022.2222222222226</c:v>
                </c:pt>
                <c:pt idx="50">
                  <c:v>2196.8253968253971</c:v>
                </c:pt>
                <c:pt idx="51" formatCode="0.00">
                  <c:v>3057.9895140632748</c:v>
                </c:pt>
                <c:pt idx="52" formatCode="0.00">
                  <c:v>3629.9931359669517</c:v>
                </c:pt>
                <c:pt idx="53" formatCode="0.00">
                  <c:v>2406.9841269841268</c:v>
                </c:pt>
                <c:pt idx="54" formatCode="0.00">
                  <c:v>938.41269841269832</c:v>
                </c:pt>
                <c:pt idx="55" formatCode="0.00">
                  <c:v>0</c:v>
                </c:pt>
              </c:numCache>
            </c:numRef>
          </c:yVal>
          <c:smooth val="0"/>
          <c:extLst xmlns:c15="http://schemas.microsoft.com/office/drawing/2012/chart">
            <c:ext xmlns:c16="http://schemas.microsoft.com/office/drawing/2014/chart" uri="{C3380CC4-5D6E-409C-BE32-E72D297353CC}">
              <c16:uniqueId val="{00000000-7D73-4A44-B4E3-B8724CDE7EBC}"/>
            </c:ext>
          </c:extLst>
        </c:ser>
        <c:ser>
          <c:idx val="2"/>
          <c:order val="1"/>
          <c:tx>
            <c:v>N1 Signal Projected</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'Model for UNH On Campus'!$J$9:$FA$9</c:f>
              <c:numCache>
                <c:formatCode>m/d/yyyy</c:formatCode>
                <c:ptCount val="148"/>
                <c:pt idx="0">
                  <c:v>44043</c:v>
                </c:pt>
                <c:pt idx="1">
                  <c:v>44044</c:v>
                </c:pt>
                <c:pt idx="2">
                  <c:v>44045</c:v>
                </c:pt>
                <c:pt idx="3">
                  <c:v>44046</c:v>
                </c:pt>
                <c:pt idx="4">
                  <c:v>44047</c:v>
                </c:pt>
                <c:pt idx="5">
                  <c:v>44048</c:v>
                </c:pt>
                <c:pt idx="6">
                  <c:v>44049</c:v>
                </c:pt>
                <c:pt idx="7">
                  <c:v>44050</c:v>
                </c:pt>
                <c:pt idx="8">
                  <c:v>44051</c:v>
                </c:pt>
                <c:pt idx="9">
                  <c:v>44052</c:v>
                </c:pt>
                <c:pt idx="10">
                  <c:v>44053</c:v>
                </c:pt>
                <c:pt idx="11">
                  <c:v>44054</c:v>
                </c:pt>
                <c:pt idx="12">
                  <c:v>44055</c:v>
                </c:pt>
                <c:pt idx="13">
                  <c:v>44056</c:v>
                </c:pt>
                <c:pt idx="14">
                  <c:v>44057</c:v>
                </c:pt>
                <c:pt idx="15">
                  <c:v>44058</c:v>
                </c:pt>
                <c:pt idx="16">
                  <c:v>44059</c:v>
                </c:pt>
                <c:pt idx="17">
                  <c:v>44060</c:v>
                </c:pt>
                <c:pt idx="18">
                  <c:v>44061</c:v>
                </c:pt>
                <c:pt idx="19">
                  <c:v>44062</c:v>
                </c:pt>
                <c:pt idx="20">
                  <c:v>44063</c:v>
                </c:pt>
                <c:pt idx="21">
                  <c:v>44064</c:v>
                </c:pt>
                <c:pt idx="22">
                  <c:v>44065</c:v>
                </c:pt>
                <c:pt idx="23">
                  <c:v>44066</c:v>
                </c:pt>
                <c:pt idx="24">
                  <c:v>44067</c:v>
                </c:pt>
                <c:pt idx="25">
                  <c:v>44068</c:v>
                </c:pt>
                <c:pt idx="26">
                  <c:v>44069</c:v>
                </c:pt>
                <c:pt idx="27">
                  <c:v>44070</c:v>
                </c:pt>
                <c:pt idx="28">
                  <c:v>44071</c:v>
                </c:pt>
                <c:pt idx="29">
                  <c:v>44072</c:v>
                </c:pt>
                <c:pt idx="30">
                  <c:v>44073</c:v>
                </c:pt>
                <c:pt idx="31">
                  <c:v>44074</c:v>
                </c:pt>
                <c:pt idx="32">
                  <c:v>44075</c:v>
                </c:pt>
                <c:pt idx="33">
                  <c:v>44076</c:v>
                </c:pt>
                <c:pt idx="34">
                  <c:v>44077</c:v>
                </c:pt>
                <c:pt idx="35">
                  <c:v>44078</c:v>
                </c:pt>
                <c:pt idx="36">
                  <c:v>44079</c:v>
                </c:pt>
                <c:pt idx="37">
                  <c:v>44080</c:v>
                </c:pt>
                <c:pt idx="38">
                  <c:v>44081</c:v>
                </c:pt>
                <c:pt idx="39">
                  <c:v>44082</c:v>
                </c:pt>
                <c:pt idx="40">
                  <c:v>44083</c:v>
                </c:pt>
                <c:pt idx="41">
                  <c:v>44084</c:v>
                </c:pt>
                <c:pt idx="42">
                  <c:v>44085</c:v>
                </c:pt>
                <c:pt idx="43">
                  <c:v>44086</c:v>
                </c:pt>
                <c:pt idx="44">
                  <c:v>44087</c:v>
                </c:pt>
                <c:pt idx="45">
                  <c:v>44088</c:v>
                </c:pt>
                <c:pt idx="46">
                  <c:v>44089</c:v>
                </c:pt>
                <c:pt idx="47">
                  <c:v>44090</c:v>
                </c:pt>
                <c:pt idx="48">
                  <c:v>44091</c:v>
                </c:pt>
                <c:pt idx="49">
                  <c:v>44092</c:v>
                </c:pt>
                <c:pt idx="50">
                  <c:v>44093</c:v>
                </c:pt>
                <c:pt idx="51">
                  <c:v>44094</c:v>
                </c:pt>
                <c:pt idx="52">
                  <c:v>44095</c:v>
                </c:pt>
                <c:pt idx="53">
                  <c:v>44096</c:v>
                </c:pt>
                <c:pt idx="54">
                  <c:v>44097</c:v>
                </c:pt>
                <c:pt idx="55">
                  <c:v>44098</c:v>
                </c:pt>
                <c:pt idx="56">
                  <c:v>44099</c:v>
                </c:pt>
                <c:pt idx="57">
                  <c:v>44100</c:v>
                </c:pt>
                <c:pt idx="58">
                  <c:v>44101</c:v>
                </c:pt>
                <c:pt idx="59">
                  <c:v>44102</c:v>
                </c:pt>
                <c:pt idx="60">
                  <c:v>44103</c:v>
                </c:pt>
                <c:pt idx="61">
                  <c:v>44104</c:v>
                </c:pt>
                <c:pt idx="62">
                  <c:v>44105</c:v>
                </c:pt>
                <c:pt idx="63">
                  <c:v>44106</c:v>
                </c:pt>
                <c:pt idx="64">
                  <c:v>44107</c:v>
                </c:pt>
                <c:pt idx="65">
                  <c:v>44108</c:v>
                </c:pt>
                <c:pt idx="66">
                  <c:v>44109</c:v>
                </c:pt>
                <c:pt idx="67">
                  <c:v>44110</c:v>
                </c:pt>
                <c:pt idx="68">
                  <c:v>44111</c:v>
                </c:pt>
                <c:pt idx="69">
                  <c:v>44112</c:v>
                </c:pt>
                <c:pt idx="70">
                  <c:v>44113</c:v>
                </c:pt>
                <c:pt idx="71">
                  <c:v>44114</c:v>
                </c:pt>
                <c:pt idx="72">
                  <c:v>44115</c:v>
                </c:pt>
                <c:pt idx="73">
                  <c:v>44116</c:v>
                </c:pt>
                <c:pt idx="74">
                  <c:v>44117</c:v>
                </c:pt>
                <c:pt idx="75">
                  <c:v>44118</c:v>
                </c:pt>
                <c:pt idx="76">
                  <c:v>44119</c:v>
                </c:pt>
                <c:pt idx="77">
                  <c:v>44120</c:v>
                </c:pt>
                <c:pt idx="78">
                  <c:v>44121</c:v>
                </c:pt>
                <c:pt idx="79">
                  <c:v>44122</c:v>
                </c:pt>
                <c:pt idx="80">
                  <c:v>44123</c:v>
                </c:pt>
                <c:pt idx="81">
                  <c:v>44124</c:v>
                </c:pt>
                <c:pt idx="82">
                  <c:v>44125</c:v>
                </c:pt>
                <c:pt idx="83">
                  <c:v>44126</c:v>
                </c:pt>
                <c:pt idx="84">
                  <c:v>44127</c:v>
                </c:pt>
                <c:pt idx="85">
                  <c:v>44128</c:v>
                </c:pt>
                <c:pt idx="86">
                  <c:v>44129</c:v>
                </c:pt>
                <c:pt idx="87">
                  <c:v>44130</c:v>
                </c:pt>
                <c:pt idx="88">
                  <c:v>44131</c:v>
                </c:pt>
                <c:pt idx="89">
                  <c:v>44132</c:v>
                </c:pt>
                <c:pt idx="90">
                  <c:v>44133</c:v>
                </c:pt>
                <c:pt idx="91">
                  <c:v>44134</c:v>
                </c:pt>
                <c:pt idx="92">
                  <c:v>44135</c:v>
                </c:pt>
                <c:pt idx="93">
                  <c:v>44136</c:v>
                </c:pt>
                <c:pt idx="94">
                  <c:v>44137</c:v>
                </c:pt>
                <c:pt idx="95">
                  <c:v>44138</c:v>
                </c:pt>
                <c:pt idx="96">
                  <c:v>44139</c:v>
                </c:pt>
                <c:pt idx="97">
                  <c:v>44140</c:v>
                </c:pt>
                <c:pt idx="98">
                  <c:v>44141</c:v>
                </c:pt>
                <c:pt idx="99">
                  <c:v>44142</c:v>
                </c:pt>
                <c:pt idx="100">
                  <c:v>44143</c:v>
                </c:pt>
                <c:pt idx="101">
                  <c:v>44144</c:v>
                </c:pt>
                <c:pt idx="102">
                  <c:v>44145</c:v>
                </c:pt>
                <c:pt idx="103">
                  <c:v>44146</c:v>
                </c:pt>
                <c:pt idx="104">
                  <c:v>44147</c:v>
                </c:pt>
                <c:pt idx="105">
                  <c:v>44148</c:v>
                </c:pt>
                <c:pt idx="106">
                  <c:v>44149</c:v>
                </c:pt>
                <c:pt idx="107">
                  <c:v>44150</c:v>
                </c:pt>
                <c:pt idx="108">
                  <c:v>44151</c:v>
                </c:pt>
                <c:pt idx="109">
                  <c:v>44152</c:v>
                </c:pt>
                <c:pt idx="110">
                  <c:v>44153</c:v>
                </c:pt>
                <c:pt idx="111">
                  <c:v>44154</c:v>
                </c:pt>
                <c:pt idx="112">
                  <c:v>44155</c:v>
                </c:pt>
                <c:pt idx="113">
                  <c:v>44156</c:v>
                </c:pt>
                <c:pt idx="114">
                  <c:v>44157</c:v>
                </c:pt>
                <c:pt idx="115">
                  <c:v>44158</c:v>
                </c:pt>
                <c:pt idx="116">
                  <c:v>44159</c:v>
                </c:pt>
                <c:pt idx="117">
                  <c:v>44160</c:v>
                </c:pt>
                <c:pt idx="118">
                  <c:v>44161</c:v>
                </c:pt>
                <c:pt idx="119">
                  <c:v>44162</c:v>
                </c:pt>
                <c:pt idx="120">
                  <c:v>44163</c:v>
                </c:pt>
                <c:pt idx="121">
                  <c:v>44164</c:v>
                </c:pt>
                <c:pt idx="122">
                  <c:v>44165</c:v>
                </c:pt>
                <c:pt idx="123">
                  <c:v>44166</c:v>
                </c:pt>
                <c:pt idx="124">
                  <c:v>44167</c:v>
                </c:pt>
                <c:pt idx="125">
                  <c:v>44168</c:v>
                </c:pt>
                <c:pt idx="126">
                  <c:v>44169</c:v>
                </c:pt>
                <c:pt idx="127">
                  <c:v>44170</c:v>
                </c:pt>
                <c:pt idx="128">
                  <c:v>44171</c:v>
                </c:pt>
                <c:pt idx="129">
                  <c:v>44172</c:v>
                </c:pt>
                <c:pt idx="130">
                  <c:v>44173</c:v>
                </c:pt>
                <c:pt idx="131">
                  <c:v>44174</c:v>
                </c:pt>
                <c:pt idx="132">
                  <c:v>44175</c:v>
                </c:pt>
                <c:pt idx="133">
                  <c:v>44176</c:v>
                </c:pt>
                <c:pt idx="134">
                  <c:v>44177</c:v>
                </c:pt>
                <c:pt idx="135">
                  <c:v>44178</c:v>
                </c:pt>
                <c:pt idx="136">
                  <c:v>44179</c:v>
                </c:pt>
                <c:pt idx="137">
                  <c:v>44180</c:v>
                </c:pt>
                <c:pt idx="138">
                  <c:v>44181</c:v>
                </c:pt>
                <c:pt idx="139">
                  <c:v>44182</c:v>
                </c:pt>
                <c:pt idx="140">
                  <c:v>44183</c:v>
                </c:pt>
                <c:pt idx="141">
                  <c:v>44184</c:v>
                </c:pt>
                <c:pt idx="142">
                  <c:v>44185</c:v>
                </c:pt>
                <c:pt idx="143">
                  <c:v>44186</c:v>
                </c:pt>
                <c:pt idx="144">
                  <c:v>44187</c:v>
                </c:pt>
                <c:pt idx="145">
                  <c:v>44188</c:v>
                </c:pt>
                <c:pt idx="146">
                  <c:v>44189</c:v>
                </c:pt>
                <c:pt idx="147">
                  <c:v>44190</c:v>
                </c:pt>
              </c:numCache>
            </c:numRef>
          </c:xVal>
          <c:yVal>
            <c:numRef>
              <c:f>'Model for UNH On Campus'!$J$149:$FA$149</c:f>
              <c:numCache>
                <c:formatCode>General</c:formatCode>
                <c:ptCount val="148"/>
                <c:pt idx="0">
                  <c:v>558.38461538461536</c:v>
                </c:pt>
                <c:pt idx="1">
                  <c:v>279.19230769230768</c:v>
                </c:pt>
                <c:pt idx="2">
                  <c:v>139.59615384615384</c:v>
                </c:pt>
                <c:pt idx="3">
                  <c:v>69.79807692307692</c:v>
                </c:pt>
                <c:pt idx="4">
                  <c:v>34.89903846153846</c:v>
                </c:pt>
                <c:pt idx="5">
                  <c:v>17.44951923076923</c:v>
                </c:pt>
                <c:pt idx="6">
                  <c:v>8.724759615384615</c:v>
                </c:pt>
                <c:pt idx="7">
                  <c:v>4.3623798076923075</c:v>
                </c:pt>
                <c:pt idx="8">
                  <c:v>2.1811899038461537</c:v>
                </c:pt>
                <c:pt idx="9">
                  <c:v>1.0905949519230769</c:v>
                </c:pt>
                <c:pt idx="10">
                  <c:v>0</c:v>
                </c:pt>
                <c:pt idx="11">
                  <c:v>0</c:v>
                </c:pt>
                <c:pt idx="12">
                  <c:v>0</c:v>
                </c:pt>
                <c:pt idx="13">
                  <c:v>0</c:v>
                </c:pt>
                <c:pt idx="14">
                  <c:v>0</c:v>
                </c:pt>
                <c:pt idx="15">
                  <c:v>0</c:v>
                </c:pt>
                <c:pt idx="16">
                  <c:v>0</c:v>
                </c:pt>
                <c:pt idx="17">
                  <c:v>0</c:v>
                </c:pt>
                <c:pt idx="18">
                  <c:v>0</c:v>
                </c:pt>
                <c:pt idx="19">
                  <c:v>0</c:v>
                </c:pt>
                <c:pt idx="20">
                  <c:v>531.14634146341461</c:v>
                </c:pt>
                <c:pt idx="21">
                  <c:v>1327.8658536585365</c:v>
                </c:pt>
                <c:pt idx="22">
                  <c:v>663.93292682926824</c:v>
                </c:pt>
                <c:pt idx="23">
                  <c:v>827.30762474021549</c:v>
                </c:pt>
                <c:pt idx="24">
                  <c:v>413.65381237010774</c:v>
                </c:pt>
                <c:pt idx="25">
                  <c:v>1044.4038292619771</c:v>
                </c:pt>
                <c:pt idx="26">
                  <c:v>513.9027530456226</c:v>
                </c:pt>
                <c:pt idx="27">
                  <c:v>256.9513765228113</c:v>
                </c:pt>
                <c:pt idx="28">
                  <c:v>128.47568826140565</c:v>
                </c:pt>
                <c:pt idx="29">
                  <c:v>952.28308269230774</c:v>
                </c:pt>
                <c:pt idx="30">
                  <c:v>778.59987467948713</c:v>
                </c:pt>
                <c:pt idx="31">
                  <c:v>389.29993733974356</c:v>
                </c:pt>
                <c:pt idx="32">
                  <c:v>188.10639895833333</c:v>
                </c:pt>
                <c:pt idx="33">
                  <c:v>385.82949998601595</c:v>
                </c:pt>
                <c:pt idx="34">
                  <c:v>192.91474999300797</c:v>
                </c:pt>
                <c:pt idx="35">
                  <c:v>991.40258047595603</c:v>
                </c:pt>
                <c:pt idx="36">
                  <c:v>818.97540953385146</c:v>
                </c:pt>
                <c:pt idx="37">
                  <c:v>1384.5772570057316</c:v>
                </c:pt>
                <c:pt idx="38">
                  <c:v>692.28862850286578</c:v>
                </c:pt>
                <c:pt idx="39">
                  <c:v>341.58530955601339</c:v>
                </c:pt>
                <c:pt idx="40">
                  <c:v>1364.0529287506092</c:v>
                </c:pt>
                <c:pt idx="41">
                  <c:v>1635.9355494484753</c:v>
                </c:pt>
                <c:pt idx="42">
                  <c:v>1108.3277747242378</c:v>
                </c:pt>
                <c:pt idx="43">
                  <c:v>554.16388736211888</c:v>
                </c:pt>
                <c:pt idx="44">
                  <c:v>277.08194368105944</c:v>
                </c:pt>
                <c:pt idx="45">
                  <c:v>435.3277134353005</c:v>
                </c:pt>
                <c:pt idx="46">
                  <c:v>217.66385671765025</c:v>
                </c:pt>
                <c:pt idx="47">
                  <c:v>410.3380258013002</c:v>
                </c:pt>
                <c:pt idx="48">
                  <c:v>205.1690129006501</c:v>
                </c:pt>
                <c:pt idx="49">
                  <c:v>102.58450645032505</c:v>
                </c:pt>
                <c:pt idx="50">
                  <c:v>51.292253225162526</c:v>
                </c:pt>
                <c:pt idx="51">
                  <c:v>25.646126612581263</c:v>
                </c:pt>
                <c:pt idx="52">
                  <c:v>12.248185309715289</c:v>
                </c:pt>
                <c:pt idx="53">
                  <c:v>5.8912046946347028</c:v>
                </c:pt>
                <c:pt idx="54">
                  <c:v>2.9456023473173514</c:v>
                </c:pt>
                <c:pt idx="55">
                  <c:v>1.1814778645833333</c:v>
                </c:pt>
                <c:pt idx="56">
                  <c:v>0.59073893229166663</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335.03076923076924</c:v>
                </c:pt>
                <c:pt idx="72">
                  <c:v>167.51538461538462</c:v>
                </c:pt>
                <c:pt idx="73">
                  <c:v>83.757692307692309</c:v>
                </c:pt>
                <c:pt idx="74">
                  <c:v>41.878846153846155</c:v>
                </c:pt>
                <c:pt idx="75">
                  <c:v>20.939423076923077</c:v>
                </c:pt>
                <c:pt idx="76">
                  <c:v>10.469711538461539</c:v>
                </c:pt>
                <c:pt idx="77">
                  <c:v>313.69229001923077</c:v>
                </c:pt>
                <c:pt idx="78">
                  <c:v>156.84614500961538</c:v>
                </c:pt>
                <c:pt idx="79">
                  <c:v>78.423072504807692</c:v>
                </c:pt>
                <c:pt idx="80">
                  <c:v>337.52660474555449</c:v>
                </c:pt>
                <c:pt idx="81">
                  <c:v>168.43612388720032</c:v>
                </c:pt>
                <c:pt idx="82">
                  <c:v>84.218061943600162</c:v>
                </c:pt>
                <c:pt idx="83">
                  <c:v>42.109030971800081</c:v>
                </c:pt>
                <c:pt idx="84">
                  <c:v>903.90586683725144</c:v>
                </c:pt>
                <c:pt idx="85">
                  <c:v>451.95293341862572</c:v>
                </c:pt>
                <c:pt idx="86">
                  <c:v>225.97646670931286</c:v>
                </c:pt>
                <c:pt idx="87">
                  <c:v>112.68700539152167</c:v>
                </c:pt>
                <c:pt idx="88">
                  <c:v>56.343502695760833</c:v>
                </c:pt>
                <c:pt idx="89">
                  <c:v>28.171751347880416</c:v>
                </c:pt>
                <c:pt idx="90">
                  <c:v>13.794552364864865</c:v>
                </c:pt>
                <c:pt idx="91">
                  <c:v>6.8972761824324325</c:v>
                </c:pt>
                <c:pt idx="92">
                  <c:v>3.4486380912162162</c:v>
                </c:pt>
                <c:pt idx="93">
                  <c:v>1.7243190456081081</c:v>
                </c:pt>
                <c:pt idx="94">
                  <c:v>0.86215952280405406</c:v>
                </c:pt>
                <c:pt idx="95">
                  <c:v>286.56194815613884</c:v>
                </c:pt>
                <c:pt idx="96">
                  <c:v>143.0654341973684</c:v>
                </c:pt>
                <c:pt idx="97">
                  <c:v>2684.7727170986846</c:v>
                </c:pt>
                <c:pt idx="98">
                  <c:v>1342.3863585493423</c:v>
                </c:pt>
                <c:pt idx="99">
                  <c:v>1952.1931792746711</c:v>
                </c:pt>
                <c:pt idx="100">
                  <c:v>976.09658963733557</c:v>
                </c:pt>
                <c:pt idx="101">
                  <c:v>488.04829481866778</c:v>
                </c:pt>
                <c:pt idx="102">
                  <c:v>1092.4786928638794</c:v>
                </c:pt>
                <c:pt idx="103">
                  <c:v>4126.020168349748</c:v>
                </c:pt>
                <c:pt idx="104">
                  <c:v>4330.7041097538213</c:v>
                </c:pt>
                <c:pt idx="105">
                  <c:v>2713.5487035171996</c:v>
                </c:pt>
                <c:pt idx="106">
                  <c:v>2290.0743517585997</c:v>
                </c:pt>
                <c:pt idx="107">
                  <c:v>1145.0371758792999</c:v>
                </c:pt>
                <c:pt idx="108">
                  <c:v>1773.8649404396499</c:v>
                </c:pt>
                <c:pt idx="109">
                  <c:v>1833.7585571763466</c:v>
                </c:pt>
                <c:pt idx="110">
                  <c:v>916.87927858817329</c:v>
                </c:pt>
                <c:pt idx="111">
                  <c:v>2379.4673956417428</c:v>
                </c:pt>
                <c:pt idx="112">
                  <c:v>1519.6882432754169</c:v>
                </c:pt>
                <c:pt idx="113">
                  <c:v>2434.9979677915544</c:v>
                </c:pt>
                <c:pt idx="114">
                  <c:v>1217.2918416727659</c:v>
                </c:pt>
                <c:pt idx="115">
                  <c:v>1020.310582151035</c:v>
                </c:pt>
                <c:pt idx="116">
                  <c:v>508.69022905755384</c:v>
                </c:pt>
                <c:pt idx="117">
                  <c:v>254.12662204697043</c:v>
                </c:pt>
                <c:pt idx="118">
                  <c:v>127.06331102348521</c:v>
                </c:pt>
                <c:pt idx="119">
                  <c:v>62.020425762517483</c:v>
                </c:pt>
                <c:pt idx="120">
                  <c:v>31.010212881258742</c:v>
                </c:pt>
                <c:pt idx="121">
                  <c:v>14.860663969038463</c:v>
                </c:pt>
                <c:pt idx="122">
                  <c:v>6.4920995626442313</c:v>
                </c:pt>
                <c:pt idx="123">
                  <c:v>206.50581691132209</c:v>
                </c:pt>
                <c:pt idx="124">
                  <c:v>400.75003073486937</c:v>
                </c:pt>
                <c:pt idx="125">
                  <c:v>870.0340144906138</c:v>
                </c:pt>
                <c:pt idx="126">
                  <c:v>1160.9170072453069</c:v>
                </c:pt>
                <c:pt idx="127">
                  <c:v>580.45850362265344</c:v>
                </c:pt>
                <c:pt idx="128">
                  <c:v>290.22925181132672</c:v>
                </c:pt>
                <c:pt idx="129">
                  <c:v>580.65462590566335</c:v>
                </c:pt>
                <c:pt idx="130">
                  <c:v>290.32731295283168</c:v>
                </c:pt>
                <c:pt idx="131">
                  <c:v>1158.0473774066484</c:v>
                </c:pt>
                <c:pt idx="132">
                  <c:v>578.62669697064837</c:v>
                </c:pt>
                <c:pt idx="133">
                  <c:v>288.73070186717348</c:v>
                </c:pt>
                <c:pt idx="134">
                  <c:v>144.36535093358674</c:v>
                </c:pt>
                <c:pt idx="135">
                  <c:v>71.528318495639525</c:v>
                </c:pt>
                <c:pt idx="136">
                  <c:v>35.055272529069768</c:v>
                </c:pt>
                <c:pt idx="137">
                  <c:v>1244.4008757011547</c:v>
                </c:pt>
                <c:pt idx="138">
                  <c:v>1582.9504378505774</c:v>
                </c:pt>
                <c:pt idx="139">
                  <c:v>791.04988689403865</c:v>
                </c:pt>
                <c:pt idx="140">
                  <c:v>395.52494344701933</c:v>
                </c:pt>
                <c:pt idx="141">
                  <c:v>197.76247172350966</c:v>
                </c:pt>
                <c:pt idx="142">
                  <c:v>98.386663732394368</c:v>
                </c:pt>
                <c:pt idx="143">
                  <c:v>49.193331866197184</c:v>
                </c:pt>
                <c:pt idx="144">
                  <c:v>24.596665933098592</c:v>
                </c:pt>
                <c:pt idx="145">
                  <c:v>12.298332966549296</c:v>
                </c:pt>
                <c:pt idx="146">
                  <c:v>6.149166483274648</c:v>
                </c:pt>
                <c:pt idx="147">
                  <c:v>3.074583241637324</c:v>
                </c:pt>
              </c:numCache>
            </c:numRef>
          </c:yVal>
          <c:smooth val="0"/>
          <c:extLst>
            <c:ext xmlns:c16="http://schemas.microsoft.com/office/drawing/2014/chart" uri="{C3380CC4-5D6E-409C-BE32-E72D297353CC}">
              <c16:uniqueId val="{00000001-7D73-4A44-B4E3-B8724CDE7EBC}"/>
            </c:ext>
          </c:extLst>
        </c:ser>
        <c:dLbls>
          <c:showLegendKey val="0"/>
          <c:showVal val="0"/>
          <c:showCatName val="0"/>
          <c:showSerName val="0"/>
          <c:showPercent val="0"/>
          <c:showBubbleSize val="0"/>
        </c:dLbls>
        <c:axId val="554294736"/>
        <c:axId val="554284896"/>
        <c:extLst/>
      </c:scatterChart>
      <c:valAx>
        <c:axId val="554294736"/>
        <c:scaling>
          <c:orientation val="minMax"/>
          <c:max val="44200"/>
          <c:min val="440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Time</a:t>
                </a:r>
              </a:p>
            </c:rich>
          </c:tx>
          <c:layout>
            <c:manualLayout>
              <c:xMode val="edge"/>
              <c:yMode val="edge"/>
              <c:x val="0.49457886819092428"/>
              <c:y val="0.919281334864277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m/d/yyyy"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4284896"/>
        <c:crosses val="autoZero"/>
        <c:crossBetween val="midCat"/>
      </c:valAx>
      <c:valAx>
        <c:axId val="55428489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Daily N1</a:t>
                </a:r>
                <a:r>
                  <a:rPr lang="en-US" sz="2000" baseline="0"/>
                  <a:t> Signal (copies/100mL)</a:t>
                </a:r>
                <a:endParaRPr lang="en-US" sz="2000"/>
              </a:p>
            </c:rich>
          </c:tx>
          <c:layout>
            <c:manualLayout>
              <c:xMode val="edge"/>
              <c:yMode val="edge"/>
              <c:x val="4.2419918630883354E-4"/>
              <c:y val="0.28044453266574149"/>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4294736"/>
        <c:crosses val="autoZero"/>
        <c:crossBetween val="midCat"/>
      </c:valAx>
      <c:spPr>
        <a:noFill/>
        <a:ln>
          <a:noFill/>
        </a:ln>
        <a:effectLst/>
      </c:spPr>
    </c:plotArea>
    <c:legend>
      <c:legendPos val="r"/>
      <c:layout>
        <c:manualLayout>
          <c:xMode val="edge"/>
          <c:yMode val="edge"/>
          <c:x val="8.4746379648827613E-2"/>
          <c:y val="0.10665617018844296"/>
          <c:w val="0.28752008354913844"/>
          <c:h val="0.14160632490757125"/>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University of New Hampshire N2</a:t>
            </a:r>
            <a:r>
              <a:rPr lang="en-US" sz="2800" baseline="0"/>
              <a:t> Signal</a:t>
            </a:r>
            <a:endParaRPr lang="en-US" sz="2800"/>
          </a:p>
        </c:rich>
      </c:tx>
      <c:layout>
        <c:manualLayout>
          <c:xMode val="edge"/>
          <c:yMode val="edge"/>
          <c:x val="0.20514192776108287"/>
          <c:y val="2.6397083849713295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699956866103618E-2"/>
          <c:y val="0.11813318575908505"/>
          <c:w val="0.87151170493430385"/>
          <c:h val="0.7431904963569772"/>
        </c:manualLayout>
      </c:layout>
      <c:scatterChart>
        <c:scatterStyle val="lineMarker"/>
        <c:varyColors val="0"/>
        <c:ser>
          <c:idx val="0"/>
          <c:order val="0"/>
          <c:tx>
            <c:v>N2 Signal Reported</c:v>
          </c:tx>
          <c:spPr>
            <a:ln w="19050" cap="rnd">
              <a:solidFill>
                <a:srgbClr val="FF0000"/>
              </a:solidFill>
              <a:round/>
            </a:ln>
            <a:effectLst/>
          </c:spPr>
          <c:marker>
            <c:symbol val="circle"/>
            <c:size val="5"/>
            <c:spPr>
              <a:solidFill>
                <a:srgbClr val="FF0000"/>
              </a:solidFill>
              <a:ln w="9525">
                <a:solidFill>
                  <a:srgbClr val="FF0000"/>
                </a:solidFill>
              </a:ln>
              <a:effectLst/>
            </c:spPr>
          </c:marker>
          <c:xVal>
            <c:numRef>
              <c:f>'Measured Data'!$C$10:$C$65</c:f>
              <c:numCache>
                <c:formatCode>m/d/yyyy</c:formatCode>
                <c:ptCount val="56"/>
                <c:pt idx="0">
                  <c:v>44057</c:v>
                </c:pt>
                <c:pt idx="1">
                  <c:v>44060</c:v>
                </c:pt>
                <c:pt idx="2">
                  <c:v>44062</c:v>
                </c:pt>
                <c:pt idx="3">
                  <c:v>44064</c:v>
                </c:pt>
                <c:pt idx="4">
                  <c:v>44067</c:v>
                </c:pt>
                <c:pt idx="5">
                  <c:v>44069</c:v>
                </c:pt>
                <c:pt idx="6">
                  <c:v>44074</c:v>
                </c:pt>
                <c:pt idx="7">
                  <c:v>44076</c:v>
                </c:pt>
                <c:pt idx="8">
                  <c:v>44078</c:v>
                </c:pt>
                <c:pt idx="9">
                  <c:v>44082</c:v>
                </c:pt>
                <c:pt idx="10">
                  <c:v>44083</c:v>
                </c:pt>
                <c:pt idx="11">
                  <c:v>44085</c:v>
                </c:pt>
                <c:pt idx="12">
                  <c:v>44088</c:v>
                </c:pt>
                <c:pt idx="13">
                  <c:v>44090</c:v>
                </c:pt>
                <c:pt idx="14">
                  <c:v>44092</c:v>
                </c:pt>
                <c:pt idx="15">
                  <c:v>44095</c:v>
                </c:pt>
                <c:pt idx="16">
                  <c:v>44097</c:v>
                </c:pt>
                <c:pt idx="17">
                  <c:v>44099</c:v>
                </c:pt>
                <c:pt idx="18">
                  <c:v>44102</c:v>
                </c:pt>
                <c:pt idx="19">
                  <c:v>44104</c:v>
                </c:pt>
                <c:pt idx="20">
                  <c:v>44106</c:v>
                </c:pt>
                <c:pt idx="21">
                  <c:v>44109</c:v>
                </c:pt>
                <c:pt idx="22">
                  <c:v>44111</c:v>
                </c:pt>
                <c:pt idx="23">
                  <c:v>44113</c:v>
                </c:pt>
                <c:pt idx="24">
                  <c:v>44113</c:v>
                </c:pt>
                <c:pt idx="25">
                  <c:v>44118</c:v>
                </c:pt>
                <c:pt idx="26">
                  <c:v>44120</c:v>
                </c:pt>
                <c:pt idx="27">
                  <c:v>44123</c:v>
                </c:pt>
                <c:pt idx="28">
                  <c:v>44125</c:v>
                </c:pt>
                <c:pt idx="29">
                  <c:v>44127</c:v>
                </c:pt>
                <c:pt idx="30">
                  <c:v>44130</c:v>
                </c:pt>
                <c:pt idx="31">
                  <c:v>44132</c:v>
                </c:pt>
                <c:pt idx="32">
                  <c:v>44134</c:v>
                </c:pt>
                <c:pt idx="33">
                  <c:v>44137</c:v>
                </c:pt>
                <c:pt idx="34">
                  <c:v>44139</c:v>
                </c:pt>
                <c:pt idx="35">
                  <c:v>44141</c:v>
                </c:pt>
                <c:pt idx="36">
                  <c:v>44144</c:v>
                </c:pt>
                <c:pt idx="37">
                  <c:v>44145</c:v>
                </c:pt>
                <c:pt idx="38">
                  <c:v>44148</c:v>
                </c:pt>
                <c:pt idx="39">
                  <c:v>44151</c:v>
                </c:pt>
                <c:pt idx="40">
                  <c:v>44154</c:v>
                </c:pt>
                <c:pt idx="41">
                  <c:v>44155</c:v>
                </c:pt>
                <c:pt idx="42">
                  <c:v>44158</c:v>
                </c:pt>
                <c:pt idx="43">
                  <c:v>44160</c:v>
                </c:pt>
                <c:pt idx="44">
                  <c:v>44165</c:v>
                </c:pt>
                <c:pt idx="45">
                  <c:v>44167</c:v>
                </c:pt>
                <c:pt idx="46">
                  <c:v>44169</c:v>
                </c:pt>
                <c:pt idx="47">
                  <c:v>44172</c:v>
                </c:pt>
                <c:pt idx="48">
                  <c:v>44174</c:v>
                </c:pt>
                <c:pt idx="49">
                  <c:v>44176</c:v>
                </c:pt>
                <c:pt idx="50">
                  <c:v>44179</c:v>
                </c:pt>
                <c:pt idx="51">
                  <c:v>44181</c:v>
                </c:pt>
                <c:pt idx="52">
                  <c:v>44183</c:v>
                </c:pt>
                <c:pt idx="53">
                  <c:v>44186</c:v>
                </c:pt>
                <c:pt idx="54">
                  <c:v>44188</c:v>
                </c:pt>
                <c:pt idx="55">
                  <c:v>44193</c:v>
                </c:pt>
              </c:numCache>
            </c:numRef>
          </c:xVal>
          <c:yVal>
            <c:numRef>
              <c:f>'Measured Data'!$F$10:$F$65</c:f>
              <c:numCache>
                <c:formatCode>0</c:formatCode>
                <c:ptCount val="56"/>
                <c:pt idx="0">
                  <c:v>895.8730158730159</c:v>
                </c:pt>
                <c:pt idx="1">
                  <c:v>1137.7777777777776</c:v>
                </c:pt>
                <c:pt idx="2">
                  <c:v>1521.269841269841</c:v>
                </c:pt>
                <c:pt idx="3">
                  <c:v>1624.7619047619048</c:v>
                </c:pt>
                <c:pt idx="4">
                  <c:v>963.17460317460325</c:v>
                </c:pt>
                <c:pt idx="5">
                  <c:v>1142.2222222222224</c:v>
                </c:pt>
                <c:pt idx="6">
                  <c:v>1086.3492063492063</c:v>
                </c:pt>
                <c:pt idx="7">
                  <c:v>2046.3492063492065</c:v>
                </c:pt>
                <c:pt idx="8">
                  <c:v>598.09523809523807</c:v>
                </c:pt>
                <c:pt idx="9">
                  <c:v>686.34920634920638</c:v>
                </c:pt>
                <c:pt idx="10">
                  <c:v>573.33333333333337</c:v>
                </c:pt>
                <c:pt idx="11">
                  <c:v>693.31070733448814</c:v>
                </c:pt>
                <c:pt idx="12">
                  <c:v>702.3388090587797</c:v>
                </c:pt>
                <c:pt idx="13">
                  <c:v>1584.1500418526784</c:v>
                </c:pt>
                <c:pt idx="14">
                  <c:v>1193.598641289605</c:v>
                </c:pt>
                <c:pt idx="15">
                  <c:v>1382.843713911753</c:v>
                </c:pt>
                <c:pt idx="16">
                  <c:v>0</c:v>
                </c:pt>
                <c:pt idx="17">
                  <c:v>413.96825396825398</c:v>
                </c:pt>
                <c:pt idx="18">
                  <c:v>707.3263819255526</c:v>
                </c:pt>
                <c:pt idx="19">
                  <c:v>666.28554889134011</c:v>
                </c:pt>
                <c:pt idx="20">
                  <c:v>287.61904761904765</c:v>
                </c:pt>
                <c:pt idx="21">
                  <c:v>344.1904761904762</c:v>
                </c:pt>
                <c:pt idx="22">
                  <c:v>184.25396825396828</c:v>
                </c:pt>
                <c:pt idx="23">
                  <c:v>860.95238095238108</c:v>
                </c:pt>
                <c:pt idx="24">
                  <c:v>921.90476190476193</c:v>
                </c:pt>
                <c:pt idx="25">
                  <c:v>0</c:v>
                </c:pt>
                <c:pt idx="26">
                  <c:v>453.33333333333331</c:v>
                </c:pt>
                <c:pt idx="27">
                  <c:v>522.53968253968253</c:v>
                </c:pt>
                <c:pt idx="28">
                  <c:v>1177.7777777777778</c:v>
                </c:pt>
                <c:pt idx="29">
                  <c:v>1149.8412698412699</c:v>
                </c:pt>
                <c:pt idx="30">
                  <c:v>1590.4761904761906</c:v>
                </c:pt>
                <c:pt idx="31">
                  <c:v>1370.1587301587304</c:v>
                </c:pt>
                <c:pt idx="32">
                  <c:v>0</c:v>
                </c:pt>
                <c:pt idx="33">
                  <c:v>182.73015873015871</c:v>
                </c:pt>
                <c:pt idx="34">
                  <c:v>1509.8412698412696</c:v>
                </c:pt>
                <c:pt idx="35">
                  <c:v>4152.3809523809523</c:v>
                </c:pt>
                <c:pt idx="36">
                  <c:v>2046.9841269841272</c:v>
                </c:pt>
                <c:pt idx="37">
                  <c:v>723.17460317460325</c:v>
                </c:pt>
                <c:pt idx="38">
                  <c:v>716.82539682539675</c:v>
                </c:pt>
                <c:pt idx="39">
                  <c:v>725.07936507936518</c:v>
                </c:pt>
                <c:pt idx="40">
                  <c:v>1390.4761904761906</c:v>
                </c:pt>
                <c:pt idx="41" formatCode="0.00">
                  <c:v>714.28571428571433</c:v>
                </c:pt>
                <c:pt idx="42" formatCode="0.00">
                  <c:v>925.71428571428578</c:v>
                </c:pt>
                <c:pt idx="43" formatCode="0.00">
                  <c:v>600.6349206349206</c:v>
                </c:pt>
                <c:pt idx="44" formatCode="0.00">
                  <c:v>728.8888888888888</c:v>
                </c:pt>
                <c:pt idx="45" formatCode="0.00">
                  <c:v>610.79365079365095</c:v>
                </c:pt>
                <c:pt idx="46">
                  <c:v>0</c:v>
                </c:pt>
                <c:pt idx="47">
                  <c:v>0</c:v>
                </c:pt>
                <c:pt idx="48">
                  <c:v>0</c:v>
                </c:pt>
                <c:pt idx="49" formatCode="0.00">
                  <c:v>2685.7142857142858</c:v>
                </c:pt>
                <c:pt idx="50">
                  <c:v>2109.8412698412699</c:v>
                </c:pt>
                <c:pt idx="51" formatCode="0.00">
                  <c:v>2424.1411118280321</c:v>
                </c:pt>
                <c:pt idx="52" formatCode="0.00">
                  <c:v>2800.5349295479914</c:v>
                </c:pt>
                <c:pt idx="53" formatCode="0.00">
                  <c:v>1995.5555555555554</c:v>
                </c:pt>
                <c:pt idx="54" formatCode="0.00">
                  <c:v>860.31746031746025</c:v>
                </c:pt>
                <c:pt idx="55" formatCode="0.00">
                  <c:v>0</c:v>
                </c:pt>
              </c:numCache>
            </c:numRef>
          </c:yVal>
          <c:smooth val="0"/>
          <c:extLst xmlns:c15="http://schemas.microsoft.com/office/drawing/2012/chart">
            <c:ext xmlns:c16="http://schemas.microsoft.com/office/drawing/2014/chart" uri="{C3380CC4-5D6E-409C-BE32-E72D297353CC}">
              <c16:uniqueId val="{00000000-64E2-44BF-9D04-B95C9DD73828}"/>
            </c:ext>
          </c:extLst>
        </c:ser>
        <c:ser>
          <c:idx val="2"/>
          <c:order val="1"/>
          <c:tx>
            <c:v>N2 Signal Projected</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'Model for UNH On Campus'!$J$9:$FA$9</c:f>
              <c:numCache>
                <c:formatCode>m/d/yyyy</c:formatCode>
                <c:ptCount val="148"/>
                <c:pt idx="0">
                  <c:v>44043</c:v>
                </c:pt>
                <c:pt idx="1">
                  <c:v>44044</c:v>
                </c:pt>
                <c:pt idx="2">
                  <c:v>44045</c:v>
                </c:pt>
                <c:pt idx="3">
                  <c:v>44046</c:v>
                </c:pt>
                <c:pt idx="4">
                  <c:v>44047</c:v>
                </c:pt>
                <c:pt idx="5">
                  <c:v>44048</c:v>
                </c:pt>
                <c:pt idx="6">
                  <c:v>44049</c:v>
                </c:pt>
                <c:pt idx="7">
                  <c:v>44050</c:v>
                </c:pt>
                <c:pt idx="8">
                  <c:v>44051</c:v>
                </c:pt>
                <c:pt idx="9">
                  <c:v>44052</c:v>
                </c:pt>
                <c:pt idx="10">
                  <c:v>44053</c:v>
                </c:pt>
                <c:pt idx="11">
                  <c:v>44054</c:v>
                </c:pt>
                <c:pt idx="12">
                  <c:v>44055</c:v>
                </c:pt>
                <c:pt idx="13">
                  <c:v>44056</c:v>
                </c:pt>
                <c:pt idx="14">
                  <c:v>44057</c:v>
                </c:pt>
                <c:pt idx="15">
                  <c:v>44058</c:v>
                </c:pt>
                <c:pt idx="16">
                  <c:v>44059</c:v>
                </c:pt>
                <c:pt idx="17">
                  <c:v>44060</c:v>
                </c:pt>
                <c:pt idx="18">
                  <c:v>44061</c:v>
                </c:pt>
                <c:pt idx="19">
                  <c:v>44062</c:v>
                </c:pt>
                <c:pt idx="20">
                  <c:v>44063</c:v>
                </c:pt>
                <c:pt idx="21">
                  <c:v>44064</c:v>
                </c:pt>
                <c:pt idx="22">
                  <c:v>44065</c:v>
                </c:pt>
                <c:pt idx="23">
                  <c:v>44066</c:v>
                </c:pt>
                <c:pt idx="24">
                  <c:v>44067</c:v>
                </c:pt>
                <c:pt idx="25">
                  <c:v>44068</c:v>
                </c:pt>
                <c:pt idx="26">
                  <c:v>44069</c:v>
                </c:pt>
                <c:pt idx="27">
                  <c:v>44070</c:v>
                </c:pt>
                <c:pt idx="28">
                  <c:v>44071</c:v>
                </c:pt>
                <c:pt idx="29">
                  <c:v>44072</c:v>
                </c:pt>
                <c:pt idx="30">
                  <c:v>44073</c:v>
                </c:pt>
                <c:pt idx="31">
                  <c:v>44074</c:v>
                </c:pt>
                <c:pt idx="32">
                  <c:v>44075</c:v>
                </c:pt>
                <c:pt idx="33">
                  <c:v>44076</c:v>
                </c:pt>
                <c:pt idx="34">
                  <c:v>44077</c:v>
                </c:pt>
                <c:pt idx="35">
                  <c:v>44078</c:v>
                </c:pt>
                <c:pt idx="36">
                  <c:v>44079</c:v>
                </c:pt>
                <c:pt idx="37">
                  <c:v>44080</c:v>
                </c:pt>
                <c:pt idx="38">
                  <c:v>44081</c:v>
                </c:pt>
                <c:pt idx="39">
                  <c:v>44082</c:v>
                </c:pt>
                <c:pt idx="40">
                  <c:v>44083</c:v>
                </c:pt>
                <c:pt idx="41">
                  <c:v>44084</c:v>
                </c:pt>
                <c:pt idx="42">
                  <c:v>44085</c:v>
                </c:pt>
                <c:pt idx="43">
                  <c:v>44086</c:v>
                </c:pt>
                <c:pt idx="44">
                  <c:v>44087</c:v>
                </c:pt>
                <c:pt idx="45">
                  <c:v>44088</c:v>
                </c:pt>
                <c:pt idx="46">
                  <c:v>44089</c:v>
                </c:pt>
                <c:pt idx="47">
                  <c:v>44090</c:v>
                </c:pt>
                <c:pt idx="48">
                  <c:v>44091</c:v>
                </c:pt>
                <c:pt idx="49">
                  <c:v>44092</c:v>
                </c:pt>
                <c:pt idx="50">
                  <c:v>44093</c:v>
                </c:pt>
                <c:pt idx="51">
                  <c:v>44094</c:v>
                </c:pt>
                <c:pt idx="52">
                  <c:v>44095</c:v>
                </c:pt>
                <c:pt idx="53">
                  <c:v>44096</c:v>
                </c:pt>
                <c:pt idx="54">
                  <c:v>44097</c:v>
                </c:pt>
                <c:pt idx="55">
                  <c:v>44098</c:v>
                </c:pt>
                <c:pt idx="56">
                  <c:v>44099</c:v>
                </c:pt>
                <c:pt idx="57">
                  <c:v>44100</c:v>
                </c:pt>
                <c:pt idx="58">
                  <c:v>44101</c:v>
                </c:pt>
                <c:pt idx="59">
                  <c:v>44102</c:v>
                </c:pt>
                <c:pt idx="60">
                  <c:v>44103</c:v>
                </c:pt>
                <c:pt idx="61">
                  <c:v>44104</c:v>
                </c:pt>
                <c:pt idx="62">
                  <c:v>44105</c:v>
                </c:pt>
                <c:pt idx="63">
                  <c:v>44106</c:v>
                </c:pt>
                <c:pt idx="64">
                  <c:v>44107</c:v>
                </c:pt>
                <c:pt idx="65">
                  <c:v>44108</c:v>
                </c:pt>
                <c:pt idx="66">
                  <c:v>44109</c:v>
                </c:pt>
                <c:pt idx="67">
                  <c:v>44110</c:v>
                </c:pt>
                <c:pt idx="68">
                  <c:v>44111</c:v>
                </c:pt>
                <c:pt idx="69">
                  <c:v>44112</c:v>
                </c:pt>
                <c:pt idx="70">
                  <c:v>44113</c:v>
                </c:pt>
                <c:pt idx="71">
                  <c:v>44114</c:v>
                </c:pt>
                <c:pt idx="72">
                  <c:v>44115</c:v>
                </c:pt>
                <c:pt idx="73">
                  <c:v>44116</c:v>
                </c:pt>
                <c:pt idx="74">
                  <c:v>44117</c:v>
                </c:pt>
                <c:pt idx="75">
                  <c:v>44118</c:v>
                </c:pt>
                <c:pt idx="76">
                  <c:v>44119</c:v>
                </c:pt>
                <c:pt idx="77">
                  <c:v>44120</c:v>
                </c:pt>
                <c:pt idx="78">
                  <c:v>44121</c:v>
                </c:pt>
                <c:pt idx="79">
                  <c:v>44122</c:v>
                </c:pt>
                <c:pt idx="80">
                  <c:v>44123</c:v>
                </c:pt>
                <c:pt idx="81">
                  <c:v>44124</c:v>
                </c:pt>
                <c:pt idx="82">
                  <c:v>44125</c:v>
                </c:pt>
                <c:pt idx="83">
                  <c:v>44126</c:v>
                </c:pt>
                <c:pt idx="84">
                  <c:v>44127</c:v>
                </c:pt>
                <c:pt idx="85">
                  <c:v>44128</c:v>
                </c:pt>
                <c:pt idx="86">
                  <c:v>44129</c:v>
                </c:pt>
                <c:pt idx="87">
                  <c:v>44130</c:v>
                </c:pt>
                <c:pt idx="88">
                  <c:v>44131</c:v>
                </c:pt>
                <c:pt idx="89">
                  <c:v>44132</c:v>
                </c:pt>
                <c:pt idx="90">
                  <c:v>44133</c:v>
                </c:pt>
                <c:pt idx="91">
                  <c:v>44134</c:v>
                </c:pt>
                <c:pt idx="92">
                  <c:v>44135</c:v>
                </c:pt>
                <c:pt idx="93">
                  <c:v>44136</c:v>
                </c:pt>
                <c:pt idx="94">
                  <c:v>44137</c:v>
                </c:pt>
                <c:pt idx="95">
                  <c:v>44138</c:v>
                </c:pt>
                <c:pt idx="96">
                  <c:v>44139</c:v>
                </c:pt>
                <c:pt idx="97">
                  <c:v>44140</c:v>
                </c:pt>
                <c:pt idx="98">
                  <c:v>44141</c:v>
                </c:pt>
                <c:pt idx="99">
                  <c:v>44142</c:v>
                </c:pt>
                <c:pt idx="100">
                  <c:v>44143</c:v>
                </c:pt>
                <c:pt idx="101">
                  <c:v>44144</c:v>
                </c:pt>
                <c:pt idx="102">
                  <c:v>44145</c:v>
                </c:pt>
                <c:pt idx="103">
                  <c:v>44146</c:v>
                </c:pt>
                <c:pt idx="104">
                  <c:v>44147</c:v>
                </c:pt>
                <c:pt idx="105">
                  <c:v>44148</c:v>
                </c:pt>
                <c:pt idx="106">
                  <c:v>44149</c:v>
                </c:pt>
                <c:pt idx="107">
                  <c:v>44150</c:v>
                </c:pt>
                <c:pt idx="108">
                  <c:v>44151</c:v>
                </c:pt>
                <c:pt idx="109">
                  <c:v>44152</c:v>
                </c:pt>
                <c:pt idx="110">
                  <c:v>44153</c:v>
                </c:pt>
                <c:pt idx="111">
                  <c:v>44154</c:v>
                </c:pt>
                <c:pt idx="112">
                  <c:v>44155</c:v>
                </c:pt>
                <c:pt idx="113">
                  <c:v>44156</c:v>
                </c:pt>
                <c:pt idx="114">
                  <c:v>44157</c:v>
                </c:pt>
                <c:pt idx="115">
                  <c:v>44158</c:v>
                </c:pt>
                <c:pt idx="116">
                  <c:v>44159</c:v>
                </c:pt>
                <c:pt idx="117">
                  <c:v>44160</c:v>
                </c:pt>
                <c:pt idx="118">
                  <c:v>44161</c:v>
                </c:pt>
                <c:pt idx="119">
                  <c:v>44162</c:v>
                </c:pt>
                <c:pt idx="120">
                  <c:v>44163</c:v>
                </c:pt>
                <c:pt idx="121">
                  <c:v>44164</c:v>
                </c:pt>
                <c:pt idx="122">
                  <c:v>44165</c:v>
                </c:pt>
                <c:pt idx="123">
                  <c:v>44166</c:v>
                </c:pt>
                <c:pt idx="124">
                  <c:v>44167</c:v>
                </c:pt>
                <c:pt idx="125">
                  <c:v>44168</c:v>
                </c:pt>
                <c:pt idx="126">
                  <c:v>44169</c:v>
                </c:pt>
                <c:pt idx="127">
                  <c:v>44170</c:v>
                </c:pt>
                <c:pt idx="128">
                  <c:v>44171</c:v>
                </c:pt>
                <c:pt idx="129">
                  <c:v>44172</c:v>
                </c:pt>
                <c:pt idx="130">
                  <c:v>44173</c:v>
                </c:pt>
                <c:pt idx="131">
                  <c:v>44174</c:v>
                </c:pt>
                <c:pt idx="132">
                  <c:v>44175</c:v>
                </c:pt>
                <c:pt idx="133">
                  <c:v>44176</c:v>
                </c:pt>
                <c:pt idx="134">
                  <c:v>44177</c:v>
                </c:pt>
                <c:pt idx="135">
                  <c:v>44178</c:v>
                </c:pt>
                <c:pt idx="136">
                  <c:v>44179</c:v>
                </c:pt>
                <c:pt idx="137">
                  <c:v>44180</c:v>
                </c:pt>
                <c:pt idx="138">
                  <c:v>44181</c:v>
                </c:pt>
                <c:pt idx="139">
                  <c:v>44182</c:v>
                </c:pt>
                <c:pt idx="140">
                  <c:v>44183</c:v>
                </c:pt>
                <c:pt idx="141">
                  <c:v>44184</c:v>
                </c:pt>
                <c:pt idx="142">
                  <c:v>44185</c:v>
                </c:pt>
                <c:pt idx="143">
                  <c:v>44186</c:v>
                </c:pt>
                <c:pt idx="144">
                  <c:v>44187</c:v>
                </c:pt>
                <c:pt idx="145">
                  <c:v>44188</c:v>
                </c:pt>
                <c:pt idx="146">
                  <c:v>44189</c:v>
                </c:pt>
                <c:pt idx="147">
                  <c:v>44190</c:v>
                </c:pt>
              </c:numCache>
            </c:numRef>
          </c:xVal>
          <c:yVal>
            <c:numRef>
              <c:f>'Model for UNH On Campus'!$J$149:$FA$149</c:f>
              <c:numCache>
                <c:formatCode>General</c:formatCode>
                <c:ptCount val="148"/>
                <c:pt idx="0">
                  <c:v>558.38461538461536</c:v>
                </c:pt>
                <c:pt idx="1">
                  <c:v>279.19230769230768</c:v>
                </c:pt>
                <c:pt idx="2">
                  <c:v>139.59615384615384</c:v>
                </c:pt>
                <c:pt idx="3">
                  <c:v>69.79807692307692</c:v>
                </c:pt>
                <c:pt idx="4">
                  <c:v>34.89903846153846</c:v>
                </c:pt>
                <c:pt idx="5">
                  <c:v>17.44951923076923</c:v>
                </c:pt>
                <c:pt idx="6">
                  <c:v>8.724759615384615</c:v>
                </c:pt>
                <c:pt idx="7">
                  <c:v>4.3623798076923075</c:v>
                </c:pt>
                <c:pt idx="8">
                  <c:v>2.1811899038461537</c:v>
                </c:pt>
                <c:pt idx="9">
                  <c:v>1.0905949519230769</c:v>
                </c:pt>
                <c:pt idx="10">
                  <c:v>0</c:v>
                </c:pt>
                <c:pt idx="11">
                  <c:v>0</c:v>
                </c:pt>
                <c:pt idx="12">
                  <c:v>0</c:v>
                </c:pt>
                <c:pt idx="13">
                  <c:v>0</c:v>
                </c:pt>
                <c:pt idx="14">
                  <c:v>0</c:v>
                </c:pt>
                <c:pt idx="15">
                  <c:v>0</c:v>
                </c:pt>
                <c:pt idx="16">
                  <c:v>0</c:v>
                </c:pt>
                <c:pt idx="17">
                  <c:v>0</c:v>
                </c:pt>
                <c:pt idx="18">
                  <c:v>0</c:v>
                </c:pt>
                <c:pt idx="19">
                  <c:v>0</c:v>
                </c:pt>
                <c:pt idx="20">
                  <c:v>531.14634146341461</c:v>
                </c:pt>
                <c:pt idx="21">
                  <c:v>1327.8658536585365</c:v>
                </c:pt>
                <c:pt idx="22">
                  <c:v>663.93292682926824</c:v>
                </c:pt>
                <c:pt idx="23">
                  <c:v>827.30762474021549</c:v>
                </c:pt>
                <c:pt idx="24">
                  <c:v>413.65381237010774</c:v>
                </c:pt>
                <c:pt idx="25">
                  <c:v>1044.4038292619771</c:v>
                </c:pt>
                <c:pt idx="26">
                  <c:v>513.9027530456226</c:v>
                </c:pt>
                <c:pt idx="27">
                  <c:v>256.9513765228113</c:v>
                </c:pt>
                <c:pt idx="28">
                  <c:v>128.47568826140565</c:v>
                </c:pt>
                <c:pt idx="29">
                  <c:v>952.28308269230774</c:v>
                </c:pt>
                <c:pt idx="30">
                  <c:v>778.59987467948713</c:v>
                </c:pt>
                <c:pt idx="31">
                  <c:v>389.29993733974356</c:v>
                </c:pt>
                <c:pt idx="32">
                  <c:v>188.10639895833333</c:v>
                </c:pt>
                <c:pt idx="33">
                  <c:v>385.82949998601595</c:v>
                </c:pt>
                <c:pt idx="34">
                  <c:v>192.91474999300797</c:v>
                </c:pt>
                <c:pt idx="35">
                  <c:v>991.40258047595603</c:v>
                </c:pt>
                <c:pt idx="36">
                  <c:v>818.97540953385146</c:v>
                </c:pt>
                <c:pt idx="37">
                  <c:v>1384.5772570057316</c:v>
                </c:pt>
                <c:pt idx="38">
                  <c:v>692.28862850286578</c:v>
                </c:pt>
                <c:pt idx="39">
                  <c:v>341.58530955601339</c:v>
                </c:pt>
                <c:pt idx="40">
                  <c:v>1364.0529287506092</c:v>
                </c:pt>
                <c:pt idx="41">
                  <c:v>1635.9355494484753</c:v>
                </c:pt>
                <c:pt idx="42">
                  <c:v>1108.3277747242378</c:v>
                </c:pt>
                <c:pt idx="43">
                  <c:v>554.16388736211888</c:v>
                </c:pt>
                <c:pt idx="44">
                  <c:v>277.08194368105944</c:v>
                </c:pt>
                <c:pt idx="45">
                  <c:v>435.3277134353005</c:v>
                </c:pt>
                <c:pt idx="46">
                  <c:v>217.66385671765025</c:v>
                </c:pt>
                <c:pt idx="47">
                  <c:v>410.3380258013002</c:v>
                </c:pt>
                <c:pt idx="48">
                  <c:v>205.1690129006501</c:v>
                </c:pt>
                <c:pt idx="49">
                  <c:v>102.58450645032505</c:v>
                </c:pt>
                <c:pt idx="50">
                  <c:v>51.292253225162526</c:v>
                </c:pt>
                <c:pt idx="51">
                  <c:v>25.646126612581263</c:v>
                </c:pt>
                <c:pt idx="52">
                  <c:v>12.248185309715289</c:v>
                </c:pt>
                <c:pt idx="53">
                  <c:v>5.8912046946347028</c:v>
                </c:pt>
                <c:pt idx="54">
                  <c:v>2.9456023473173514</c:v>
                </c:pt>
                <c:pt idx="55">
                  <c:v>1.1814778645833333</c:v>
                </c:pt>
                <c:pt idx="56">
                  <c:v>0.59073893229166663</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335.03076923076924</c:v>
                </c:pt>
                <c:pt idx="72">
                  <c:v>167.51538461538462</c:v>
                </c:pt>
                <c:pt idx="73">
                  <c:v>83.757692307692309</c:v>
                </c:pt>
                <c:pt idx="74">
                  <c:v>41.878846153846155</c:v>
                </c:pt>
                <c:pt idx="75">
                  <c:v>20.939423076923077</c:v>
                </c:pt>
                <c:pt idx="76">
                  <c:v>10.469711538461539</c:v>
                </c:pt>
                <c:pt idx="77">
                  <c:v>313.69229001923077</c:v>
                </c:pt>
                <c:pt idx="78">
                  <c:v>156.84614500961538</c:v>
                </c:pt>
                <c:pt idx="79">
                  <c:v>78.423072504807692</c:v>
                </c:pt>
                <c:pt idx="80">
                  <c:v>337.52660474555449</c:v>
                </c:pt>
                <c:pt idx="81">
                  <c:v>168.43612388720032</c:v>
                </c:pt>
                <c:pt idx="82">
                  <c:v>84.218061943600162</c:v>
                </c:pt>
                <c:pt idx="83">
                  <c:v>42.109030971800081</c:v>
                </c:pt>
                <c:pt idx="84">
                  <c:v>903.90586683725144</c:v>
                </c:pt>
                <c:pt idx="85">
                  <c:v>451.95293341862572</c:v>
                </c:pt>
                <c:pt idx="86">
                  <c:v>225.97646670931286</c:v>
                </c:pt>
                <c:pt idx="87">
                  <c:v>112.68700539152167</c:v>
                </c:pt>
                <c:pt idx="88">
                  <c:v>56.343502695760833</c:v>
                </c:pt>
                <c:pt idx="89">
                  <c:v>28.171751347880416</c:v>
                </c:pt>
                <c:pt idx="90">
                  <c:v>13.794552364864865</c:v>
                </c:pt>
                <c:pt idx="91">
                  <c:v>6.8972761824324325</c:v>
                </c:pt>
                <c:pt idx="92">
                  <c:v>3.4486380912162162</c:v>
                </c:pt>
                <c:pt idx="93">
                  <c:v>1.7243190456081081</c:v>
                </c:pt>
                <c:pt idx="94">
                  <c:v>0.86215952280405406</c:v>
                </c:pt>
                <c:pt idx="95">
                  <c:v>286.56194815613884</c:v>
                </c:pt>
                <c:pt idx="96">
                  <c:v>143.0654341973684</c:v>
                </c:pt>
                <c:pt idx="97">
                  <c:v>2684.7727170986846</c:v>
                </c:pt>
                <c:pt idx="98">
                  <c:v>1342.3863585493423</c:v>
                </c:pt>
                <c:pt idx="99">
                  <c:v>1952.1931792746711</c:v>
                </c:pt>
                <c:pt idx="100">
                  <c:v>976.09658963733557</c:v>
                </c:pt>
                <c:pt idx="101">
                  <c:v>488.04829481866778</c:v>
                </c:pt>
                <c:pt idx="102">
                  <c:v>1092.4786928638794</c:v>
                </c:pt>
                <c:pt idx="103">
                  <c:v>4126.020168349748</c:v>
                </c:pt>
                <c:pt idx="104">
                  <c:v>4330.7041097538213</c:v>
                </c:pt>
                <c:pt idx="105">
                  <c:v>2713.5487035171996</c:v>
                </c:pt>
                <c:pt idx="106">
                  <c:v>2290.0743517585997</c:v>
                </c:pt>
                <c:pt idx="107">
                  <c:v>1145.0371758792999</c:v>
                </c:pt>
                <c:pt idx="108">
                  <c:v>1773.8649404396499</c:v>
                </c:pt>
                <c:pt idx="109">
                  <c:v>1833.7585571763466</c:v>
                </c:pt>
                <c:pt idx="110">
                  <c:v>916.87927858817329</c:v>
                </c:pt>
                <c:pt idx="111">
                  <c:v>2379.4673956417428</c:v>
                </c:pt>
                <c:pt idx="112">
                  <c:v>1519.6882432754169</c:v>
                </c:pt>
                <c:pt idx="113">
                  <c:v>2434.9979677915544</c:v>
                </c:pt>
                <c:pt idx="114">
                  <c:v>1217.2918416727659</c:v>
                </c:pt>
                <c:pt idx="115">
                  <c:v>1020.310582151035</c:v>
                </c:pt>
                <c:pt idx="116">
                  <c:v>508.69022905755384</c:v>
                </c:pt>
                <c:pt idx="117">
                  <c:v>254.12662204697043</c:v>
                </c:pt>
                <c:pt idx="118">
                  <c:v>127.06331102348521</c:v>
                </c:pt>
                <c:pt idx="119">
                  <c:v>62.020425762517483</c:v>
                </c:pt>
                <c:pt idx="120">
                  <c:v>31.010212881258742</c:v>
                </c:pt>
                <c:pt idx="121">
                  <c:v>14.860663969038463</c:v>
                </c:pt>
                <c:pt idx="122">
                  <c:v>6.4920995626442313</c:v>
                </c:pt>
                <c:pt idx="123">
                  <c:v>206.50581691132209</c:v>
                </c:pt>
                <c:pt idx="124">
                  <c:v>400.75003073486937</c:v>
                </c:pt>
                <c:pt idx="125">
                  <c:v>870.0340144906138</c:v>
                </c:pt>
                <c:pt idx="126">
                  <c:v>1160.9170072453069</c:v>
                </c:pt>
                <c:pt idx="127">
                  <c:v>580.45850362265344</c:v>
                </c:pt>
                <c:pt idx="128">
                  <c:v>290.22925181132672</c:v>
                </c:pt>
                <c:pt idx="129">
                  <c:v>580.65462590566335</c:v>
                </c:pt>
                <c:pt idx="130">
                  <c:v>290.32731295283168</c:v>
                </c:pt>
                <c:pt idx="131">
                  <c:v>1158.0473774066484</c:v>
                </c:pt>
                <c:pt idx="132">
                  <c:v>578.62669697064837</c:v>
                </c:pt>
                <c:pt idx="133">
                  <c:v>288.73070186717348</c:v>
                </c:pt>
                <c:pt idx="134">
                  <c:v>144.36535093358674</c:v>
                </c:pt>
                <c:pt idx="135">
                  <c:v>71.528318495639525</c:v>
                </c:pt>
                <c:pt idx="136">
                  <c:v>35.055272529069768</c:v>
                </c:pt>
                <c:pt idx="137">
                  <c:v>1244.4008757011547</c:v>
                </c:pt>
                <c:pt idx="138">
                  <c:v>1582.9504378505774</c:v>
                </c:pt>
                <c:pt idx="139">
                  <c:v>791.04988689403865</c:v>
                </c:pt>
                <c:pt idx="140">
                  <c:v>395.52494344701933</c:v>
                </c:pt>
                <c:pt idx="141">
                  <c:v>197.76247172350966</c:v>
                </c:pt>
                <c:pt idx="142">
                  <c:v>98.386663732394368</c:v>
                </c:pt>
                <c:pt idx="143">
                  <c:v>49.193331866197184</c:v>
                </c:pt>
                <c:pt idx="144">
                  <c:v>24.596665933098592</c:v>
                </c:pt>
                <c:pt idx="145">
                  <c:v>12.298332966549296</c:v>
                </c:pt>
                <c:pt idx="146">
                  <c:v>6.149166483274648</c:v>
                </c:pt>
                <c:pt idx="147">
                  <c:v>3.074583241637324</c:v>
                </c:pt>
              </c:numCache>
            </c:numRef>
          </c:yVal>
          <c:smooth val="0"/>
          <c:extLst>
            <c:ext xmlns:c16="http://schemas.microsoft.com/office/drawing/2014/chart" uri="{C3380CC4-5D6E-409C-BE32-E72D297353CC}">
              <c16:uniqueId val="{00000001-64E2-44BF-9D04-B95C9DD73828}"/>
            </c:ext>
          </c:extLst>
        </c:ser>
        <c:dLbls>
          <c:showLegendKey val="0"/>
          <c:showVal val="0"/>
          <c:showCatName val="0"/>
          <c:showSerName val="0"/>
          <c:showPercent val="0"/>
          <c:showBubbleSize val="0"/>
        </c:dLbls>
        <c:axId val="554294736"/>
        <c:axId val="554284896"/>
        <c:extLst/>
      </c:scatterChart>
      <c:valAx>
        <c:axId val="554294736"/>
        <c:scaling>
          <c:orientation val="minMax"/>
          <c:max val="44200"/>
          <c:min val="440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Time</a:t>
                </a:r>
              </a:p>
            </c:rich>
          </c:tx>
          <c:layout>
            <c:manualLayout>
              <c:xMode val="edge"/>
              <c:yMode val="edge"/>
              <c:x val="0.49761488109750507"/>
              <c:y val="0.9347912113161892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m/d/yyyy"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4284896"/>
        <c:crosses val="autoZero"/>
        <c:crossBetween val="midCat"/>
      </c:valAx>
      <c:valAx>
        <c:axId val="55428489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aseline="0"/>
                  <a:t>Daily N2 Signal (copies/100mL)</a:t>
                </a:r>
                <a:endParaRPr lang="en-US" sz="2000"/>
              </a:p>
            </c:rich>
          </c:tx>
          <c:layout>
            <c:manualLayout>
              <c:xMode val="edge"/>
              <c:yMode val="edge"/>
              <c:x val="9.1351502537720987E-3"/>
              <c:y val="0.25092264216795579"/>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4294736"/>
        <c:crosses val="autoZero"/>
        <c:crossBetween val="midCat"/>
      </c:valAx>
      <c:spPr>
        <a:noFill/>
        <a:ln>
          <a:noFill/>
        </a:ln>
        <a:effectLst/>
      </c:spPr>
    </c:plotArea>
    <c:legend>
      <c:legendPos val="r"/>
      <c:layout>
        <c:manualLayout>
          <c:xMode val="edge"/>
          <c:yMode val="edge"/>
          <c:x val="8.8890410260019342E-2"/>
          <c:y val="0.12681148688849569"/>
          <c:w val="0.30085872549923098"/>
          <c:h val="0.14918111014979998"/>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Plymouth</a:t>
            </a:r>
            <a:r>
              <a:rPr lang="en-US" sz="2800" baseline="0"/>
              <a:t> State University N1 Signal</a:t>
            </a:r>
            <a:endParaRPr lang="en-US" sz="280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817222326685324E-2"/>
          <c:y val="0.10133887215141545"/>
          <c:w val="0.84124805519706558"/>
          <c:h val="0.77559195368330602"/>
        </c:manualLayout>
      </c:layout>
      <c:scatterChart>
        <c:scatterStyle val="lineMarker"/>
        <c:varyColors val="0"/>
        <c:ser>
          <c:idx val="0"/>
          <c:order val="0"/>
          <c:tx>
            <c:v>N1 Signal Reported</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Sheet1!$A$59:$A$175</c:f>
              <c:numCache>
                <c:formatCode>m/d/yyyy</c:formatCode>
                <c:ptCount val="117"/>
                <c:pt idx="0">
                  <c:v>44076</c:v>
                </c:pt>
                <c:pt idx="1">
                  <c:v>44077</c:v>
                </c:pt>
                <c:pt idx="2">
                  <c:v>44080</c:v>
                </c:pt>
                <c:pt idx="3">
                  <c:v>44084</c:v>
                </c:pt>
                <c:pt idx="4">
                  <c:v>44088</c:v>
                </c:pt>
                <c:pt idx="5">
                  <c:v>44091</c:v>
                </c:pt>
                <c:pt idx="6">
                  <c:v>44095</c:v>
                </c:pt>
                <c:pt idx="7">
                  <c:v>44098</c:v>
                </c:pt>
                <c:pt idx="8">
                  <c:v>44099</c:v>
                </c:pt>
                <c:pt idx="9">
                  <c:v>44101</c:v>
                </c:pt>
                <c:pt idx="10">
                  <c:v>44109</c:v>
                </c:pt>
                <c:pt idx="11">
                  <c:v>44112</c:v>
                </c:pt>
                <c:pt idx="12">
                  <c:v>44116</c:v>
                </c:pt>
                <c:pt idx="13">
                  <c:v>44119</c:v>
                </c:pt>
                <c:pt idx="14">
                  <c:v>44123</c:v>
                </c:pt>
                <c:pt idx="15">
                  <c:v>44126</c:v>
                </c:pt>
                <c:pt idx="16">
                  <c:v>44130</c:v>
                </c:pt>
                <c:pt idx="17">
                  <c:v>44133</c:v>
                </c:pt>
                <c:pt idx="18">
                  <c:v>44137</c:v>
                </c:pt>
                <c:pt idx="19">
                  <c:v>44140</c:v>
                </c:pt>
                <c:pt idx="20">
                  <c:v>44144</c:v>
                </c:pt>
                <c:pt idx="21">
                  <c:v>44147</c:v>
                </c:pt>
                <c:pt idx="22">
                  <c:v>44151</c:v>
                </c:pt>
                <c:pt idx="23">
                  <c:v>44153</c:v>
                </c:pt>
                <c:pt idx="24">
                  <c:v>44158</c:v>
                </c:pt>
                <c:pt idx="25">
                  <c:v>44165</c:v>
                </c:pt>
                <c:pt idx="26">
                  <c:v>44168</c:v>
                </c:pt>
                <c:pt idx="27">
                  <c:v>44172</c:v>
                </c:pt>
                <c:pt idx="28">
                  <c:v>44175</c:v>
                </c:pt>
                <c:pt idx="29">
                  <c:v>44180</c:v>
                </c:pt>
                <c:pt idx="30">
                  <c:v>44182</c:v>
                </c:pt>
                <c:pt idx="31">
                  <c:v>44186</c:v>
                </c:pt>
              </c:numCache>
            </c:numRef>
          </c:xVal>
          <c:yVal>
            <c:numRef>
              <c:f>Sheet1!$D$59:$D$175</c:f>
              <c:numCache>
                <c:formatCode>General</c:formatCode>
                <c:ptCount val="117"/>
                <c:pt idx="0">
                  <c:v>844.44</c:v>
                </c:pt>
                <c:pt idx="1">
                  <c:v>789.84</c:v>
                </c:pt>
                <c:pt idx="2">
                  <c:v>940.13</c:v>
                </c:pt>
                <c:pt idx="3">
                  <c:v>972.02</c:v>
                </c:pt>
                <c:pt idx="4">
                  <c:v>0</c:v>
                </c:pt>
                <c:pt idx="5">
                  <c:v>301.27</c:v>
                </c:pt>
                <c:pt idx="6">
                  <c:v>347.11</c:v>
                </c:pt>
                <c:pt idx="7">
                  <c:v>960.4</c:v>
                </c:pt>
                <c:pt idx="8">
                  <c:v>0</c:v>
                </c:pt>
                <c:pt idx="9">
                  <c:v>0</c:v>
                </c:pt>
                <c:pt idx="10">
                  <c:v>919.37</c:v>
                </c:pt>
                <c:pt idx="11">
                  <c:v>1012</c:v>
                </c:pt>
                <c:pt idx="12">
                  <c:v>3156.19</c:v>
                </c:pt>
                <c:pt idx="13">
                  <c:v>2778.41</c:v>
                </c:pt>
                <c:pt idx="14">
                  <c:v>890.79</c:v>
                </c:pt>
                <c:pt idx="15">
                  <c:v>642.54</c:v>
                </c:pt>
                <c:pt idx="16">
                  <c:v>1157</c:v>
                </c:pt>
                <c:pt idx="17">
                  <c:v>1241</c:v>
                </c:pt>
                <c:pt idx="18">
                  <c:v>17048</c:v>
                </c:pt>
                <c:pt idx="19">
                  <c:v>15721</c:v>
                </c:pt>
                <c:pt idx="20">
                  <c:v>2552</c:v>
                </c:pt>
                <c:pt idx="21">
                  <c:v>2711</c:v>
                </c:pt>
                <c:pt idx="22">
                  <c:v>753.02</c:v>
                </c:pt>
                <c:pt idx="23">
                  <c:v>805.08</c:v>
                </c:pt>
                <c:pt idx="24">
                  <c:v>0</c:v>
                </c:pt>
                <c:pt idx="25">
                  <c:v>0</c:v>
                </c:pt>
                <c:pt idx="26">
                  <c:v>0</c:v>
                </c:pt>
                <c:pt idx="27">
                  <c:v>664.13</c:v>
                </c:pt>
                <c:pt idx="28">
                  <c:v>620.32000000000005</c:v>
                </c:pt>
                <c:pt idx="29">
                  <c:v>4123.8100000000004</c:v>
                </c:pt>
                <c:pt idx="30">
                  <c:v>4036.19</c:v>
                </c:pt>
                <c:pt idx="31">
                  <c:v>2693.84</c:v>
                </c:pt>
              </c:numCache>
            </c:numRef>
          </c:yVal>
          <c:smooth val="0"/>
          <c:extLst>
            <c:ext xmlns:c16="http://schemas.microsoft.com/office/drawing/2014/chart" uri="{C3380CC4-5D6E-409C-BE32-E72D297353CC}">
              <c16:uniqueId val="{00000000-AFDE-482E-83D2-97A182D5B9F0}"/>
            </c:ext>
          </c:extLst>
        </c:ser>
        <c:ser>
          <c:idx val="1"/>
          <c:order val="1"/>
          <c:tx>
            <c:v>N1 Signal Projected</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Sheet1!$I$9:$DV$9</c:f>
              <c:numCache>
                <c:formatCode>m/d/yyyy</c:formatCode>
                <c:ptCount val="118"/>
                <c:pt idx="0">
                  <c:v>44069</c:v>
                </c:pt>
                <c:pt idx="1">
                  <c:v>44070</c:v>
                </c:pt>
                <c:pt idx="2">
                  <c:v>44071</c:v>
                </c:pt>
                <c:pt idx="3">
                  <c:v>44072</c:v>
                </c:pt>
                <c:pt idx="4">
                  <c:v>44073</c:v>
                </c:pt>
                <c:pt idx="5">
                  <c:v>44074</c:v>
                </c:pt>
                <c:pt idx="6">
                  <c:v>44075</c:v>
                </c:pt>
                <c:pt idx="7">
                  <c:v>44076</c:v>
                </c:pt>
                <c:pt idx="8">
                  <c:v>44077</c:v>
                </c:pt>
                <c:pt idx="9">
                  <c:v>44078</c:v>
                </c:pt>
                <c:pt idx="10">
                  <c:v>44079</c:v>
                </c:pt>
                <c:pt idx="11">
                  <c:v>44080</c:v>
                </c:pt>
                <c:pt idx="12">
                  <c:v>44081</c:v>
                </c:pt>
                <c:pt idx="13">
                  <c:v>44082</c:v>
                </c:pt>
                <c:pt idx="14">
                  <c:v>44083</c:v>
                </c:pt>
                <c:pt idx="15">
                  <c:v>44084</c:v>
                </c:pt>
                <c:pt idx="16">
                  <c:v>44085</c:v>
                </c:pt>
                <c:pt idx="17">
                  <c:v>44086</c:v>
                </c:pt>
                <c:pt idx="18">
                  <c:v>44087</c:v>
                </c:pt>
                <c:pt idx="19">
                  <c:v>44088</c:v>
                </c:pt>
                <c:pt idx="20">
                  <c:v>44089</c:v>
                </c:pt>
                <c:pt idx="21">
                  <c:v>44090</c:v>
                </c:pt>
                <c:pt idx="22">
                  <c:v>44091</c:v>
                </c:pt>
                <c:pt idx="23">
                  <c:v>44092</c:v>
                </c:pt>
                <c:pt idx="24">
                  <c:v>44093</c:v>
                </c:pt>
                <c:pt idx="25">
                  <c:v>44094</c:v>
                </c:pt>
                <c:pt idx="26">
                  <c:v>44095</c:v>
                </c:pt>
                <c:pt idx="27">
                  <c:v>44096</c:v>
                </c:pt>
                <c:pt idx="28">
                  <c:v>44097</c:v>
                </c:pt>
                <c:pt idx="29">
                  <c:v>44098</c:v>
                </c:pt>
                <c:pt idx="30">
                  <c:v>44099</c:v>
                </c:pt>
                <c:pt idx="31">
                  <c:v>44100</c:v>
                </c:pt>
                <c:pt idx="32">
                  <c:v>44101</c:v>
                </c:pt>
                <c:pt idx="33">
                  <c:v>44102</c:v>
                </c:pt>
                <c:pt idx="34">
                  <c:v>44103</c:v>
                </c:pt>
                <c:pt idx="35">
                  <c:v>44104</c:v>
                </c:pt>
                <c:pt idx="36">
                  <c:v>44105</c:v>
                </c:pt>
                <c:pt idx="37">
                  <c:v>44106</c:v>
                </c:pt>
                <c:pt idx="38">
                  <c:v>44107</c:v>
                </c:pt>
                <c:pt idx="39">
                  <c:v>44108</c:v>
                </c:pt>
                <c:pt idx="40">
                  <c:v>44109</c:v>
                </c:pt>
                <c:pt idx="41">
                  <c:v>44110</c:v>
                </c:pt>
                <c:pt idx="42">
                  <c:v>44111</c:v>
                </c:pt>
                <c:pt idx="43">
                  <c:v>44112</c:v>
                </c:pt>
                <c:pt idx="44">
                  <c:v>44113</c:v>
                </c:pt>
                <c:pt idx="45">
                  <c:v>44114</c:v>
                </c:pt>
                <c:pt idx="46">
                  <c:v>44115</c:v>
                </c:pt>
                <c:pt idx="47">
                  <c:v>44116</c:v>
                </c:pt>
                <c:pt idx="48">
                  <c:v>44117</c:v>
                </c:pt>
                <c:pt idx="49">
                  <c:v>44118</c:v>
                </c:pt>
                <c:pt idx="50">
                  <c:v>44119</c:v>
                </c:pt>
                <c:pt idx="51">
                  <c:v>44120</c:v>
                </c:pt>
                <c:pt idx="52">
                  <c:v>44121</c:v>
                </c:pt>
                <c:pt idx="53">
                  <c:v>44122</c:v>
                </c:pt>
                <c:pt idx="54">
                  <c:v>44123</c:v>
                </c:pt>
                <c:pt idx="55">
                  <c:v>44124</c:v>
                </c:pt>
                <c:pt idx="56">
                  <c:v>44125</c:v>
                </c:pt>
                <c:pt idx="57">
                  <c:v>44126</c:v>
                </c:pt>
                <c:pt idx="58">
                  <c:v>44127</c:v>
                </c:pt>
                <c:pt idx="59">
                  <c:v>44128</c:v>
                </c:pt>
                <c:pt idx="60">
                  <c:v>44129</c:v>
                </c:pt>
                <c:pt idx="61">
                  <c:v>44130</c:v>
                </c:pt>
                <c:pt idx="62">
                  <c:v>44131</c:v>
                </c:pt>
                <c:pt idx="63">
                  <c:v>44132</c:v>
                </c:pt>
                <c:pt idx="64">
                  <c:v>44133</c:v>
                </c:pt>
                <c:pt idx="65">
                  <c:v>44134</c:v>
                </c:pt>
                <c:pt idx="66">
                  <c:v>44135</c:v>
                </c:pt>
                <c:pt idx="67">
                  <c:v>44136</c:v>
                </c:pt>
                <c:pt idx="68">
                  <c:v>44137</c:v>
                </c:pt>
                <c:pt idx="69">
                  <c:v>44138</c:v>
                </c:pt>
                <c:pt idx="70">
                  <c:v>44139</c:v>
                </c:pt>
                <c:pt idx="71">
                  <c:v>44140</c:v>
                </c:pt>
                <c:pt idx="72">
                  <c:v>44141</c:v>
                </c:pt>
                <c:pt idx="73">
                  <c:v>44142</c:v>
                </c:pt>
                <c:pt idx="74">
                  <c:v>44143</c:v>
                </c:pt>
                <c:pt idx="75">
                  <c:v>44144</c:v>
                </c:pt>
                <c:pt idx="76">
                  <c:v>44145</c:v>
                </c:pt>
                <c:pt idx="77">
                  <c:v>44146</c:v>
                </c:pt>
                <c:pt idx="78">
                  <c:v>44147</c:v>
                </c:pt>
                <c:pt idx="79">
                  <c:v>44148</c:v>
                </c:pt>
                <c:pt idx="80">
                  <c:v>44149</c:v>
                </c:pt>
                <c:pt idx="81">
                  <c:v>44150</c:v>
                </c:pt>
                <c:pt idx="82">
                  <c:v>44151</c:v>
                </c:pt>
                <c:pt idx="83">
                  <c:v>44152</c:v>
                </c:pt>
                <c:pt idx="84">
                  <c:v>44153</c:v>
                </c:pt>
                <c:pt idx="85">
                  <c:v>44154</c:v>
                </c:pt>
                <c:pt idx="86">
                  <c:v>44155</c:v>
                </c:pt>
                <c:pt idx="87">
                  <c:v>44156</c:v>
                </c:pt>
                <c:pt idx="88">
                  <c:v>44157</c:v>
                </c:pt>
                <c:pt idx="89">
                  <c:v>44158</c:v>
                </c:pt>
                <c:pt idx="90">
                  <c:v>44159</c:v>
                </c:pt>
                <c:pt idx="91">
                  <c:v>44160</c:v>
                </c:pt>
                <c:pt idx="92">
                  <c:v>44161</c:v>
                </c:pt>
                <c:pt idx="93">
                  <c:v>44162</c:v>
                </c:pt>
                <c:pt idx="94">
                  <c:v>44163</c:v>
                </c:pt>
                <c:pt idx="95">
                  <c:v>44164</c:v>
                </c:pt>
                <c:pt idx="96">
                  <c:v>44165</c:v>
                </c:pt>
                <c:pt idx="97">
                  <c:v>44166</c:v>
                </c:pt>
                <c:pt idx="98">
                  <c:v>44167</c:v>
                </c:pt>
                <c:pt idx="99">
                  <c:v>44168</c:v>
                </c:pt>
                <c:pt idx="100">
                  <c:v>44169</c:v>
                </c:pt>
                <c:pt idx="101">
                  <c:v>44170</c:v>
                </c:pt>
                <c:pt idx="102">
                  <c:v>44171</c:v>
                </c:pt>
                <c:pt idx="103">
                  <c:v>44172</c:v>
                </c:pt>
                <c:pt idx="104">
                  <c:v>44173</c:v>
                </c:pt>
                <c:pt idx="105">
                  <c:v>44174</c:v>
                </c:pt>
                <c:pt idx="106">
                  <c:v>44175</c:v>
                </c:pt>
                <c:pt idx="107">
                  <c:v>44176</c:v>
                </c:pt>
                <c:pt idx="108">
                  <c:v>44177</c:v>
                </c:pt>
                <c:pt idx="109">
                  <c:v>44178</c:v>
                </c:pt>
                <c:pt idx="110">
                  <c:v>44179</c:v>
                </c:pt>
                <c:pt idx="111">
                  <c:v>44180</c:v>
                </c:pt>
                <c:pt idx="112">
                  <c:v>44181</c:v>
                </c:pt>
                <c:pt idx="113">
                  <c:v>44182</c:v>
                </c:pt>
                <c:pt idx="114">
                  <c:v>44183</c:v>
                </c:pt>
                <c:pt idx="115">
                  <c:v>44184</c:v>
                </c:pt>
                <c:pt idx="116">
                  <c:v>44185</c:v>
                </c:pt>
                <c:pt idx="117">
                  <c:v>44186</c:v>
                </c:pt>
              </c:numCache>
            </c:numRef>
          </c:xVal>
          <c:yVal>
            <c:numRef>
              <c:f>Sheet1!$I$53:$DV$53</c:f>
              <c:numCache>
                <c:formatCode>General</c:formatCode>
                <c:ptCount val="118"/>
                <c:pt idx="0">
                  <c:v>0</c:v>
                </c:pt>
                <c:pt idx="1">
                  <c:v>0</c:v>
                </c:pt>
                <c:pt idx="2">
                  <c:v>0</c:v>
                </c:pt>
                <c:pt idx="3">
                  <c:v>0</c:v>
                </c:pt>
                <c:pt idx="4">
                  <c:v>0</c:v>
                </c:pt>
                <c:pt idx="5">
                  <c:v>0</c:v>
                </c:pt>
                <c:pt idx="6">
                  <c:v>0</c:v>
                </c:pt>
                <c:pt idx="7">
                  <c:v>0</c:v>
                </c:pt>
                <c:pt idx="8">
                  <c:v>650.66666666666663</c:v>
                </c:pt>
                <c:pt idx="9">
                  <c:v>325.33333333333331</c:v>
                </c:pt>
                <c:pt idx="10">
                  <c:v>162.66666666666666</c:v>
                </c:pt>
                <c:pt idx="11">
                  <c:v>81.333333333333329</c:v>
                </c:pt>
                <c:pt idx="12">
                  <c:v>40.666666666666664</c:v>
                </c:pt>
                <c:pt idx="13">
                  <c:v>20.333333333333332</c:v>
                </c:pt>
                <c:pt idx="14">
                  <c:v>10.166666666666666</c:v>
                </c:pt>
                <c:pt idx="15">
                  <c:v>5.083333333333333</c:v>
                </c:pt>
                <c:pt idx="16">
                  <c:v>2.5416666666666665</c:v>
                </c:pt>
                <c:pt idx="17">
                  <c:v>1.2708333333333333</c:v>
                </c:pt>
                <c:pt idx="18">
                  <c:v>849.33106884057975</c:v>
                </c:pt>
                <c:pt idx="19">
                  <c:v>424.34782608695656</c:v>
                </c:pt>
                <c:pt idx="20">
                  <c:v>212.17391304347828</c:v>
                </c:pt>
                <c:pt idx="21">
                  <c:v>106.08695652173914</c:v>
                </c:pt>
                <c:pt idx="22">
                  <c:v>53.04347826086957</c:v>
                </c:pt>
                <c:pt idx="23">
                  <c:v>26.521739130434785</c:v>
                </c:pt>
                <c:pt idx="24">
                  <c:v>13.260869565217392</c:v>
                </c:pt>
                <c:pt idx="25">
                  <c:v>6.6304347826086962</c:v>
                </c:pt>
                <c:pt idx="26">
                  <c:v>3.3152173913043481</c:v>
                </c:pt>
                <c:pt idx="27">
                  <c:v>1.6576086956521741</c:v>
                </c:pt>
                <c:pt idx="28">
                  <c:v>0.82880434782608703</c:v>
                </c:pt>
                <c:pt idx="29">
                  <c:v>0.41440217391304351</c:v>
                </c:pt>
                <c:pt idx="30">
                  <c:v>0</c:v>
                </c:pt>
                <c:pt idx="31">
                  <c:v>0</c:v>
                </c:pt>
                <c:pt idx="32">
                  <c:v>0</c:v>
                </c:pt>
                <c:pt idx="33">
                  <c:v>0</c:v>
                </c:pt>
                <c:pt idx="34">
                  <c:v>0</c:v>
                </c:pt>
                <c:pt idx="35">
                  <c:v>0</c:v>
                </c:pt>
                <c:pt idx="36">
                  <c:v>0</c:v>
                </c:pt>
                <c:pt idx="37">
                  <c:v>0</c:v>
                </c:pt>
                <c:pt idx="38">
                  <c:v>0</c:v>
                </c:pt>
                <c:pt idx="39">
                  <c:v>0</c:v>
                </c:pt>
                <c:pt idx="40">
                  <c:v>787.09677419354841</c:v>
                </c:pt>
                <c:pt idx="41">
                  <c:v>393.54838709677421</c:v>
                </c:pt>
                <c:pt idx="42">
                  <c:v>196.7741935483871</c:v>
                </c:pt>
                <c:pt idx="43">
                  <c:v>98.387096774193552</c:v>
                </c:pt>
                <c:pt idx="44">
                  <c:v>49.193548387096776</c:v>
                </c:pt>
                <c:pt idx="45">
                  <c:v>24.596774193548388</c:v>
                </c:pt>
                <c:pt idx="46">
                  <c:v>12.298387096774194</c:v>
                </c:pt>
                <c:pt idx="47">
                  <c:v>745.54313294232645</c:v>
                </c:pt>
                <c:pt idx="48">
                  <c:v>372.77156647116323</c:v>
                </c:pt>
                <c:pt idx="49">
                  <c:v>186.38578323558161</c:v>
                </c:pt>
                <c:pt idx="50">
                  <c:v>93.192891617790806</c:v>
                </c:pt>
                <c:pt idx="51">
                  <c:v>46.596445808895403</c:v>
                </c:pt>
                <c:pt idx="52">
                  <c:v>23.106060606060606</c:v>
                </c:pt>
                <c:pt idx="53">
                  <c:v>11.553030303030303</c:v>
                </c:pt>
                <c:pt idx="54">
                  <c:v>384.07108879492597</c:v>
                </c:pt>
                <c:pt idx="55">
                  <c:v>192.03554439746298</c:v>
                </c:pt>
                <c:pt idx="56">
                  <c:v>96.017772198731492</c:v>
                </c:pt>
                <c:pt idx="57">
                  <c:v>48.008886099365746</c:v>
                </c:pt>
                <c:pt idx="58">
                  <c:v>23.643410852713178</c:v>
                </c:pt>
                <c:pt idx="59">
                  <c:v>11.821705426356589</c:v>
                </c:pt>
                <c:pt idx="60">
                  <c:v>5.9108527131782944</c:v>
                </c:pt>
                <c:pt idx="61">
                  <c:v>1810.3628337639966</c:v>
                </c:pt>
                <c:pt idx="62">
                  <c:v>905.1814168819983</c:v>
                </c:pt>
                <c:pt idx="63">
                  <c:v>452.59070844099915</c:v>
                </c:pt>
                <c:pt idx="64">
                  <c:v>4364.4418269859971</c:v>
                </c:pt>
                <c:pt idx="65">
                  <c:v>2182.2209134929985</c:v>
                </c:pt>
                <c:pt idx="66">
                  <c:v>1091.1104567464993</c:v>
                </c:pt>
                <c:pt idx="67">
                  <c:v>545.55522837324963</c:v>
                </c:pt>
                <c:pt idx="68">
                  <c:v>7914.0587529766608</c:v>
                </c:pt>
                <c:pt idx="69">
                  <c:v>3957.0293764883304</c:v>
                </c:pt>
                <c:pt idx="70">
                  <c:v>4388.3912314540421</c:v>
                </c:pt>
                <c:pt idx="71">
                  <c:v>2194.195615727021</c:v>
                </c:pt>
                <c:pt idx="72">
                  <c:v>1097.0978078635105</c:v>
                </c:pt>
                <c:pt idx="73">
                  <c:v>548.54890393175526</c:v>
                </c:pt>
                <c:pt idx="74">
                  <c:v>274.27445196587763</c:v>
                </c:pt>
                <c:pt idx="75">
                  <c:v>137.02691058942028</c:v>
                </c:pt>
                <c:pt idx="76">
                  <c:v>2345.8467886280437</c:v>
                </c:pt>
                <c:pt idx="77">
                  <c:v>1172.9233943140218</c:v>
                </c:pt>
                <c:pt idx="78">
                  <c:v>3839.7950304903443</c:v>
                </c:pt>
                <c:pt idx="79">
                  <c:v>1919.8975152451721</c:v>
                </c:pt>
                <c:pt idx="80">
                  <c:v>959.88560888142001</c:v>
                </c:pt>
                <c:pt idx="81">
                  <c:v>479.94280444071001</c:v>
                </c:pt>
                <c:pt idx="82">
                  <c:v>3167.9714022203552</c:v>
                </c:pt>
                <c:pt idx="83">
                  <c:v>1583.9857011101776</c:v>
                </c:pt>
                <c:pt idx="84">
                  <c:v>791.99285055508881</c:v>
                </c:pt>
                <c:pt idx="85">
                  <c:v>1371.9228816818654</c:v>
                </c:pt>
                <c:pt idx="86">
                  <c:v>685.93229166666663</c:v>
                </c:pt>
                <c:pt idx="87">
                  <c:v>342.96614583333331</c:v>
                </c:pt>
                <c:pt idx="88">
                  <c:v>171.48307291666666</c:v>
                </c:pt>
                <c:pt idx="89">
                  <c:v>1712.408203125</c:v>
                </c:pt>
                <c:pt idx="90">
                  <c:v>856.2041015625</c:v>
                </c:pt>
                <c:pt idx="91">
                  <c:v>428.03255208333337</c:v>
                </c:pt>
                <c:pt idx="92">
                  <c:v>1190.0162760416667</c:v>
                </c:pt>
                <c:pt idx="93">
                  <c:v>595.00813802083337</c:v>
                </c:pt>
                <c:pt idx="94">
                  <c:v>297.45442708333331</c:v>
                </c:pt>
                <c:pt idx="95">
                  <c:v>148.72721354166666</c:v>
                </c:pt>
                <c:pt idx="96">
                  <c:v>314.75769544078406</c:v>
                </c:pt>
                <c:pt idx="97">
                  <c:v>157.05121100164203</c:v>
                </c:pt>
                <c:pt idx="98">
                  <c:v>78.525605500821015</c:v>
                </c:pt>
                <c:pt idx="99">
                  <c:v>39.262802750410508</c:v>
                </c:pt>
                <c:pt idx="100">
                  <c:v>19.631401375205254</c:v>
                </c:pt>
                <c:pt idx="101">
                  <c:v>9.8157006876026269</c:v>
                </c:pt>
                <c:pt idx="102">
                  <c:v>4.9078503438013135</c:v>
                </c:pt>
                <c:pt idx="103">
                  <c:v>5403.8813588749854</c:v>
                </c:pt>
                <c:pt idx="104">
                  <c:v>2700.7633587786258</c:v>
                </c:pt>
                <c:pt idx="105">
                  <c:v>1350.3816793893129</c:v>
                </c:pt>
                <c:pt idx="106">
                  <c:v>1325.857506361323</c:v>
                </c:pt>
                <c:pt idx="107">
                  <c:v>662.92875318066149</c:v>
                </c:pt>
                <c:pt idx="108">
                  <c:v>331.46437659033074</c:v>
                </c:pt>
                <c:pt idx="109">
                  <c:v>165.73218829516537</c:v>
                </c:pt>
                <c:pt idx="110">
                  <c:v>3244.8531351842998</c:v>
                </c:pt>
                <c:pt idx="111">
                  <c:v>1622.4265675921499</c:v>
                </c:pt>
                <c:pt idx="112">
                  <c:v>3120.0304880971503</c:v>
                </c:pt>
                <c:pt idx="113">
                  <c:v>1560.0152440485751</c:v>
                </c:pt>
                <c:pt idx="114">
                  <c:v>780.00762202428757</c:v>
                </c:pt>
                <c:pt idx="115">
                  <c:v>390.00381101214379</c:v>
                </c:pt>
                <c:pt idx="116">
                  <c:v>195.00190550607189</c:v>
                </c:pt>
                <c:pt idx="117">
                  <c:v>1191.3536480071466</c:v>
                </c:pt>
              </c:numCache>
            </c:numRef>
          </c:yVal>
          <c:smooth val="0"/>
          <c:extLst>
            <c:ext xmlns:c16="http://schemas.microsoft.com/office/drawing/2014/chart" uri="{C3380CC4-5D6E-409C-BE32-E72D297353CC}">
              <c16:uniqueId val="{00000001-AFDE-482E-83D2-97A182D5B9F0}"/>
            </c:ext>
          </c:extLst>
        </c:ser>
        <c:dLbls>
          <c:showLegendKey val="0"/>
          <c:showVal val="0"/>
          <c:showCatName val="0"/>
          <c:showSerName val="0"/>
          <c:showPercent val="0"/>
          <c:showBubbleSize val="0"/>
        </c:dLbls>
        <c:axId val="695599856"/>
        <c:axId val="695600184"/>
      </c:scatterChart>
      <c:valAx>
        <c:axId val="6955998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Time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95600184"/>
        <c:crosses val="autoZero"/>
        <c:crossBetween val="midCat"/>
      </c:valAx>
      <c:valAx>
        <c:axId val="695600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Daily</a:t>
                </a:r>
                <a:r>
                  <a:rPr lang="en-US" sz="2000" baseline="0"/>
                  <a:t> N1 Signal (copies/100mL)</a:t>
                </a:r>
                <a:endParaRPr lang="en-US" sz="2000"/>
              </a:p>
            </c:rich>
          </c:tx>
          <c:layout>
            <c:manualLayout>
              <c:xMode val="edge"/>
              <c:yMode val="edge"/>
              <c:x val="2.1514139307494279E-5"/>
              <c:y val="0.25513104748194504"/>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95599856"/>
        <c:crosses val="autoZero"/>
        <c:crossBetween val="midCat"/>
      </c:valAx>
      <c:spPr>
        <a:noFill/>
        <a:ln>
          <a:noFill/>
        </a:ln>
        <a:effectLst/>
      </c:spPr>
    </c:plotArea>
    <c:legend>
      <c:legendPos val="r"/>
      <c:layout>
        <c:manualLayout>
          <c:xMode val="edge"/>
          <c:yMode val="edge"/>
          <c:x val="9.6473410814638574E-2"/>
          <c:y val="0.10770204355965507"/>
          <c:w val="0.27457786467319295"/>
          <c:h val="0.15392212602772601"/>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a:t>Plymouth</a:t>
            </a:r>
            <a:r>
              <a:rPr lang="en-US" sz="2800" baseline="0"/>
              <a:t> State University N2 Signal</a:t>
            </a:r>
            <a:endParaRPr lang="en-US" sz="2800"/>
          </a:p>
        </c:rich>
      </c:tx>
      <c:layout>
        <c:manualLayout>
          <c:xMode val="edge"/>
          <c:yMode val="edge"/>
          <c:x val="0.2235520247624375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795661948206658E-2"/>
          <c:y val="0.10366592881435441"/>
          <c:w val="0.83663152753551762"/>
          <c:h val="0.75541296200967056"/>
        </c:manualLayout>
      </c:layout>
      <c:scatterChart>
        <c:scatterStyle val="lineMarker"/>
        <c:varyColors val="0"/>
        <c:ser>
          <c:idx val="0"/>
          <c:order val="0"/>
          <c:tx>
            <c:v>N2 Signal Reported</c:v>
          </c:tx>
          <c:spPr>
            <a:ln w="19050" cap="rnd">
              <a:solidFill>
                <a:srgbClr val="FF0000"/>
              </a:solidFill>
              <a:round/>
            </a:ln>
            <a:effectLst/>
          </c:spPr>
          <c:marker>
            <c:symbol val="circle"/>
            <c:size val="5"/>
            <c:spPr>
              <a:solidFill>
                <a:srgbClr val="FF0000"/>
              </a:solidFill>
              <a:ln w="9525">
                <a:solidFill>
                  <a:srgbClr val="FF0000"/>
                </a:solidFill>
              </a:ln>
              <a:effectLst/>
            </c:spPr>
          </c:marker>
          <c:xVal>
            <c:numRef>
              <c:f>Sheet1!$A$59:$A$175</c:f>
              <c:numCache>
                <c:formatCode>m/d/yyyy</c:formatCode>
                <c:ptCount val="117"/>
                <c:pt idx="0">
                  <c:v>44076</c:v>
                </c:pt>
                <c:pt idx="1">
                  <c:v>44077</c:v>
                </c:pt>
                <c:pt idx="2">
                  <c:v>44080</c:v>
                </c:pt>
                <c:pt idx="3">
                  <c:v>44084</c:v>
                </c:pt>
                <c:pt idx="4">
                  <c:v>44088</c:v>
                </c:pt>
                <c:pt idx="5">
                  <c:v>44091</c:v>
                </c:pt>
                <c:pt idx="6">
                  <c:v>44095</c:v>
                </c:pt>
                <c:pt idx="7">
                  <c:v>44098</c:v>
                </c:pt>
                <c:pt idx="8">
                  <c:v>44099</c:v>
                </c:pt>
                <c:pt idx="9">
                  <c:v>44101</c:v>
                </c:pt>
                <c:pt idx="10">
                  <c:v>44109</c:v>
                </c:pt>
                <c:pt idx="11">
                  <c:v>44112</c:v>
                </c:pt>
                <c:pt idx="12">
                  <c:v>44116</c:v>
                </c:pt>
                <c:pt idx="13">
                  <c:v>44119</c:v>
                </c:pt>
                <c:pt idx="14">
                  <c:v>44123</c:v>
                </c:pt>
                <c:pt idx="15">
                  <c:v>44126</c:v>
                </c:pt>
                <c:pt idx="16">
                  <c:v>44130</c:v>
                </c:pt>
                <c:pt idx="17">
                  <c:v>44133</c:v>
                </c:pt>
                <c:pt idx="18">
                  <c:v>44137</c:v>
                </c:pt>
                <c:pt idx="19">
                  <c:v>44140</c:v>
                </c:pt>
                <c:pt idx="20">
                  <c:v>44144</c:v>
                </c:pt>
                <c:pt idx="21">
                  <c:v>44147</c:v>
                </c:pt>
                <c:pt idx="22">
                  <c:v>44151</c:v>
                </c:pt>
                <c:pt idx="23">
                  <c:v>44153</c:v>
                </c:pt>
                <c:pt idx="24">
                  <c:v>44158</c:v>
                </c:pt>
                <c:pt idx="25">
                  <c:v>44165</c:v>
                </c:pt>
                <c:pt idx="26">
                  <c:v>44168</c:v>
                </c:pt>
                <c:pt idx="27">
                  <c:v>44172</c:v>
                </c:pt>
                <c:pt idx="28">
                  <c:v>44175</c:v>
                </c:pt>
                <c:pt idx="29">
                  <c:v>44180</c:v>
                </c:pt>
                <c:pt idx="30">
                  <c:v>44182</c:v>
                </c:pt>
                <c:pt idx="31">
                  <c:v>44186</c:v>
                </c:pt>
              </c:numCache>
            </c:numRef>
          </c:xVal>
          <c:yVal>
            <c:numRef>
              <c:f>Sheet1!$E$59:$E$90</c:f>
              <c:numCache>
                <c:formatCode>General</c:formatCode>
                <c:ptCount val="32"/>
                <c:pt idx="0">
                  <c:v>826.03</c:v>
                </c:pt>
                <c:pt idx="1">
                  <c:v>756.19</c:v>
                </c:pt>
                <c:pt idx="2">
                  <c:v>1135.77</c:v>
                </c:pt>
                <c:pt idx="3">
                  <c:v>1257.29</c:v>
                </c:pt>
                <c:pt idx="4">
                  <c:v>0</c:v>
                </c:pt>
                <c:pt idx="5">
                  <c:v>190.79</c:v>
                </c:pt>
                <c:pt idx="6">
                  <c:v>415.24</c:v>
                </c:pt>
                <c:pt idx="7">
                  <c:v>840.1</c:v>
                </c:pt>
                <c:pt idx="8">
                  <c:v>221.52</c:v>
                </c:pt>
                <c:pt idx="9">
                  <c:v>441.65</c:v>
                </c:pt>
                <c:pt idx="10">
                  <c:v>1000.63</c:v>
                </c:pt>
                <c:pt idx="11">
                  <c:v>991.75</c:v>
                </c:pt>
                <c:pt idx="12">
                  <c:v>3162.54</c:v>
                </c:pt>
                <c:pt idx="13">
                  <c:v>2599.37</c:v>
                </c:pt>
                <c:pt idx="14">
                  <c:v>659.68</c:v>
                </c:pt>
                <c:pt idx="15">
                  <c:v>443.17</c:v>
                </c:pt>
                <c:pt idx="16">
                  <c:v>1390</c:v>
                </c:pt>
                <c:pt idx="17">
                  <c:v>1601</c:v>
                </c:pt>
                <c:pt idx="18">
                  <c:v>7206</c:v>
                </c:pt>
                <c:pt idx="19">
                  <c:v>6781</c:v>
                </c:pt>
                <c:pt idx="20">
                  <c:v>1902</c:v>
                </c:pt>
                <c:pt idx="21">
                  <c:v>2921</c:v>
                </c:pt>
                <c:pt idx="22">
                  <c:v>487.62</c:v>
                </c:pt>
                <c:pt idx="23">
                  <c:v>603.16999999999996</c:v>
                </c:pt>
                <c:pt idx="24">
                  <c:v>0</c:v>
                </c:pt>
                <c:pt idx="25">
                  <c:v>0</c:v>
                </c:pt>
                <c:pt idx="26">
                  <c:v>0</c:v>
                </c:pt>
                <c:pt idx="27">
                  <c:v>466.03</c:v>
                </c:pt>
                <c:pt idx="28">
                  <c:v>498.41</c:v>
                </c:pt>
                <c:pt idx="29">
                  <c:v>3485.71</c:v>
                </c:pt>
                <c:pt idx="30">
                  <c:v>3425.4</c:v>
                </c:pt>
                <c:pt idx="31">
                  <c:v>1641.43</c:v>
                </c:pt>
              </c:numCache>
            </c:numRef>
          </c:yVal>
          <c:smooth val="0"/>
          <c:extLst>
            <c:ext xmlns:c16="http://schemas.microsoft.com/office/drawing/2014/chart" uri="{C3380CC4-5D6E-409C-BE32-E72D297353CC}">
              <c16:uniqueId val="{00000000-45B3-4CA9-B4BC-8A2C4E47A2AC}"/>
            </c:ext>
          </c:extLst>
        </c:ser>
        <c:ser>
          <c:idx val="1"/>
          <c:order val="1"/>
          <c:tx>
            <c:v>N2 Signal Projected</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Sheet1!$I$9:$DV$9</c:f>
              <c:numCache>
                <c:formatCode>m/d/yyyy</c:formatCode>
                <c:ptCount val="118"/>
                <c:pt idx="0">
                  <c:v>44069</c:v>
                </c:pt>
                <c:pt idx="1">
                  <c:v>44070</c:v>
                </c:pt>
                <c:pt idx="2">
                  <c:v>44071</c:v>
                </c:pt>
                <c:pt idx="3">
                  <c:v>44072</c:v>
                </c:pt>
                <c:pt idx="4">
                  <c:v>44073</c:v>
                </c:pt>
                <c:pt idx="5">
                  <c:v>44074</c:v>
                </c:pt>
                <c:pt idx="6">
                  <c:v>44075</c:v>
                </c:pt>
                <c:pt idx="7">
                  <c:v>44076</c:v>
                </c:pt>
                <c:pt idx="8">
                  <c:v>44077</c:v>
                </c:pt>
                <c:pt idx="9">
                  <c:v>44078</c:v>
                </c:pt>
                <c:pt idx="10">
                  <c:v>44079</c:v>
                </c:pt>
                <c:pt idx="11">
                  <c:v>44080</c:v>
                </c:pt>
                <c:pt idx="12">
                  <c:v>44081</c:v>
                </c:pt>
                <c:pt idx="13">
                  <c:v>44082</c:v>
                </c:pt>
                <c:pt idx="14">
                  <c:v>44083</c:v>
                </c:pt>
                <c:pt idx="15">
                  <c:v>44084</c:v>
                </c:pt>
                <c:pt idx="16">
                  <c:v>44085</c:v>
                </c:pt>
                <c:pt idx="17">
                  <c:v>44086</c:v>
                </c:pt>
                <c:pt idx="18">
                  <c:v>44087</c:v>
                </c:pt>
                <c:pt idx="19">
                  <c:v>44088</c:v>
                </c:pt>
                <c:pt idx="20">
                  <c:v>44089</c:v>
                </c:pt>
                <c:pt idx="21">
                  <c:v>44090</c:v>
                </c:pt>
                <c:pt idx="22">
                  <c:v>44091</c:v>
                </c:pt>
                <c:pt idx="23">
                  <c:v>44092</c:v>
                </c:pt>
                <c:pt idx="24">
                  <c:v>44093</c:v>
                </c:pt>
                <c:pt idx="25">
                  <c:v>44094</c:v>
                </c:pt>
                <c:pt idx="26">
                  <c:v>44095</c:v>
                </c:pt>
                <c:pt idx="27">
                  <c:v>44096</c:v>
                </c:pt>
                <c:pt idx="28">
                  <c:v>44097</c:v>
                </c:pt>
                <c:pt idx="29">
                  <c:v>44098</c:v>
                </c:pt>
                <c:pt idx="30">
                  <c:v>44099</c:v>
                </c:pt>
                <c:pt idx="31">
                  <c:v>44100</c:v>
                </c:pt>
                <c:pt idx="32">
                  <c:v>44101</c:v>
                </c:pt>
                <c:pt idx="33">
                  <c:v>44102</c:v>
                </c:pt>
                <c:pt idx="34">
                  <c:v>44103</c:v>
                </c:pt>
                <c:pt idx="35">
                  <c:v>44104</c:v>
                </c:pt>
                <c:pt idx="36">
                  <c:v>44105</c:v>
                </c:pt>
                <c:pt idx="37">
                  <c:v>44106</c:v>
                </c:pt>
                <c:pt idx="38">
                  <c:v>44107</c:v>
                </c:pt>
                <c:pt idx="39">
                  <c:v>44108</c:v>
                </c:pt>
                <c:pt idx="40">
                  <c:v>44109</c:v>
                </c:pt>
                <c:pt idx="41">
                  <c:v>44110</c:v>
                </c:pt>
                <c:pt idx="42">
                  <c:v>44111</c:v>
                </c:pt>
                <c:pt idx="43">
                  <c:v>44112</c:v>
                </c:pt>
                <c:pt idx="44">
                  <c:v>44113</c:v>
                </c:pt>
                <c:pt idx="45">
                  <c:v>44114</c:v>
                </c:pt>
                <c:pt idx="46">
                  <c:v>44115</c:v>
                </c:pt>
                <c:pt idx="47">
                  <c:v>44116</c:v>
                </c:pt>
                <c:pt idx="48">
                  <c:v>44117</c:v>
                </c:pt>
                <c:pt idx="49">
                  <c:v>44118</c:v>
                </c:pt>
                <c:pt idx="50">
                  <c:v>44119</c:v>
                </c:pt>
                <c:pt idx="51">
                  <c:v>44120</c:v>
                </c:pt>
                <c:pt idx="52">
                  <c:v>44121</c:v>
                </c:pt>
                <c:pt idx="53">
                  <c:v>44122</c:v>
                </c:pt>
                <c:pt idx="54">
                  <c:v>44123</c:v>
                </c:pt>
                <c:pt idx="55">
                  <c:v>44124</c:v>
                </c:pt>
                <c:pt idx="56">
                  <c:v>44125</c:v>
                </c:pt>
                <c:pt idx="57">
                  <c:v>44126</c:v>
                </c:pt>
                <c:pt idx="58">
                  <c:v>44127</c:v>
                </c:pt>
                <c:pt idx="59">
                  <c:v>44128</c:v>
                </c:pt>
                <c:pt idx="60">
                  <c:v>44129</c:v>
                </c:pt>
                <c:pt idx="61">
                  <c:v>44130</c:v>
                </c:pt>
                <c:pt idx="62">
                  <c:v>44131</c:v>
                </c:pt>
                <c:pt idx="63">
                  <c:v>44132</c:v>
                </c:pt>
                <c:pt idx="64">
                  <c:v>44133</c:v>
                </c:pt>
                <c:pt idx="65">
                  <c:v>44134</c:v>
                </c:pt>
                <c:pt idx="66">
                  <c:v>44135</c:v>
                </c:pt>
                <c:pt idx="67">
                  <c:v>44136</c:v>
                </c:pt>
                <c:pt idx="68">
                  <c:v>44137</c:v>
                </c:pt>
                <c:pt idx="69">
                  <c:v>44138</c:v>
                </c:pt>
                <c:pt idx="70">
                  <c:v>44139</c:v>
                </c:pt>
                <c:pt idx="71">
                  <c:v>44140</c:v>
                </c:pt>
                <c:pt idx="72">
                  <c:v>44141</c:v>
                </c:pt>
                <c:pt idx="73">
                  <c:v>44142</c:v>
                </c:pt>
                <c:pt idx="74">
                  <c:v>44143</c:v>
                </c:pt>
                <c:pt idx="75">
                  <c:v>44144</c:v>
                </c:pt>
                <c:pt idx="76">
                  <c:v>44145</c:v>
                </c:pt>
                <c:pt idx="77">
                  <c:v>44146</c:v>
                </c:pt>
                <c:pt idx="78">
                  <c:v>44147</c:v>
                </c:pt>
                <c:pt idx="79">
                  <c:v>44148</c:v>
                </c:pt>
                <c:pt idx="80">
                  <c:v>44149</c:v>
                </c:pt>
                <c:pt idx="81">
                  <c:v>44150</c:v>
                </c:pt>
                <c:pt idx="82">
                  <c:v>44151</c:v>
                </c:pt>
                <c:pt idx="83">
                  <c:v>44152</c:v>
                </c:pt>
                <c:pt idx="84">
                  <c:v>44153</c:v>
                </c:pt>
                <c:pt idx="85">
                  <c:v>44154</c:v>
                </c:pt>
                <c:pt idx="86">
                  <c:v>44155</c:v>
                </c:pt>
                <c:pt idx="87">
                  <c:v>44156</c:v>
                </c:pt>
                <c:pt idx="88">
                  <c:v>44157</c:v>
                </c:pt>
                <c:pt idx="89">
                  <c:v>44158</c:v>
                </c:pt>
                <c:pt idx="90">
                  <c:v>44159</c:v>
                </c:pt>
                <c:pt idx="91">
                  <c:v>44160</c:v>
                </c:pt>
                <c:pt idx="92">
                  <c:v>44161</c:v>
                </c:pt>
                <c:pt idx="93">
                  <c:v>44162</c:v>
                </c:pt>
                <c:pt idx="94">
                  <c:v>44163</c:v>
                </c:pt>
                <c:pt idx="95">
                  <c:v>44164</c:v>
                </c:pt>
                <c:pt idx="96">
                  <c:v>44165</c:v>
                </c:pt>
                <c:pt idx="97">
                  <c:v>44166</c:v>
                </c:pt>
                <c:pt idx="98">
                  <c:v>44167</c:v>
                </c:pt>
                <c:pt idx="99">
                  <c:v>44168</c:v>
                </c:pt>
                <c:pt idx="100">
                  <c:v>44169</c:v>
                </c:pt>
                <c:pt idx="101">
                  <c:v>44170</c:v>
                </c:pt>
                <c:pt idx="102">
                  <c:v>44171</c:v>
                </c:pt>
                <c:pt idx="103">
                  <c:v>44172</c:v>
                </c:pt>
                <c:pt idx="104">
                  <c:v>44173</c:v>
                </c:pt>
                <c:pt idx="105">
                  <c:v>44174</c:v>
                </c:pt>
                <c:pt idx="106">
                  <c:v>44175</c:v>
                </c:pt>
                <c:pt idx="107">
                  <c:v>44176</c:v>
                </c:pt>
                <c:pt idx="108">
                  <c:v>44177</c:v>
                </c:pt>
                <c:pt idx="109">
                  <c:v>44178</c:v>
                </c:pt>
                <c:pt idx="110">
                  <c:v>44179</c:v>
                </c:pt>
                <c:pt idx="111">
                  <c:v>44180</c:v>
                </c:pt>
                <c:pt idx="112">
                  <c:v>44181</c:v>
                </c:pt>
                <c:pt idx="113">
                  <c:v>44182</c:v>
                </c:pt>
                <c:pt idx="114">
                  <c:v>44183</c:v>
                </c:pt>
                <c:pt idx="115">
                  <c:v>44184</c:v>
                </c:pt>
                <c:pt idx="116">
                  <c:v>44185</c:v>
                </c:pt>
                <c:pt idx="117">
                  <c:v>44186</c:v>
                </c:pt>
              </c:numCache>
            </c:numRef>
          </c:xVal>
          <c:yVal>
            <c:numRef>
              <c:f>Sheet1!$I$53:$DV$53</c:f>
              <c:numCache>
                <c:formatCode>General</c:formatCode>
                <c:ptCount val="118"/>
                <c:pt idx="0">
                  <c:v>0</c:v>
                </c:pt>
                <c:pt idx="1">
                  <c:v>0</c:v>
                </c:pt>
                <c:pt idx="2">
                  <c:v>0</c:v>
                </c:pt>
                <c:pt idx="3">
                  <c:v>0</c:v>
                </c:pt>
                <c:pt idx="4">
                  <c:v>0</c:v>
                </c:pt>
                <c:pt idx="5">
                  <c:v>0</c:v>
                </c:pt>
                <c:pt idx="6">
                  <c:v>0</c:v>
                </c:pt>
                <c:pt idx="7">
                  <c:v>0</c:v>
                </c:pt>
                <c:pt idx="8">
                  <c:v>650.66666666666663</c:v>
                </c:pt>
                <c:pt idx="9">
                  <c:v>325.33333333333331</c:v>
                </c:pt>
                <c:pt idx="10">
                  <c:v>162.66666666666666</c:v>
                </c:pt>
                <c:pt idx="11">
                  <c:v>81.333333333333329</c:v>
                </c:pt>
                <c:pt idx="12">
                  <c:v>40.666666666666664</c:v>
                </c:pt>
                <c:pt idx="13">
                  <c:v>20.333333333333332</c:v>
                </c:pt>
                <c:pt idx="14">
                  <c:v>10.166666666666666</c:v>
                </c:pt>
                <c:pt idx="15">
                  <c:v>5.083333333333333</c:v>
                </c:pt>
                <c:pt idx="16">
                  <c:v>2.5416666666666665</c:v>
                </c:pt>
                <c:pt idx="17">
                  <c:v>1.2708333333333333</c:v>
                </c:pt>
                <c:pt idx="18">
                  <c:v>849.33106884057975</c:v>
                </c:pt>
                <c:pt idx="19">
                  <c:v>424.34782608695656</c:v>
                </c:pt>
                <c:pt idx="20">
                  <c:v>212.17391304347828</c:v>
                </c:pt>
                <c:pt idx="21">
                  <c:v>106.08695652173914</c:v>
                </c:pt>
                <c:pt idx="22">
                  <c:v>53.04347826086957</c:v>
                </c:pt>
                <c:pt idx="23">
                  <c:v>26.521739130434785</c:v>
                </c:pt>
                <c:pt idx="24">
                  <c:v>13.260869565217392</c:v>
                </c:pt>
                <c:pt idx="25">
                  <c:v>6.6304347826086962</c:v>
                </c:pt>
                <c:pt idx="26">
                  <c:v>3.3152173913043481</c:v>
                </c:pt>
                <c:pt idx="27">
                  <c:v>1.6576086956521741</c:v>
                </c:pt>
                <c:pt idx="28">
                  <c:v>0.82880434782608703</c:v>
                </c:pt>
                <c:pt idx="29">
                  <c:v>0.41440217391304351</c:v>
                </c:pt>
                <c:pt idx="30">
                  <c:v>0</c:v>
                </c:pt>
                <c:pt idx="31">
                  <c:v>0</c:v>
                </c:pt>
                <c:pt idx="32">
                  <c:v>0</c:v>
                </c:pt>
                <c:pt idx="33">
                  <c:v>0</c:v>
                </c:pt>
                <c:pt idx="34">
                  <c:v>0</c:v>
                </c:pt>
                <c:pt idx="35">
                  <c:v>0</c:v>
                </c:pt>
                <c:pt idx="36">
                  <c:v>0</c:v>
                </c:pt>
                <c:pt idx="37">
                  <c:v>0</c:v>
                </c:pt>
                <c:pt idx="38">
                  <c:v>0</c:v>
                </c:pt>
                <c:pt idx="39">
                  <c:v>0</c:v>
                </c:pt>
                <c:pt idx="40">
                  <c:v>787.09677419354841</c:v>
                </c:pt>
                <c:pt idx="41">
                  <c:v>393.54838709677421</c:v>
                </c:pt>
                <c:pt idx="42">
                  <c:v>196.7741935483871</c:v>
                </c:pt>
                <c:pt idx="43">
                  <c:v>98.387096774193552</c:v>
                </c:pt>
                <c:pt idx="44">
                  <c:v>49.193548387096776</c:v>
                </c:pt>
                <c:pt idx="45">
                  <c:v>24.596774193548388</c:v>
                </c:pt>
                <c:pt idx="46">
                  <c:v>12.298387096774194</c:v>
                </c:pt>
                <c:pt idx="47">
                  <c:v>745.54313294232645</c:v>
                </c:pt>
                <c:pt idx="48">
                  <c:v>372.77156647116323</c:v>
                </c:pt>
                <c:pt idx="49">
                  <c:v>186.38578323558161</c:v>
                </c:pt>
                <c:pt idx="50">
                  <c:v>93.192891617790806</c:v>
                </c:pt>
                <c:pt idx="51">
                  <c:v>46.596445808895403</c:v>
                </c:pt>
                <c:pt idx="52">
                  <c:v>23.106060606060606</c:v>
                </c:pt>
                <c:pt idx="53">
                  <c:v>11.553030303030303</c:v>
                </c:pt>
                <c:pt idx="54">
                  <c:v>384.07108879492597</c:v>
                </c:pt>
                <c:pt idx="55">
                  <c:v>192.03554439746298</c:v>
                </c:pt>
                <c:pt idx="56">
                  <c:v>96.017772198731492</c:v>
                </c:pt>
                <c:pt idx="57">
                  <c:v>48.008886099365746</c:v>
                </c:pt>
                <c:pt idx="58">
                  <c:v>23.643410852713178</c:v>
                </c:pt>
                <c:pt idx="59">
                  <c:v>11.821705426356589</c:v>
                </c:pt>
                <c:pt idx="60">
                  <c:v>5.9108527131782944</c:v>
                </c:pt>
                <c:pt idx="61">
                  <c:v>1810.3628337639966</c:v>
                </c:pt>
                <c:pt idx="62">
                  <c:v>905.1814168819983</c:v>
                </c:pt>
                <c:pt idx="63">
                  <c:v>452.59070844099915</c:v>
                </c:pt>
                <c:pt idx="64">
                  <c:v>4364.4418269859971</c:v>
                </c:pt>
                <c:pt idx="65">
                  <c:v>2182.2209134929985</c:v>
                </c:pt>
                <c:pt idx="66">
                  <c:v>1091.1104567464993</c:v>
                </c:pt>
                <c:pt idx="67">
                  <c:v>545.55522837324963</c:v>
                </c:pt>
                <c:pt idx="68">
                  <c:v>7914.0587529766608</c:v>
                </c:pt>
                <c:pt idx="69">
                  <c:v>3957.0293764883304</c:v>
                </c:pt>
                <c:pt idx="70">
                  <c:v>4388.3912314540421</c:v>
                </c:pt>
                <c:pt idx="71">
                  <c:v>2194.195615727021</c:v>
                </c:pt>
                <c:pt idx="72">
                  <c:v>1097.0978078635105</c:v>
                </c:pt>
                <c:pt idx="73">
                  <c:v>548.54890393175526</c:v>
                </c:pt>
                <c:pt idx="74">
                  <c:v>274.27445196587763</c:v>
                </c:pt>
                <c:pt idx="75">
                  <c:v>137.02691058942028</c:v>
                </c:pt>
                <c:pt idx="76">
                  <c:v>2345.8467886280437</c:v>
                </c:pt>
                <c:pt idx="77">
                  <c:v>1172.9233943140218</c:v>
                </c:pt>
                <c:pt idx="78">
                  <c:v>3839.7950304903443</c:v>
                </c:pt>
                <c:pt idx="79">
                  <c:v>1919.8975152451721</c:v>
                </c:pt>
                <c:pt idx="80">
                  <c:v>959.88560888142001</c:v>
                </c:pt>
                <c:pt idx="81">
                  <c:v>479.94280444071001</c:v>
                </c:pt>
                <c:pt idx="82">
                  <c:v>3167.9714022203552</c:v>
                </c:pt>
                <c:pt idx="83">
                  <c:v>1583.9857011101776</c:v>
                </c:pt>
                <c:pt idx="84">
                  <c:v>791.99285055508881</c:v>
                </c:pt>
                <c:pt idx="85">
                  <c:v>1371.9228816818654</c:v>
                </c:pt>
                <c:pt idx="86">
                  <c:v>685.93229166666663</c:v>
                </c:pt>
                <c:pt idx="87">
                  <c:v>342.96614583333331</c:v>
                </c:pt>
                <c:pt idx="88">
                  <c:v>171.48307291666666</c:v>
                </c:pt>
                <c:pt idx="89">
                  <c:v>1712.408203125</c:v>
                </c:pt>
                <c:pt idx="90">
                  <c:v>856.2041015625</c:v>
                </c:pt>
                <c:pt idx="91">
                  <c:v>428.03255208333337</c:v>
                </c:pt>
                <c:pt idx="92">
                  <c:v>1190.0162760416667</c:v>
                </c:pt>
                <c:pt idx="93">
                  <c:v>595.00813802083337</c:v>
                </c:pt>
                <c:pt idx="94">
                  <c:v>297.45442708333331</c:v>
                </c:pt>
                <c:pt idx="95">
                  <c:v>148.72721354166666</c:v>
                </c:pt>
                <c:pt idx="96">
                  <c:v>314.75769544078406</c:v>
                </c:pt>
                <c:pt idx="97">
                  <c:v>157.05121100164203</c:v>
                </c:pt>
                <c:pt idx="98">
                  <c:v>78.525605500821015</c:v>
                </c:pt>
                <c:pt idx="99">
                  <c:v>39.262802750410508</c:v>
                </c:pt>
                <c:pt idx="100">
                  <c:v>19.631401375205254</c:v>
                </c:pt>
                <c:pt idx="101">
                  <c:v>9.8157006876026269</c:v>
                </c:pt>
                <c:pt idx="102">
                  <c:v>4.9078503438013135</c:v>
                </c:pt>
                <c:pt idx="103">
                  <c:v>5403.8813588749854</c:v>
                </c:pt>
                <c:pt idx="104">
                  <c:v>2700.7633587786258</c:v>
                </c:pt>
                <c:pt idx="105">
                  <c:v>1350.3816793893129</c:v>
                </c:pt>
                <c:pt idx="106">
                  <c:v>1325.857506361323</c:v>
                </c:pt>
                <c:pt idx="107">
                  <c:v>662.92875318066149</c:v>
                </c:pt>
                <c:pt idx="108">
                  <c:v>331.46437659033074</c:v>
                </c:pt>
                <c:pt idx="109">
                  <c:v>165.73218829516537</c:v>
                </c:pt>
                <c:pt idx="110">
                  <c:v>3244.8531351842998</c:v>
                </c:pt>
                <c:pt idx="111">
                  <c:v>1622.4265675921499</c:v>
                </c:pt>
                <c:pt idx="112">
                  <c:v>3120.0304880971503</c:v>
                </c:pt>
                <c:pt idx="113">
                  <c:v>1560.0152440485751</c:v>
                </c:pt>
                <c:pt idx="114">
                  <c:v>780.00762202428757</c:v>
                </c:pt>
                <c:pt idx="115">
                  <c:v>390.00381101214379</c:v>
                </c:pt>
                <c:pt idx="116">
                  <c:v>195.00190550607189</c:v>
                </c:pt>
                <c:pt idx="117">
                  <c:v>1191.3536480071466</c:v>
                </c:pt>
              </c:numCache>
            </c:numRef>
          </c:yVal>
          <c:smooth val="0"/>
          <c:extLst>
            <c:ext xmlns:c16="http://schemas.microsoft.com/office/drawing/2014/chart" uri="{C3380CC4-5D6E-409C-BE32-E72D297353CC}">
              <c16:uniqueId val="{00000001-45B3-4CA9-B4BC-8A2C4E47A2AC}"/>
            </c:ext>
          </c:extLst>
        </c:ser>
        <c:dLbls>
          <c:showLegendKey val="0"/>
          <c:showVal val="0"/>
          <c:showCatName val="0"/>
          <c:showSerName val="0"/>
          <c:showPercent val="0"/>
          <c:showBubbleSize val="0"/>
        </c:dLbls>
        <c:axId val="695599856"/>
        <c:axId val="695600184"/>
      </c:scatterChart>
      <c:valAx>
        <c:axId val="6955998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Time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95600184"/>
        <c:crosses val="autoZero"/>
        <c:crossBetween val="midCat"/>
      </c:valAx>
      <c:valAx>
        <c:axId val="695600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Daily</a:t>
                </a:r>
                <a:r>
                  <a:rPr lang="en-US" sz="2000" baseline="0"/>
                  <a:t> N2 Signal (copies/100mL)</a:t>
                </a:r>
                <a:endParaRPr lang="en-US" sz="2000"/>
              </a:p>
            </c:rich>
          </c:tx>
          <c:layout>
            <c:manualLayout>
              <c:xMode val="edge"/>
              <c:yMode val="edge"/>
              <c:x val="8.8660542584357454E-4"/>
              <c:y val="0.24591792981118804"/>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95599856"/>
        <c:crosses val="autoZero"/>
        <c:crossBetween val="midCat"/>
      </c:valAx>
      <c:spPr>
        <a:noFill/>
        <a:ln>
          <a:noFill/>
        </a:ln>
        <a:effectLst/>
      </c:spPr>
    </c:plotArea>
    <c:legend>
      <c:legendPos val="r"/>
      <c:layout>
        <c:manualLayout>
          <c:xMode val="edge"/>
          <c:yMode val="edge"/>
          <c:x val="9.601089370608995E-2"/>
          <c:y val="0.11042695902447379"/>
          <c:w val="0.31269653912745299"/>
          <c:h val="0.1697686161197342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682E04C-0BC0-4465-9768-5EC5965FE83D}" type="datetimeFigureOut">
              <a:rPr lang="en-US" smtClean="0"/>
              <a:t>4/25/2021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D5F4BEE-3B5E-4F0B-A461-3F0D71381DC1}" type="slidenum">
              <a:rPr lang="en-US" smtClean="0"/>
              <a:t>‹#›</a:t>
            </a:fld>
            <a:endParaRPr lang="en-US"/>
          </a:p>
        </p:txBody>
      </p:sp>
    </p:spTree>
    <p:extLst>
      <p:ext uri="{BB962C8B-B14F-4D97-AF65-F5344CB8AC3E}">
        <p14:creationId xmlns:p14="http://schemas.microsoft.com/office/powerpoint/2010/main" val="2430335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F4BEE-3B5E-4F0B-A461-3F0D71381DC1}" type="slidenum">
              <a:rPr lang="en-US" smtClean="0"/>
              <a:t>1</a:t>
            </a:fld>
            <a:endParaRPr lang="en-US"/>
          </a:p>
        </p:txBody>
      </p:sp>
    </p:spTree>
    <p:extLst>
      <p:ext uri="{BB962C8B-B14F-4D97-AF65-F5344CB8AC3E}">
        <p14:creationId xmlns:p14="http://schemas.microsoft.com/office/powerpoint/2010/main" val="218641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endParaRPr lang="en-US" dirty="0"/>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endParaRPr lang="en-US" dirty="0"/>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4/25/2021</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chart" Target="../charts/chart1.xml"/><Relationship Id="rId12" Type="http://schemas.openxmlformats.org/officeDocument/2006/relationships/hyperlink" Target="https://doi.org/10.1016/j.watres.2020.11640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chart" Target="../charts/chart4.xml"/><Relationship Id="rId4" Type="http://schemas.openxmlformats.org/officeDocument/2006/relationships/image" Target="../media/image2.png"/><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97" y="522514"/>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dirty="0">
                <a:solidFill>
                  <a:schemeClr val="bg1"/>
                </a:solidFill>
                <a:latin typeface="Cambria" panose="02040503050406030204" pitchFamily="18" charset="0"/>
                <a:cs typeface="Arial" panose="020B0604020202020204" pitchFamily="34" charset="0"/>
              </a:rPr>
              <a:t>An analysis of SARS-CoV-2 biomarkers at the Durham and Plymouth WWTP’s</a:t>
            </a:r>
            <a:br>
              <a:rPr lang="en-US" sz="8400" dirty="0">
                <a:solidFill>
                  <a:schemeClr val="bg1"/>
                </a:solidFill>
                <a:latin typeface="Cambria" panose="02040503050406030204" pitchFamily="18" charset="0"/>
                <a:cs typeface="Arial" panose="020B0604020202020204" pitchFamily="34" charset="0"/>
              </a:rPr>
            </a:br>
            <a:r>
              <a:rPr lang="en-US" sz="5600" dirty="0">
                <a:solidFill>
                  <a:schemeClr val="bg1"/>
                </a:solidFill>
                <a:latin typeface="Cambria" panose="02040503050406030204" pitchFamily="18" charset="0"/>
                <a:cs typeface="Arial" panose="020B0604020202020204" pitchFamily="34" charset="0"/>
              </a:rPr>
              <a:t>Ryan Fournier,  Faculty Advisor: Dr. Paula Mouser</a:t>
            </a:r>
            <a:br>
              <a:rPr lang="en-US" sz="5600" dirty="0">
                <a:solidFill>
                  <a:schemeClr val="bg1"/>
                </a:solidFill>
                <a:latin typeface="Cambria" panose="02040503050406030204" pitchFamily="18" charset="0"/>
                <a:cs typeface="Arial" panose="020B0604020202020204" pitchFamily="34" charset="0"/>
              </a:rPr>
            </a:br>
            <a:r>
              <a:rPr lang="en-US" sz="5600" i="1" dirty="0">
                <a:solidFill>
                  <a:schemeClr val="bg1"/>
                </a:solidFill>
                <a:latin typeface="Cambria" panose="02040503050406030204" pitchFamily="18" charset="0"/>
                <a:cs typeface="Arial" panose="020B0604020202020204" pitchFamily="34" charset="0"/>
              </a:rPr>
              <a:t>Civil and Environmental Engineering, University of New Hampshire, Durham, NH 03824</a:t>
            </a:r>
            <a:endParaRPr lang="en-US" sz="9300" i="1" dirty="0">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262285" y="5644055"/>
            <a:ext cx="11543044" cy="6926220"/>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00000"/>
              </a:lnSpc>
              <a:spcBef>
                <a:spcPts val="0"/>
              </a:spcBef>
            </a:pPr>
            <a:r>
              <a:rPr lang="en-US" sz="2800" dirty="0">
                <a:latin typeface="Times New Roman" panose="02020603050405020304" pitchFamily="18" charset="0"/>
                <a:cs typeface="Times New Roman" panose="02020603050405020304" pitchFamily="18" charset="0"/>
              </a:rPr>
              <a:t>Wastewater-based epidemiology (WBE) is a branch of epidemiology that helps to assess community exposure to pollutants and chemicals by sampling the raw sewage at individual sewer sheds or wastewater treatment plants. In the past, wastewater epidemiology has been used to track the use of pharmaceuticals and illicit drug use within communities. The applications of wastewater epidemiology have since expanded to track the incidence of diseases such as diabetes, allergies, and cancer. With such a wide base of applications, yielding practical results for the monitoring of a community’s health, combined with the circumstances of a pandemic, wastewater epidemiology found a new application in the tracing of COVID-19. </a:t>
            </a:r>
            <a:r>
              <a:rPr lang="en-US" sz="2800" dirty="0">
                <a:effectLst/>
                <a:latin typeface="Times New Roman" panose="02020603050405020304" pitchFamily="18" charset="0"/>
                <a:ea typeface="Calibri" panose="020F0502020204030204" pitchFamily="34" charset="0"/>
              </a:rPr>
              <a:t>This study will use wastewater data collected during the fall semester of 2020 by the Mouser Research Group to:</a:t>
            </a:r>
            <a:endParaRPr lang="en-US" sz="2800" dirty="0">
              <a:latin typeface="Times New Roman" panose="02020603050405020304" pitchFamily="18" charset="0"/>
              <a:ea typeface="Calibri" panose="020F0502020204030204" pitchFamily="34" charset="0"/>
            </a:endParaRPr>
          </a:p>
          <a:p>
            <a:pPr marL="457200" indent="-457200" algn="l">
              <a:lnSpc>
                <a:spcPct val="100000"/>
              </a:lnSpc>
              <a:spcBef>
                <a:spcPts val="0"/>
              </a:spcBef>
              <a:buFont typeface="Arial" panose="020B0604020202020204" pitchFamily="34" charset="0"/>
              <a:buChar char="•"/>
            </a:pPr>
            <a:r>
              <a:rPr lang="en-US" sz="2800" b="1" dirty="0">
                <a:latin typeface="Times New Roman" panose="02020603050405020304" pitchFamily="18" charset="0"/>
                <a:ea typeface="Calibri" panose="020F0502020204030204" pitchFamily="34" charset="0"/>
              </a:rPr>
              <a:t>A</a:t>
            </a:r>
            <a:r>
              <a:rPr lang="en-US" sz="2800" b="1" dirty="0">
                <a:effectLst/>
                <a:latin typeface="Times New Roman" panose="02020603050405020304" pitchFamily="18" charset="0"/>
                <a:ea typeface="Calibri" panose="020F0502020204030204" pitchFamily="34" charset="0"/>
              </a:rPr>
              <a:t>nalyze the effects of dilution on N1 </a:t>
            </a:r>
            <a:r>
              <a:rPr lang="en-US" sz="2800" b="1" dirty="0">
                <a:latin typeface="Times New Roman" panose="02020603050405020304" pitchFamily="18" charset="0"/>
                <a:ea typeface="Calibri" panose="020F0502020204030204" pitchFamily="34" charset="0"/>
              </a:rPr>
              <a:t>a</a:t>
            </a:r>
            <a:r>
              <a:rPr lang="en-US" sz="2800" b="1" dirty="0">
                <a:effectLst/>
                <a:latin typeface="Times New Roman" panose="02020603050405020304" pitchFamily="18" charset="0"/>
                <a:ea typeface="Calibri" panose="020F0502020204030204" pitchFamily="34" charset="0"/>
              </a:rPr>
              <a:t>nd N2 biomarkers in wastewater. </a:t>
            </a:r>
          </a:p>
          <a:p>
            <a:pPr marL="457200" indent="-457200" algn="l">
              <a:lnSpc>
                <a:spcPct val="100000"/>
              </a:lnSpc>
              <a:spcBef>
                <a:spcPts val="0"/>
              </a:spcBef>
              <a:buFont typeface="Arial" panose="020B0604020202020204" pitchFamily="34" charset="0"/>
              <a:buChar char="•"/>
            </a:pPr>
            <a:r>
              <a:rPr lang="en-US" sz="2800" b="1" dirty="0">
                <a:latin typeface="Times New Roman" panose="02020603050405020304" pitchFamily="18" charset="0"/>
                <a:ea typeface="Calibri" panose="020F0502020204030204" pitchFamily="34" charset="0"/>
              </a:rPr>
              <a:t>U</a:t>
            </a:r>
            <a:r>
              <a:rPr lang="en-US" sz="2800" b="1" dirty="0">
                <a:effectLst/>
                <a:latin typeface="Times New Roman" panose="02020603050405020304" pitchFamily="18" charset="0"/>
                <a:ea typeface="Calibri" panose="020F0502020204030204" pitchFamily="34" charset="0"/>
              </a:rPr>
              <a:t>nderstand how N1 and N2 biomarkers correspond to COVID-19 cases</a:t>
            </a:r>
          </a:p>
          <a:p>
            <a:pPr marL="457200" indent="-457200" algn="l">
              <a:lnSpc>
                <a:spcPct val="100000"/>
              </a:lnSpc>
              <a:spcBef>
                <a:spcPts val="0"/>
              </a:spcBef>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Compare results between Plymouth State University and the University of New Hampshire</a:t>
            </a:r>
          </a:p>
        </p:txBody>
      </p:sp>
      <p:sp>
        <p:nvSpPr>
          <p:cNvPr id="7" name="Subtitle 2"/>
          <p:cNvSpPr txBox="1">
            <a:spLocks/>
          </p:cNvSpPr>
          <p:nvPr/>
        </p:nvSpPr>
        <p:spPr>
          <a:xfrm>
            <a:off x="301749" y="12610725"/>
            <a:ext cx="11389706" cy="101214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2. N1 and N2 Biomarkers</a:t>
            </a:r>
          </a:p>
        </p:txBody>
      </p:sp>
      <p:sp>
        <p:nvSpPr>
          <p:cNvPr id="9" name="Subtitle 2"/>
          <p:cNvSpPr txBox="1">
            <a:spLocks/>
          </p:cNvSpPr>
          <p:nvPr/>
        </p:nvSpPr>
        <p:spPr>
          <a:xfrm>
            <a:off x="12333801" y="4677742"/>
            <a:ext cx="30784614" cy="908446"/>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4. Model Construction</a:t>
            </a:r>
          </a:p>
        </p:txBody>
      </p:sp>
      <p:sp>
        <p:nvSpPr>
          <p:cNvPr id="12" name="Subtitle 2"/>
          <p:cNvSpPr txBox="1">
            <a:spLocks/>
          </p:cNvSpPr>
          <p:nvPr/>
        </p:nvSpPr>
        <p:spPr>
          <a:xfrm>
            <a:off x="32426103" y="16250010"/>
            <a:ext cx="11404787" cy="6733502"/>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200" b="1" dirty="0">
                <a:latin typeface="Times New Roman" panose="02020603050405020304" pitchFamily="18" charset="0"/>
                <a:cs typeface="Times New Roman" panose="02020603050405020304" pitchFamily="18" charset="0"/>
              </a:rPr>
              <a:t>Statistical Analysis of Model Fit: </a:t>
            </a:r>
            <a:r>
              <a:rPr lang="en-US" sz="3200" dirty="0">
                <a:latin typeface="Times New Roman" panose="02020603050405020304" pitchFamily="18" charset="0"/>
                <a:cs typeface="Times New Roman" panose="02020603050405020304" pitchFamily="18" charset="0"/>
              </a:rPr>
              <a:t>A method of statistical evaluation is necessary in order to assess the models quantitatively. Not only will this help to more accurately predict case equivalence, but it will also allow for the confirmation of other parts of the model such as shedding rate. </a:t>
            </a:r>
          </a:p>
          <a:p>
            <a:pPr algn="l">
              <a:spcBef>
                <a:spcPts val="0"/>
              </a:spcBef>
            </a:pPr>
            <a:r>
              <a:rPr lang="en-US" sz="3200" b="1" dirty="0">
                <a:latin typeface="Times New Roman" panose="02020603050405020304" pitchFamily="18" charset="0"/>
                <a:cs typeface="Times New Roman" panose="02020603050405020304" pitchFamily="18" charset="0"/>
              </a:rPr>
              <a:t>Applying the Model to alternate locations: </a:t>
            </a:r>
            <a:r>
              <a:rPr lang="en-US" sz="3200" dirty="0">
                <a:latin typeface="Times New Roman" panose="02020603050405020304" pitchFamily="18" charset="0"/>
                <a:cs typeface="Times New Roman" panose="02020603050405020304" pitchFamily="18" charset="0"/>
              </a:rPr>
              <a:t>The model can be modified for different locations as shown in this study. If an area has incidence data available, and a sampling program is in place, parameters can be estimated to fit the sampled data and develop a case equivalence relationship. </a:t>
            </a:r>
          </a:p>
          <a:p>
            <a:pPr algn="l">
              <a:spcBef>
                <a:spcPts val="0"/>
              </a:spcBef>
            </a:pPr>
            <a:r>
              <a:rPr lang="en-US" sz="3200" b="1" dirty="0">
                <a:latin typeface="Times New Roman" panose="02020603050405020304" pitchFamily="18" charset="0"/>
                <a:cs typeface="Times New Roman" panose="02020603050405020304" pitchFamily="18" charset="0"/>
              </a:rPr>
              <a:t>Applying the Model to different viruses: </a:t>
            </a:r>
            <a:r>
              <a:rPr lang="en-US" sz="3200" dirty="0">
                <a:latin typeface="Times New Roman" panose="02020603050405020304" pitchFamily="18" charset="0"/>
                <a:cs typeface="Times New Roman" panose="02020603050405020304" pitchFamily="18" charset="0"/>
              </a:rPr>
              <a:t>If WBE (Wastewater based Epidemiology) is considered for different viruses, the model is adaptable by fitting wastewater sample to proper case equivalence estimates. Fitting the model to different viruses may also require adjusting shedding rate based on the characteristics of the virus.</a:t>
            </a:r>
            <a:endParaRPr lang="en-US" sz="3200" b="1" dirty="0">
              <a:latin typeface="Times New Roman" panose="02020603050405020304" pitchFamily="18" charset="0"/>
              <a:cs typeface="Times New Roman" panose="02020603050405020304" pitchFamily="18" charset="0"/>
            </a:endParaRPr>
          </a:p>
          <a:p>
            <a:pPr algn="l">
              <a:spcBef>
                <a:spcPts val="0"/>
              </a:spcBef>
            </a:pPr>
            <a:endParaRPr lang="en-US" sz="3200" dirty="0">
              <a:latin typeface="Cambria" panose="02040503050406030204" pitchFamily="18" charset="0"/>
            </a:endParaRPr>
          </a:p>
          <a:p>
            <a:pPr algn="l">
              <a:spcBef>
                <a:spcPts val="0"/>
              </a:spcBef>
            </a:pPr>
            <a:endParaRPr lang="en-US" sz="2800" dirty="0">
              <a:latin typeface="Cambria" panose="02040503050406030204" pitchFamily="18" charset="0"/>
            </a:endParaRPr>
          </a:p>
        </p:txBody>
      </p:sp>
      <p:sp>
        <p:nvSpPr>
          <p:cNvPr id="13" name="Subtitle 2"/>
          <p:cNvSpPr txBox="1">
            <a:spLocks/>
          </p:cNvSpPr>
          <p:nvPr/>
        </p:nvSpPr>
        <p:spPr>
          <a:xfrm>
            <a:off x="301747" y="4712075"/>
            <a:ext cx="11434085" cy="869134"/>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1. Introduction</a:t>
            </a:r>
          </a:p>
        </p:txBody>
      </p:sp>
      <p:sp>
        <p:nvSpPr>
          <p:cNvPr id="15" name="Subtitle 2"/>
          <p:cNvSpPr txBox="1">
            <a:spLocks/>
          </p:cNvSpPr>
          <p:nvPr/>
        </p:nvSpPr>
        <p:spPr>
          <a:xfrm>
            <a:off x="249951" y="25373630"/>
            <a:ext cx="11415247" cy="907395"/>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3. Study Area</a:t>
            </a:r>
          </a:p>
        </p:txBody>
      </p:sp>
      <p:sp>
        <p:nvSpPr>
          <p:cNvPr id="17" name="Subtitle 2"/>
          <p:cNvSpPr txBox="1">
            <a:spLocks/>
          </p:cNvSpPr>
          <p:nvPr/>
        </p:nvSpPr>
        <p:spPr>
          <a:xfrm>
            <a:off x="32346276" y="15310899"/>
            <a:ext cx="11335301" cy="847614"/>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6. Future Recommendations</a:t>
            </a:r>
          </a:p>
        </p:txBody>
      </p:sp>
      <p:sp>
        <p:nvSpPr>
          <p:cNvPr id="18" name="Subtitle 2"/>
          <p:cNvSpPr txBox="1">
            <a:spLocks/>
          </p:cNvSpPr>
          <p:nvPr/>
        </p:nvSpPr>
        <p:spPr>
          <a:xfrm>
            <a:off x="32396121" y="23054293"/>
            <a:ext cx="11193332" cy="965631"/>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7. Acknowledgements</a:t>
            </a:r>
          </a:p>
        </p:txBody>
      </p:sp>
      <p:sp>
        <p:nvSpPr>
          <p:cNvPr id="30" name="Subtitle 2"/>
          <p:cNvSpPr txBox="1">
            <a:spLocks/>
          </p:cNvSpPr>
          <p:nvPr/>
        </p:nvSpPr>
        <p:spPr>
          <a:xfrm>
            <a:off x="12037548" y="15311451"/>
            <a:ext cx="19881685" cy="868329"/>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5. Results</a:t>
            </a:r>
          </a:p>
        </p:txBody>
      </p:sp>
      <p:pic>
        <p:nvPicPr>
          <p:cNvPr id="161" name="Picture 1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262" y="1084498"/>
            <a:ext cx="2298576" cy="3042233"/>
          </a:xfrm>
          <a:prstGeom prst="rect">
            <a:avLst/>
          </a:prstGeom>
        </p:spPr>
      </p:pic>
      <p:sp>
        <p:nvSpPr>
          <p:cNvPr id="85" name="Subtitle 2"/>
          <p:cNvSpPr txBox="1">
            <a:spLocks/>
          </p:cNvSpPr>
          <p:nvPr/>
        </p:nvSpPr>
        <p:spPr>
          <a:xfrm>
            <a:off x="32527421" y="27929596"/>
            <a:ext cx="10930730" cy="4612561"/>
          </a:xfrm>
          <a:prstGeom prst="rect">
            <a:avLst/>
          </a:prstGeom>
          <a:noFill/>
          <a:ln>
            <a:solidFill>
              <a:srgbClr val="002060"/>
            </a:solidFill>
          </a:ln>
        </p:spPr>
        <p:txBody>
          <a:bodyPr vert="horz" lIns="106674" tIns="53337" rIns="106674" bIns="53337" rtlCol="0" anchor="t">
            <a:normAutofit fontScale="550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700" dirty="0" err="1">
                <a:latin typeface="Times New Roman" panose="02020603050405020304" pitchFamily="18" charset="0"/>
                <a:cs typeface="Times New Roman" panose="02020603050405020304" pitchFamily="18" charset="0"/>
              </a:rPr>
              <a:t>Cevik</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Muge</a:t>
            </a:r>
            <a:r>
              <a:rPr lang="en-US" sz="3700" dirty="0">
                <a:latin typeface="Times New Roman" panose="02020603050405020304" pitchFamily="18" charset="0"/>
                <a:cs typeface="Times New Roman" panose="02020603050405020304" pitchFamily="18" charset="0"/>
              </a:rPr>
              <a:t>, et al. “SARS-CoV-2, SARS-</a:t>
            </a:r>
            <a:r>
              <a:rPr lang="en-US" sz="3700" dirty="0" err="1">
                <a:latin typeface="Times New Roman" panose="02020603050405020304" pitchFamily="18" charset="0"/>
                <a:cs typeface="Times New Roman" panose="02020603050405020304" pitchFamily="18" charset="0"/>
              </a:rPr>
              <a:t>CoV</a:t>
            </a:r>
            <a:r>
              <a:rPr lang="en-US" sz="3700" dirty="0">
                <a:latin typeface="Times New Roman" panose="02020603050405020304" pitchFamily="18" charset="0"/>
                <a:cs typeface="Times New Roman" panose="02020603050405020304" pitchFamily="18" charset="0"/>
              </a:rPr>
              <a:t>, and MERS-</a:t>
            </a:r>
            <a:r>
              <a:rPr lang="en-US" sz="3700" dirty="0" err="1">
                <a:latin typeface="Times New Roman" panose="02020603050405020304" pitchFamily="18" charset="0"/>
                <a:cs typeface="Times New Roman" panose="02020603050405020304" pitchFamily="18" charset="0"/>
              </a:rPr>
              <a:t>CoV</a:t>
            </a:r>
            <a:r>
              <a:rPr lang="en-US" sz="3700" dirty="0">
                <a:latin typeface="Times New Roman" panose="02020603050405020304" pitchFamily="18" charset="0"/>
                <a:cs typeface="Times New Roman" panose="02020603050405020304" pitchFamily="18" charset="0"/>
              </a:rPr>
              <a:t> Viral Load Dynamics, Duration of Viral Shedding, and Infectiousness: a Systematic Review and Meta-Analysis.” The Lancet Microbe, </a:t>
            </a:r>
            <a:r>
              <a:rPr lang="en-US" sz="3700" dirty="0" err="1">
                <a:latin typeface="Times New Roman" panose="02020603050405020304" pitchFamily="18" charset="0"/>
                <a:cs typeface="Times New Roman" panose="02020603050405020304" pitchFamily="18" charset="0"/>
              </a:rPr>
              <a:t>Elsievier</a:t>
            </a:r>
            <a:r>
              <a:rPr lang="en-US" sz="3700" dirty="0">
                <a:latin typeface="Times New Roman" panose="02020603050405020304" pitchFamily="18" charset="0"/>
                <a:cs typeface="Times New Roman" panose="02020603050405020304" pitchFamily="18" charset="0"/>
              </a:rPr>
              <a:t>, Jan. 2021, doi.org/10.1016/S2666-5247(20)30172-5. </a:t>
            </a:r>
          </a:p>
          <a:p>
            <a:pPr algn="l">
              <a:spcBef>
                <a:spcPts val="0"/>
              </a:spcBef>
            </a:pPr>
            <a:r>
              <a:rPr lang="en-US" sz="3700" dirty="0">
                <a:latin typeface="Times New Roman" panose="02020603050405020304" pitchFamily="18" charset="0"/>
                <a:cs typeface="Times New Roman" panose="02020603050405020304" pitchFamily="18" charset="0"/>
              </a:rPr>
              <a:t>“Coronavirus Disease 2019 (COVID-19).” Centers for Disease Control and Prevention, Centers for Disease Control and Prevention, 2020, www.cdc.gov/coronavirus/2019-nCoV/index.html.</a:t>
            </a:r>
          </a:p>
          <a:p>
            <a:pPr algn="l">
              <a:spcBef>
                <a:spcPts val="0"/>
              </a:spcBef>
            </a:pPr>
            <a:r>
              <a:rPr lang="en-US" sz="3700" dirty="0" err="1">
                <a:latin typeface="Times New Roman" panose="02020603050405020304" pitchFamily="18" charset="0"/>
                <a:cs typeface="Times New Roman" panose="02020603050405020304" pitchFamily="18" charset="0"/>
              </a:rPr>
              <a:t>Foladori</a:t>
            </a:r>
            <a:r>
              <a:rPr lang="en-US" sz="3700" dirty="0">
                <a:latin typeface="Times New Roman" panose="02020603050405020304" pitchFamily="18" charset="0"/>
                <a:cs typeface="Times New Roman" panose="02020603050405020304" pitchFamily="18" charset="0"/>
              </a:rPr>
              <a:t>, Paola, et al. “SARS-CoV-2 from </a:t>
            </a:r>
            <a:r>
              <a:rPr lang="en-US" sz="3700" dirty="0" err="1">
                <a:latin typeface="Times New Roman" panose="02020603050405020304" pitchFamily="18" charset="0"/>
                <a:cs typeface="Times New Roman" panose="02020603050405020304" pitchFamily="18" charset="0"/>
              </a:rPr>
              <a:t>Faeces</a:t>
            </a:r>
            <a:r>
              <a:rPr lang="en-US" sz="3700" dirty="0">
                <a:latin typeface="Times New Roman" panose="02020603050405020304" pitchFamily="18" charset="0"/>
                <a:cs typeface="Times New Roman" panose="02020603050405020304" pitchFamily="18" charset="0"/>
              </a:rPr>
              <a:t> to Wastewater Treatment: What Do We Know? A Review.” Science of The Total Environment, Elsevier, 24 June 2020, https://doi.org/10.1016/j.scitotenv.2020.140444</a:t>
            </a:r>
          </a:p>
          <a:p>
            <a:pPr algn="l">
              <a:spcBef>
                <a:spcPts val="0"/>
              </a:spcBef>
            </a:pPr>
            <a:r>
              <a:rPr lang="en-US" sz="3700" dirty="0">
                <a:latin typeface="Times New Roman" panose="02020603050405020304" pitchFamily="18" charset="0"/>
                <a:cs typeface="Times New Roman" panose="02020603050405020304" pitchFamily="18" charset="0"/>
              </a:rPr>
              <a:t>Kitajima, Masaaki, et al. “SARS-CoV-2 in Wastewater: State of the Knowledge and Research Needs.” Science of The Total Environment, Elsevier, 30 Apr. 2020, www.sciencedirect.com/science/article/pii/S0048969720325936.</a:t>
            </a:r>
          </a:p>
          <a:p>
            <a:pPr algn="l">
              <a:spcBef>
                <a:spcPts val="0"/>
              </a:spcBef>
            </a:pPr>
            <a:r>
              <a:rPr lang="en-US" sz="3700" dirty="0">
                <a:latin typeface="Times New Roman" panose="02020603050405020304" pitchFamily="18" charset="0"/>
                <a:cs typeface="Times New Roman" panose="02020603050405020304" pitchFamily="18" charset="0"/>
              </a:rPr>
              <a:t>Maria Lorenzo, Yolanda </a:t>
            </a:r>
            <a:r>
              <a:rPr lang="en-US" sz="3700" dirty="0" err="1">
                <a:latin typeface="Times New Roman" panose="02020603050405020304" pitchFamily="18" charset="0"/>
                <a:cs typeface="Times New Roman" panose="02020603050405020304" pitchFamily="18" charset="0"/>
              </a:rPr>
              <a:t>Picó</a:t>
            </a:r>
            <a:r>
              <a:rPr lang="en-US" sz="3700" dirty="0">
                <a:latin typeface="Times New Roman" panose="02020603050405020304" pitchFamily="18" charset="0"/>
                <a:cs typeface="Times New Roman" panose="02020603050405020304" pitchFamily="18" charset="0"/>
              </a:rPr>
              <a:t>, Wastewater-based epidemiology: current status and future prospects, Current Opinion in Environmental Science &amp; Health, Volume 9, 2019, Pages 77-84, ISSN 2468-5844, https://doi.org/10.1016/j.coesh.2019.05.007</a:t>
            </a:r>
          </a:p>
          <a:p>
            <a:pPr algn="l">
              <a:spcBef>
                <a:spcPts val="0"/>
              </a:spcBef>
            </a:pPr>
            <a:r>
              <a:rPr lang="en-US" sz="3700" dirty="0">
                <a:latin typeface="Times New Roman" panose="02020603050405020304" pitchFamily="18" charset="0"/>
                <a:cs typeface="Times New Roman" panose="02020603050405020304" pitchFamily="18" charset="0"/>
              </a:rPr>
              <a:t>S. van </a:t>
            </a:r>
            <a:r>
              <a:rPr lang="en-US" sz="3700" dirty="0" err="1">
                <a:latin typeface="Times New Roman" panose="02020603050405020304" pitchFamily="18" charset="0"/>
                <a:cs typeface="Times New Roman" panose="02020603050405020304" pitchFamily="18" charset="0"/>
              </a:rPr>
              <a:t>Doorn</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Amarylle</a:t>
            </a:r>
            <a:r>
              <a:rPr lang="en-US" sz="3700" dirty="0">
                <a:latin typeface="Times New Roman" panose="02020603050405020304" pitchFamily="18" charset="0"/>
                <a:cs typeface="Times New Roman" panose="02020603050405020304" pitchFamily="18" charset="0"/>
              </a:rPr>
              <a:t>, et al. “Systematic Review with Meta‐Analysis: SARS‐CoV‐2 Stool Testing and the Potential for </a:t>
            </a:r>
            <a:r>
              <a:rPr lang="en-US" sz="3700" dirty="0" err="1">
                <a:latin typeface="Times New Roman" panose="02020603050405020304" pitchFamily="18" charset="0"/>
                <a:cs typeface="Times New Roman" panose="02020603050405020304" pitchFamily="18" charset="0"/>
              </a:rPr>
              <a:t>Faecal</a:t>
            </a:r>
            <a:r>
              <a:rPr lang="en-US" sz="3700" dirty="0">
                <a:latin typeface="Times New Roman" panose="02020603050405020304" pitchFamily="18" charset="0"/>
                <a:cs typeface="Times New Roman" panose="02020603050405020304" pitchFamily="18" charset="0"/>
              </a:rPr>
              <a:t>‐Oral Transmission.” Aliment </a:t>
            </a:r>
            <a:r>
              <a:rPr lang="en-US" sz="3700" dirty="0" err="1">
                <a:latin typeface="Times New Roman" panose="02020603050405020304" pitchFamily="18" charset="0"/>
                <a:cs typeface="Times New Roman" panose="02020603050405020304" pitchFamily="18" charset="0"/>
              </a:rPr>
              <a:t>Pharmacol</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Ther</a:t>
            </a:r>
            <a:r>
              <a:rPr lang="en-US" sz="3700" dirty="0">
                <a:latin typeface="Times New Roman" panose="02020603050405020304" pitchFamily="18" charset="0"/>
                <a:cs typeface="Times New Roman" panose="02020603050405020304" pitchFamily="18" charset="0"/>
              </a:rPr>
              <a:t>., July 2020, onlinelibrary.wiley.com/</a:t>
            </a:r>
            <a:r>
              <a:rPr lang="en-US" sz="3700" dirty="0" err="1">
                <a:latin typeface="Times New Roman" panose="02020603050405020304" pitchFamily="18" charset="0"/>
                <a:cs typeface="Times New Roman" panose="02020603050405020304" pitchFamily="18" charset="0"/>
              </a:rPr>
              <a:t>doi</a:t>
            </a:r>
            <a:r>
              <a:rPr lang="en-US" sz="3700" dirty="0">
                <a:latin typeface="Times New Roman" panose="02020603050405020304" pitchFamily="18" charset="0"/>
                <a:cs typeface="Times New Roman" panose="02020603050405020304" pitchFamily="18" charset="0"/>
              </a:rPr>
              <a:t>/</a:t>
            </a:r>
            <a:r>
              <a:rPr lang="en-US" sz="3700" dirty="0" err="1">
                <a:latin typeface="Times New Roman" panose="02020603050405020304" pitchFamily="18" charset="0"/>
                <a:cs typeface="Times New Roman" panose="02020603050405020304" pitchFamily="18" charset="0"/>
              </a:rPr>
              <a:t>epdf</a:t>
            </a:r>
            <a:r>
              <a:rPr lang="en-US" sz="3700" dirty="0">
                <a:latin typeface="Times New Roman" panose="02020603050405020304" pitchFamily="18" charset="0"/>
                <a:cs typeface="Times New Roman" panose="02020603050405020304" pitchFamily="18" charset="0"/>
              </a:rPr>
              <a:t>/10.1111/apt.16036.</a:t>
            </a:r>
          </a:p>
          <a:p>
            <a:pPr algn="l">
              <a:spcBef>
                <a:spcPts val="0"/>
              </a:spcBef>
            </a:pPr>
            <a:r>
              <a:rPr lang="en-US" sz="3700" dirty="0">
                <a:latin typeface="Times New Roman" panose="02020603050405020304" pitchFamily="18" charset="0"/>
                <a:cs typeface="Times New Roman" panose="02020603050405020304" pitchFamily="18" charset="0"/>
              </a:rPr>
              <a:t>Wu, </a:t>
            </a:r>
            <a:r>
              <a:rPr lang="en-US" sz="3700" dirty="0" err="1">
                <a:latin typeface="Times New Roman" panose="02020603050405020304" pitchFamily="18" charset="0"/>
                <a:cs typeface="Times New Roman" panose="02020603050405020304" pitchFamily="18" charset="0"/>
              </a:rPr>
              <a:t>Fuqing</a:t>
            </a:r>
            <a:r>
              <a:rPr lang="en-US" sz="3700" dirty="0">
                <a:latin typeface="Times New Roman" panose="02020603050405020304" pitchFamily="18" charset="0"/>
                <a:cs typeface="Times New Roman" panose="02020603050405020304" pitchFamily="18" charset="0"/>
              </a:rPr>
              <a:t>, et al. “SARS-CoV-2 in Wastewater Foreshadow Dynamics and Clinical Presentation of New COVID-19 Cases.” </a:t>
            </a:r>
            <a:r>
              <a:rPr lang="en-US" sz="3700" dirty="0" err="1">
                <a:latin typeface="Times New Roman" panose="02020603050405020304" pitchFamily="18" charset="0"/>
                <a:cs typeface="Times New Roman" panose="02020603050405020304" pitchFamily="18" charset="0"/>
              </a:rPr>
              <a:t>MedRxiv</a:t>
            </a:r>
            <a:r>
              <a:rPr lang="en-US" sz="3700" dirty="0">
                <a:latin typeface="Times New Roman" panose="02020603050405020304" pitchFamily="18" charset="0"/>
                <a:cs typeface="Times New Roman" panose="02020603050405020304" pitchFamily="18" charset="0"/>
              </a:rPr>
              <a:t>, Cold Spring Harbor Laboratory Press, 1 Jan. 2020, www.medrxiv.org/content/10.1101/2020.06.15.20117747v2. </a:t>
            </a:r>
          </a:p>
        </p:txBody>
      </p:sp>
      <p:sp>
        <p:nvSpPr>
          <p:cNvPr id="93" name="Subtitle 2"/>
          <p:cNvSpPr txBox="1">
            <a:spLocks/>
          </p:cNvSpPr>
          <p:nvPr/>
        </p:nvSpPr>
        <p:spPr>
          <a:xfrm>
            <a:off x="32486413" y="26893183"/>
            <a:ext cx="11103039" cy="965631"/>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8. References</a:t>
            </a:r>
          </a:p>
        </p:txBody>
      </p:sp>
      <p:sp>
        <p:nvSpPr>
          <p:cNvPr id="99" name="Subtitle 2"/>
          <p:cNvSpPr txBox="1">
            <a:spLocks/>
          </p:cNvSpPr>
          <p:nvPr/>
        </p:nvSpPr>
        <p:spPr>
          <a:xfrm>
            <a:off x="301748" y="13728387"/>
            <a:ext cx="11335302" cy="11551674"/>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just">
              <a:spcBef>
                <a:spcPts val="0"/>
              </a:spcBef>
              <a:buFont typeface="Arial" panose="020B0604020202020204" pitchFamily="34" charset="0"/>
              <a:buChar char="•"/>
            </a:pPr>
            <a:endParaRPr lang="en-US" sz="2800" dirty="0">
              <a:solidFill>
                <a:srgbClr val="000000"/>
              </a:solidFill>
              <a:latin typeface="Times New Roman" panose="02020603050405020304" pitchFamily="18" charset="0"/>
            </a:endParaRPr>
          </a:p>
          <a:p>
            <a:pPr algn="just">
              <a:spcBef>
                <a:spcPts val="0"/>
              </a:spcBef>
            </a:pPr>
            <a:endParaRPr lang="en-US" sz="2800" dirty="0">
              <a:solidFill>
                <a:srgbClr val="000000"/>
              </a:solidFill>
              <a:latin typeface="Times New Roman" panose="02020603050405020304" pitchFamily="18" charset="0"/>
            </a:endParaRPr>
          </a:p>
          <a:p>
            <a:pPr algn="just">
              <a:spcBef>
                <a:spcPts val="0"/>
              </a:spcBef>
            </a:pPr>
            <a:endParaRPr lang="en-US" sz="2800" dirty="0">
              <a:solidFill>
                <a:srgbClr val="000000"/>
              </a:solidFill>
              <a:latin typeface="Times New Roman" panose="02020603050405020304" pitchFamily="18" charset="0"/>
            </a:endParaRPr>
          </a:p>
        </p:txBody>
      </p:sp>
      <p:sp>
        <p:nvSpPr>
          <p:cNvPr id="108" name="Subtitle 2"/>
          <p:cNvSpPr txBox="1">
            <a:spLocks/>
          </p:cNvSpPr>
          <p:nvPr/>
        </p:nvSpPr>
        <p:spPr>
          <a:xfrm>
            <a:off x="32396120" y="24181097"/>
            <a:ext cx="11062031" cy="2620589"/>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200" dirty="0">
                <a:latin typeface="Times New Roman" panose="02020603050405020304" pitchFamily="18" charset="0"/>
                <a:cs typeface="Times New Roman" panose="02020603050405020304" pitchFamily="18" charset="0"/>
              </a:rPr>
              <a:t>Thank you to everyone in the Mouser Lab who helped me out along the way, Dr. Paula Mouser, Emily Wilcox, Aaron </a:t>
            </a:r>
            <a:r>
              <a:rPr lang="en-US" sz="3200" dirty="0" err="1">
                <a:latin typeface="Times New Roman" panose="02020603050405020304" pitchFamily="18" charset="0"/>
                <a:cs typeface="Times New Roman" panose="02020603050405020304" pitchFamily="18" charset="0"/>
              </a:rPr>
              <a:t>Kearnan</a:t>
            </a:r>
            <a:r>
              <a:rPr lang="en-US" sz="3200" dirty="0">
                <a:latin typeface="Times New Roman" panose="02020603050405020304" pitchFamily="18" charset="0"/>
                <a:cs typeface="Times New Roman" panose="02020603050405020304" pitchFamily="18" charset="0"/>
              </a:rPr>
              <a:t>, Dr. Fabrizio </a:t>
            </a:r>
            <a:r>
              <a:rPr lang="en-US" sz="3200" dirty="0" err="1">
                <a:latin typeface="Times New Roman" panose="02020603050405020304" pitchFamily="18" charset="0"/>
                <a:cs typeface="Times New Roman" panose="02020603050405020304" pitchFamily="18" charset="0"/>
              </a:rPr>
              <a:t>Colosimo</a:t>
            </a:r>
            <a:r>
              <a:rPr lang="en-US" sz="3200" dirty="0">
                <a:latin typeface="Times New Roman" panose="02020603050405020304" pitchFamily="18" charset="0"/>
                <a:cs typeface="Times New Roman" panose="02020603050405020304" pitchFamily="18" charset="0"/>
              </a:rPr>
              <a:t>, Mina </a:t>
            </a:r>
            <a:r>
              <a:rPr lang="en-US" sz="3200" dirty="0" err="1">
                <a:latin typeface="Times New Roman" panose="02020603050405020304" pitchFamily="18" charset="0"/>
                <a:cs typeface="Times New Roman" panose="02020603050405020304" pitchFamily="18" charset="0"/>
              </a:rPr>
              <a:t>Aghababaei</a:t>
            </a:r>
            <a:r>
              <a:rPr lang="en-US" sz="3200" dirty="0">
                <a:latin typeface="Times New Roman" panose="02020603050405020304" pitchFamily="18" charset="0"/>
                <a:cs typeface="Times New Roman" panose="02020603050405020304" pitchFamily="18" charset="0"/>
              </a:rPr>
              <a:t>, Nick </a:t>
            </a:r>
            <a:r>
              <a:rPr lang="en-US" sz="3200" dirty="0" err="1">
                <a:latin typeface="Times New Roman" panose="02020603050405020304" pitchFamily="18" charset="0"/>
                <a:cs typeface="Times New Roman" panose="02020603050405020304" pitchFamily="18" charset="0"/>
              </a:rPr>
              <a:t>Querrazzi</a:t>
            </a:r>
            <a:r>
              <a:rPr lang="en-US" sz="3200" dirty="0">
                <a:latin typeface="Times New Roman" panose="02020603050405020304" pitchFamily="18" charset="0"/>
                <a:cs typeface="Times New Roman" panose="02020603050405020304" pitchFamily="18" charset="0"/>
              </a:rPr>
              <a:t>, and Kellen Sawyer.</a:t>
            </a:r>
          </a:p>
          <a:p>
            <a:pPr algn="l">
              <a:spcBef>
                <a:spcPts val="0"/>
              </a:spcBef>
            </a:pPr>
            <a:r>
              <a:rPr lang="en-US" sz="3200" dirty="0">
                <a:latin typeface="Times New Roman" panose="02020603050405020304" pitchFamily="18" charset="0"/>
                <a:cs typeface="Times New Roman" panose="02020603050405020304" pitchFamily="18" charset="0"/>
              </a:rPr>
              <a:t>Thanks to Meredith Hoyt of the Durham WWTP and to Jason Randall and Jay Harrington of the Plymouth WWTP</a:t>
            </a:r>
            <a:r>
              <a:rPr lang="en-US" sz="3200" dirty="0">
                <a:latin typeface="Cambria" panose="020405030504060302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39" name="Picture 38" descr="Graphical user interface, application, Word&#10;&#10;Description automatically generated">
            <a:extLst>
              <a:ext uri="{FF2B5EF4-FFF2-40B4-BE49-F238E27FC236}">
                <a16:creationId xmlns:a16="http://schemas.microsoft.com/office/drawing/2014/main" id="{A85727C0-832E-401D-B0E8-1034DC4DCFB8}"/>
              </a:ext>
            </a:extLst>
          </p:cNvPr>
          <p:cNvPicPr/>
          <p:nvPr/>
        </p:nvPicPr>
        <p:blipFill rotWithShape="1">
          <a:blip r:embed="rId4">
            <a:extLst>
              <a:ext uri="{28A0092B-C50C-407E-A947-70E740481C1C}">
                <a14:useLocalDpi xmlns:a14="http://schemas.microsoft.com/office/drawing/2010/main" val="0"/>
              </a:ext>
            </a:extLst>
          </a:blip>
          <a:srcRect l="69450" t="35321" r="3750" b="24067"/>
          <a:stretch/>
        </p:blipFill>
        <p:spPr bwMode="auto">
          <a:xfrm>
            <a:off x="301748" y="26449932"/>
            <a:ext cx="5849628" cy="2660739"/>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0959464C-64FC-4BA7-8A08-64CE97A42993}"/>
              </a:ext>
            </a:extLst>
          </p:cNvPr>
          <p:cNvPicPr>
            <a:picLocks noChangeAspect="1"/>
          </p:cNvPicPr>
          <p:nvPr/>
        </p:nvPicPr>
        <p:blipFill>
          <a:blip r:embed="rId5"/>
          <a:stretch>
            <a:fillRect/>
          </a:stretch>
        </p:blipFill>
        <p:spPr>
          <a:xfrm>
            <a:off x="5282011" y="29603429"/>
            <a:ext cx="6755537" cy="3007597"/>
          </a:xfrm>
          <a:prstGeom prst="rect">
            <a:avLst/>
          </a:prstGeom>
        </p:spPr>
      </p:pic>
      <p:sp>
        <p:nvSpPr>
          <p:cNvPr id="11" name="TextBox 10">
            <a:extLst>
              <a:ext uri="{FF2B5EF4-FFF2-40B4-BE49-F238E27FC236}">
                <a16:creationId xmlns:a16="http://schemas.microsoft.com/office/drawing/2014/main" id="{BE0E4603-3B48-4A5D-B59F-3D2C367C0277}"/>
              </a:ext>
            </a:extLst>
          </p:cNvPr>
          <p:cNvSpPr txBox="1"/>
          <p:nvPr/>
        </p:nvSpPr>
        <p:spPr>
          <a:xfrm>
            <a:off x="7135678" y="26350081"/>
            <a:ext cx="4860862" cy="3108543"/>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Site map displaying UNH and the Durham WWTP</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5,124 students and faculty on-campus at UNH</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Average WWTP inflow of 655,000 gal/day during fall semester</a:t>
            </a:r>
          </a:p>
        </p:txBody>
      </p:sp>
      <p:cxnSp>
        <p:nvCxnSpPr>
          <p:cNvPr id="16" name="Straight Arrow Connector 15">
            <a:extLst>
              <a:ext uri="{FF2B5EF4-FFF2-40B4-BE49-F238E27FC236}">
                <a16:creationId xmlns:a16="http://schemas.microsoft.com/office/drawing/2014/main" id="{50297436-8008-4BAA-9853-9604042331A9}"/>
              </a:ext>
            </a:extLst>
          </p:cNvPr>
          <p:cNvCxnSpPr>
            <a:cxnSpLocks/>
          </p:cNvCxnSpPr>
          <p:nvPr/>
        </p:nvCxnSpPr>
        <p:spPr>
          <a:xfrm flipH="1">
            <a:off x="6302447" y="27885263"/>
            <a:ext cx="759614" cy="0"/>
          </a:xfrm>
          <a:prstGeom prst="straightConnector1">
            <a:avLst/>
          </a:prstGeom>
          <a:ln w="857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5829BBB-5EFC-4E86-A671-C60E0E04A6F4}"/>
              </a:ext>
            </a:extLst>
          </p:cNvPr>
          <p:cNvSpPr txBox="1"/>
          <p:nvPr/>
        </p:nvSpPr>
        <p:spPr>
          <a:xfrm>
            <a:off x="301747" y="29457284"/>
            <a:ext cx="4477607" cy="3108543"/>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Site map displaying PSU and the Plymouth WWTP</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2,440 students and faculty on-campus at PSU</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Average WWTP inflow of 313,000 gal/day during fall semester</a:t>
            </a:r>
          </a:p>
        </p:txBody>
      </p:sp>
      <p:cxnSp>
        <p:nvCxnSpPr>
          <p:cNvPr id="52" name="Straight Arrow Connector 51">
            <a:extLst>
              <a:ext uri="{FF2B5EF4-FFF2-40B4-BE49-F238E27FC236}">
                <a16:creationId xmlns:a16="http://schemas.microsoft.com/office/drawing/2014/main" id="{23FEDD5C-0BD2-408A-9EE5-7EDB6443DA92}"/>
              </a:ext>
            </a:extLst>
          </p:cNvPr>
          <p:cNvCxnSpPr>
            <a:cxnSpLocks/>
          </p:cNvCxnSpPr>
          <p:nvPr/>
        </p:nvCxnSpPr>
        <p:spPr>
          <a:xfrm>
            <a:off x="4343400" y="31083022"/>
            <a:ext cx="821098" cy="0"/>
          </a:xfrm>
          <a:prstGeom prst="straightConnector1">
            <a:avLst/>
          </a:prstGeom>
          <a:ln w="85725">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E896AC8E-573B-C843-BCA4-E62B2031A5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0411" y="18259638"/>
            <a:ext cx="10333399" cy="6934013"/>
          </a:xfrm>
          <a:prstGeom prst="rect">
            <a:avLst/>
          </a:prstGeom>
        </p:spPr>
      </p:pic>
      <p:graphicFrame>
        <p:nvGraphicFramePr>
          <p:cNvPr id="35" name="Chart 34">
            <a:extLst>
              <a:ext uri="{FF2B5EF4-FFF2-40B4-BE49-F238E27FC236}">
                <a16:creationId xmlns:a16="http://schemas.microsoft.com/office/drawing/2014/main" id="{8A7D20EE-FC03-4E5D-AB08-415B6F5B447B}"/>
              </a:ext>
            </a:extLst>
          </p:cNvPr>
          <p:cNvGraphicFramePr>
            <a:graphicFrameLocks/>
          </p:cNvGraphicFramePr>
          <p:nvPr>
            <p:extLst>
              <p:ext uri="{D42A27DB-BD31-4B8C-83A1-F6EECF244321}">
                <p14:modId xmlns:p14="http://schemas.microsoft.com/office/powerpoint/2010/main" val="3200905854"/>
              </p:ext>
            </p:extLst>
          </p:nvPr>
        </p:nvGraphicFramePr>
        <p:xfrm>
          <a:off x="11901061" y="16505393"/>
          <a:ext cx="10165036" cy="577336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8" name="Chart 37">
            <a:extLst>
              <a:ext uri="{FF2B5EF4-FFF2-40B4-BE49-F238E27FC236}">
                <a16:creationId xmlns:a16="http://schemas.microsoft.com/office/drawing/2014/main" id="{0286D783-F918-4C96-BF4E-575E9EBF499B}"/>
              </a:ext>
            </a:extLst>
          </p:cNvPr>
          <p:cNvGraphicFramePr>
            <a:graphicFrameLocks/>
          </p:cNvGraphicFramePr>
          <p:nvPr>
            <p:extLst>
              <p:ext uri="{D42A27DB-BD31-4B8C-83A1-F6EECF244321}">
                <p14:modId xmlns:p14="http://schemas.microsoft.com/office/powerpoint/2010/main" val="170457185"/>
              </p:ext>
            </p:extLst>
          </p:nvPr>
        </p:nvGraphicFramePr>
        <p:xfrm>
          <a:off x="11952258" y="22256759"/>
          <a:ext cx="10044787" cy="583034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0" name="Chart 39">
            <a:extLst>
              <a:ext uri="{FF2B5EF4-FFF2-40B4-BE49-F238E27FC236}">
                <a16:creationId xmlns:a16="http://schemas.microsoft.com/office/drawing/2014/main" id="{B64E5DF1-A37B-40C9-8F03-3978FF45B9F2}"/>
              </a:ext>
            </a:extLst>
          </p:cNvPr>
          <p:cNvGraphicFramePr>
            <a:graphicFrameLocks/>
          </p:cNvGraphicFramePr>
          <p:nvPr>
            <p:extLst>
              <p:ext uri="{D42A27DB-BD31-4B8C-83A1-F6EECF244321}">
                <p14:modId xmlns:p14="http://schemas.microsoft.com/office/powerpoint/2010/main" val="3502079003"/>
              </p:ext>
            </p:extLst>
          </p:nvPr>
        </p:nvGraphicFramePr>
        <p:xfrm>
          <a:off x="22364021" y="16637269"/>
          <a:ext cx="10199801" cy="563697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1" name="Chart 40">
            <a:extLst>
              <a:ext uri="{FF2B5EF4-FFF2-40B4-BE49-F238E27FC236}">
                <a16:creationId xmlns:a16="http://schemas.microsoft.com/office/drawing/2014/main" id="{6AB5B4C2-4B4A-4ABC-A4AE-8D8AFFF24E81}"/>
              </a:ext>
            </a:extLst>
          </p:cNvPr>
          <p:cNvGraphicFramePr>
            <a:graphicFrameLocks/>
          </p:cNvGraphicFramePr>
          <p:nvPr>
            <p:extLst>
              <p:ext uri="{D42A27DB-BD31-4B8C-83A1-F6EECF244321}">
                <p14:modId xmlns:p14="http://schemas.microsoft.com/office/powerpoint/2010/main" val="1060489391"/>
              </p:ext>
            </p:extLst>
          </p:nvPr>
        </p:nvGraphicFramePr>
        <p:xfrm>
          <a:off x="22364021" y="22435416"/>
          <a:ext cx="10090230" cy="5651692"/>
        </p:xfrm>
        <a:graphic>
          <a:graphicData uri="http://schemas.openxmlformats.org/drawingml/2006/chart">
            <c:chart xmlns:c="http://schemas.openxmlformats.org/drawingml/2006/chart" xmlns:r="http://schemas.openxmlformats.org/officeDocument/2006/relationships" r:id="rId10"/>
          </a:graphicData>
        </a:graphic>
      </p:graphicFrame>
      <p:sp>
        <p:nvSpPr>
          <p:cNvPr id="42" name="TextBox 41">
            <a:extLst>
              <a:ext uri="{FF2B5EF4-FFF2-40B4-BE49-F238E27FC236}">
                <a16:creationId xmlns:a16="http://schemas.microsoft.com/office/drawing/2014/main" id="{0567142F-4677-46F5-A0BC-E30B72ADAA8E}"/>
              </a:ext>
            </a:extLst>
          </p:cNvPr>
          <p:cNvSpPr txBox="1"/>
          <p:nvPr/>
        </p:nvSpPr>
        <p:spPr>
          <a:xfrm>
            <a:off x="12203149" y="28386496"/>
            <a:ext cx="10102565" cy="3539430"/>
          </a:xfrm>
          <a:prstGeom prst="rect">
            <a:avLst/>
          </a:prstGeom>
          <a:noFill/>
        </p:spPr>
        <p:txBody>
          <a:bodyPr wrap="square">
            <a:spAutoFit/>
          </a:bodyPr>
          <a:lstStyle/>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sampling coverage for the University of New Hampshire was 41.3% (59 days sampled /143 days total).</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Average dilution factor of 5.46 during fall semester</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Case equivalence fit of 1700 copies/ 100mL = 1 COVID-19 case</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Case equivalence of 311 copies/ 100mL = 1 COVID-19 case after accounting for dilution </a:t>
            </a:r>
          </a:p>
        </p:txBody>
      </p:sp>
      <p:sp>
        <p:nvSpPr>
          <p:cNvPr id="8" name="TextBox 7">
            <a:extLst>
              <a:ext uri="{FF2B5EF4-FFF2-40B4-BE49-F238E27FC236}">
                <a16:creationId xmlns:a16="http://schemas.microsoft.com/office/drawing/2014/main" id="{11BCE12F-644D-4025-B7C4-B6D19087EE6B}"/>
              </a:ext>
            </a:extLst>
          </p:cNvPr>
          <p:cNvSpPr txBox="1"/>
          <p:nvPr/>
        </p:nvSpPr>
        <p:spPr>
          <a:xfrm>
            <a:off x="22791739" y="28386496"/>
            <a:ext cx="9441600"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sampling coverage for Plymouth State University was 28.8% (32 days sampled / 111 days total).</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Average dilution factor of 5.49 during fall semester.</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Case equivalence fit of 1600 copies/ 100mL =  1 COVID-19 case</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Case equivalence of 291 copies/ 100mL = 1 COVID-19 case after accounting for dilution</a:t>
            </a:r>
          </a:p>
        </p:txBody>
      </p:sp>
      <p:sp>
        <p:nvSpPr>
          <p:cNvPr id="14" name="TextBox 13">
            <a:extLst>
              <a:ext uri="{FF2B5EF4-FFF2-40B4-BE49-F238E27FC236}">
                <a16:creationId xmlns:a16="http://schemas.microsoft.com/office/drawing/2014/main" id="{08CEFF64-6D5A-4174-92E2-B630D30EAA42}"/>
              </a:ext>
            </a:extLst>
          </p:cNvPr>
          <p:cNvSpPr txBox="1"/>
          <p:nvPr/>
        </p:nvSpPr>
        <p:spPr>
          <a:xfrm>
            <a:off x="13127275" y="9310284"/>
            <a:ext cx="15152696" cy="1107996"/>
          </a:xfrm>
          <a:prstGeom prst="rect">
            <a:avLst/>
          </a:prstGeom>
          <a:noFill/>
        </p:spPr>
        <p:txBody>
          <a:bodyPr wrap="square" rtlCol="0">
            <a:spAutoFit/>
          </a:bodyPr>
          <a:lstStyle/>
          <a:p>
            <a:r>
              <a:rPr lang="en-US" sz="6600" dirty="0"/>
              <a:t>E</a:t>
            </a:r>
            <a:r>
              <a:rPr lang="en-US" sz="6600" baseline="-25000" dirty="0"/>
              <a:t>D</a:t>
            </a:r>
            <a:r>
              <a:rPr lang="en-US" sz="6600" dirty="0"/>
              <a:t> = E*(</a:t>
            </a:r>
            <a:r>
              <a:rPr lang="en-US" sz="6600" dirty="0" err="1"/>
              <a:t>D</a:t>
            </a:r>
            <a:r>
              <a:rPr lang="en-US" sz="6600" baseline="-25000" dirty="0" err="1"/>
              <a:t>w</a:t>
            </a:r>
            <a:r>
              <a:rPr lang="en-US" sz="6600" dirty="0"/>
              <a:t>*P/</a:t>
            </a:r>
            <a:r>
              <a:rPr lang="en-US" sz="6600" dirty="0" err="1"/>
              <a:t>Q</a:t>
            </a:r>
            <a:r>
              <a:rPr lang="en-US" sz="6600" baseline="-25000" dirty="0" err="1"/>
              <a:t>w</a:t>
            </a:r>
            <a:r>
              <a:rPr lang="en-US" sz="6600" dirty="0"/>
              <a:t>)* (1.0023-0.1863*P</a:t>
            </a:r>
            <a:r>
              <a:rPr lang="en-US" sz="6600" baseline="-25000" dirty="0"/>
              <a:t>R</a:t>
            </a:r>
            <a:r>
              <a:rPr lang="en-US" sz="6600" dirty="0"/>
              <a:t>)</a:t>
            </a:r>
          </a:p>
        </p:txBody>
      </p:sp>
      <p:cxnSp>
        <p:nvCxnSpPr>
          <p:cNvPr id="46" name="Straight Connector 45">
            <a:extLst>
              <a:ext uri="{FF2B5EF4-FFF2-40B4-BE49-F238E27FC236}">
                <a16:creationId xmlns:a16="http://schemas.microsoft.com/office/drawing/2014/main" id="{909699E0-1983-434D-858C-C81B58E81429}"/>
              </a:ext>
            </a:extLst>
          </p:cNvPr>
          <p:cNvCxnSpPr>
            <a:cxnSpLocks/>
          </p:cNvCxnSpPr>
          <p:nvPr/>
        </p:nvCxnSpPr>
        <p:spPr>
          <a:xfrm>
            <a:off x="22088563" y="16637269"/>
            <a:ext cx="0" cy="15544800"/>
          </a:xfrm>
          <a:prstGeom prst="line">
            <a:avLst/>
          </a:prstGeom>
          <a:ln w="47625">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26" name="Callout: Bent Line 25">
            <a:extLst>
              <a:ext uri="{FF2B5EF4-FFF2-40B4-BE49-F238E27FC236}">
                <a16:creationId xmlns:a16="http://schemas.microsoft.com/office/drawing/2014/main" id="{2DFF268B-E06F-48D6-A8D7-50D34C605AD7}"/>
              </a:ext>
            </a:extLst>
          </p:cNvPr>
          <p:cNvSpPr/>
          <p:nvPr/>
        </p:nvSpPr>
        <p:spPr>
          <a:xfrm>
            <a:off x="12333801" y="5928017"/>
            <a:ext cx="3285302" cy="2676671"/>
          </a:xfrm>
          <a:prstGeom prst="borderCallout2">
            <a:avLst>
              <a:gd name="adj1" fmla="val 99072"/>
              <a:gd name="adj2" fmla="val 42750"/>
              <a:gd name="adj3" fmla="val 115175"/>
              <a:gd name="adj4" fmla="val 73347"/>
              <a:gd name="adj5" fmla="val 134279"/>
              <a:gd name="adj6" fmla="val 79404"/>
            </a:avLst>
          </a:prstGeom>
          <a:noFill/>
          <a:ln w="60325">
            <a:solidFill>
              <a:srgbClr val="002060"/>
            </a:solidFill>
            <a:tailEnd type="triangle"/>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Case Equivalence  obtained from fitting projected signal to reported signal </a:t>
            </a:r>
          </a:p>
        </p:txBody>
      </p:sp>
      <p:sp>
        <p:nvSpPr>
          <p:cNvPr id="57" name="Callout: Bent Line 56">
            <a:extLst>
              <a:ext uri="{FF2B5EF4-FFF2-40B4-BE49-F238E27FC236}">
                <a16:creationId xmlns:a16="http://schemas.microsoft.com/office/drawing/2014/main" id="{27E48F47-164E-477F-9550-217FB2CD3046}"/>
              </a:ext>
            </a:extLst>
          </p:cNvPr>
          <p:cNvSpPr/>
          <p:nvPr/>
        </p:nvSpPr>
        <p:spPr>
          <a:xfrm>
            <a:off x="12373979" y="11290169"/>
            <a:ext cx="3574652" cy="2365370"/>
          </a:xfrm>
          <a:prstGeom prst="borderCallout2">
            <a:avLst>
              <a:gd name="adj1" fmla="val 50310"/>
              <a:gd name="adj2" fmla="val 99101"/>
              <a:gd name="adj3" fmla="val 9038"/>
              <a:gd name="adj4" fmla="val 107978"/>
              <a:gd name="adj5" fmla="val -32951"/>
              <a:gd name="adj6" fmla="val 112069"/>
            </a:avLst>
          </a:prstGeom>
          <a:noFill/>
          <a:ln w="60325">
            <a:solidFill>
              <a:srgbClr val="002060"/>
            </a:solidFill>
            <a:tailEnd type="triangle"/>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Wastewater Duty  estimated based on dorm flow and dorm occupancy</a:t>
            </a:r>
          </a:p>
        </p:txBody>
      </p:sp>
      <p:sp>
        <p:nvSpPr>
          <p:cNvPr id="59" name="Callout: Bent Line 58">
            <a:extLst>
              <a:ext uri="{FF2B5EF4-FFF2-40B4-BE49-F238E27FC236}">
                <a16:creationId xmlns:a16="http://schemas.microsoft.com/office/drawing/2014/main" id="{EAFEDD59-8F52-4EE5-8862-D64794BCF9D4}"/>
              </a:ext>
            </a:extLst>
          </p:cNvPr>
          <p:cNvSpPr/>
          <p:nvPr/>
        </p:nvSpPr>
        <p:spPr>
          <a:xfrm>
            <a:off x="15948631" y="6081940"/>
            <a:ext cx="3004392" cy="2207256"/>
          </a:xfrm>
          <a:prstGeom prst="borderCallout2">
            <a:avLst>
              <a:gd name="adj1" fmla="val 98202"/>
              <a:gd name="adj2" fmla="val 40673"/>
              <a:gd name="adj3" fmla="val 123035"/>
              <a:gd name="adj4" fmla="val 49218"/>
              <a:gd name="adj5" fmla="val 154893"/>
              <a:gd name="adj6" fmla="val 48836"/>
            </a:avLst>
          </a:prstGeom>
          <a:noFill/>
          <a:ln w="60325">
            <a:solidFill>
              <a:srgbClr val="002060"/>
            </a:solidFill>
            <a:tailEnd type="triangle"/>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Population on-campus at PSU/UNH</a:t>
            </a:r>
          </a:p>
        </p:txBody>
      </p:sp>
      <p:sp>
        <p:nvSpPr>
          <p:cNvPr id="60" name="Callout: Bent Line 59">
            <a:extLst>
              <a:ext uri="{FF2B5EF4-FFF2-40B4-BE49-F238E27FC236}">
                <a16:creationId xmlns:a16="http://schemas.microsoft.com/office/drawing/2014/main" id="{40A79E08-30D7-47CC-A13C-74FD22179DC0}"/>
              </a:ext>
            </a:extLst>
          </p:cNvPr>
          <p:cNvSpPr/>
          <p:nvPr/>
        </p:nvSpPr>
        <p:spPr>
          <a:xfrm>
            <a:off x="17409871" y="11401338"/>
            <a:ext cx="3245124" cy="2416649"/>
          </a:xfrm>
          <a:prstGeom prst="borderCallout2">
            <a:avLst>
              <a:gd name="adj1" fmla="val 491"/>
              <a:gd name="adj2" fmla="val 53551"/>
              <a:gd name="adj3" fmla="val -12765"/>
              <a:gd name="adj4" fmla="val 34409"/>
              <a:gd name="adj5" fmla="val -44568"/>
              <a:gd name="adj6" fmla="val 33024"/>
            </a:avLst>
          </a:prstGeom>
          <a:noFill/>
          <a:ln w="60325">
            <a:solidFill>
              <a:srgbClr val="002060"/>
            </a:solidFill>
            <a:tailEnd type="triangle"/>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Total wastewater influent flow measured at the Durham/Plymouth WWTP</a:t>
            </a:r>
          </a:p>
        </p:txBody>
      </p:sp>
      <p:sp>
        <p:nvSpPr>
          <p:cNvPr id="62" name="Callout: Bent Line 61">
            <a:extLst>
              <a:ext uri="{FF2B5EF4-FFF2-40B4-BE49-F238E27FC236}">
                <a16:creationId xmlns:a16="http://schemas.microsoft.com/office/drawing/2014/main" id="{AA810C00-E6EF-44C5-B9AB-FE919F5522D0}"/>
              </a:ext>
            </a:extLst>
          </p:cNvPr>
          <p:cNvSpPr/>
          <p:nvPr/>
        </p:nvSpPr>
        <p:spPr>
          <a:xfrm>
            <a:off x="25013771" y="6182988"/>
            <a:ext cx="3004392" cy="2207256"/>
          </a:xfrm>
          <a:prstGeom prst="borderCallout2">
            <a:avLst>
              <a:gd name="adj1" fmla="val 99755"/>
              <a:gd name="adj2" fmla="val 67683"/>
              <a:gd name="adj3" fmla="val 127552"/>
              <a:gd name="adj4" fmla="val 27962"/>
              <a:gd name="adj5" fmla="val 165491"/>
              <a:gd name="adj6" fmla="val 27984"/>
            </a:avLst>
          </a:prstGeom>
          <a:noFill/>
          <a:ln w="60325">
            <a:solidFill>
              <a:srgbClr val="002060"/>
            </a:solidFill>
            <a:tailEnd type="triangle"/>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Precipitation obtained from NOAA/UNH weather station</a:t>
            </a:r>
          </a:p>
        </p:txBody>
      </p:sp>
      <p:sp>
        <p:nvSpPr>
          <p:cNvPr id="64" name="TextBox 63">
            <a:extLst>
              <a:ext uri="{FF2B5EF4-FFF2-40B4-BE49-F238E27FC236}">
                <a16:creationId xmlns:a16="http://schemas.microsoft.com/office/drawing/2014/main" id="{E606F27A-8F1F-4553-AC34-8D388B756583}"/>
              </a:ext>
            </a:extLst>
          </p:cNvPr>
          <p:cNvSpPr txBox="1"/>
          <p:nvPr/>
        </p:nvSpPr>
        <p:spPr>
          <a:xfrm>
            <a:off x="12771095" y="14142187"/>
            <a:ext cx="14644339" cy="954107"/>
          </a:xfrm>
          <a:prstGeom prst="rect">
            <a:avLst/>
          </a:prstGeom>
          <a:noFill/>
          <a:ln>
            <a:solidFill>
              <a:srgbClr val="002060"/>
            </a:solidFill>
          </a:ln>
        </p:spPr>
        <p:txBody>
          <a:bodyPr wrap="square">
            <a:spAutoFit/>
          </a:bodyPr>
          <a:lstStyle/>
          <a:p>
            <a:pPr marR="0" algn="ctr">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a:t>
            </a:r>
            <a:r>
              <a:rPr lang="en-US" sz="2800" b="1" baseline="-25000" dirty="0">
                <a:effectLst/>
                <a:latin typeface="Times New Roman" panose="02020603050405020304" pitchFamily="18" charset="0"/>
                <a:ea typeface="Calibri" panose="020F0502020204030204" pitchFamily="34" charset="0"/>
                <a:cs typeface="Times New Roman" panose="02020603050405020304" pitchFamily="18" charset="0"/>
              </a:rPr>
              <a:t>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Case Equivalence </a:t>
            </a:r>
            <a:r>
              <a:rPr lang="en-US" sz="2800" dirty="0">
                <a:latin typeface="Times New Roman" panose="02020603050405020304" pitchFamily="18" charset="0"/>
                <a:ea typeface="Calibri" panose="020F0502020204030204" pitchFamily="34" charset="0"/>
                <a:cs typeface="Times New Roman" panose="02020603050405020304" pitchFamily="18" charset="0"/>
              </a:rPr>
              <a:t>adjusted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for Dilution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Case Equivalence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a:t>
            </a:r>
            <a:r>
              <a:rPr lang="en-US" sz="2800" b="1" baseline="-25000" dirty="0" err="1">
                <a:effectLst/>
                <a:latin typeface="Times New Roman" panose="02020603050405020304" pitchFamily="18" charset="0"/>
                <a:ea typeface="Calibri" panose="020F0502020204030204" pitchFamily="34" charset="0"/>
                <a:cs typeface="Times New Roman" panose="02020603050405020304" pitchFamily="18" charset="0"/>
              </a:rPr>
              <a:t>w</a:t>
            </a:r>
            <a:r>
              <a:rPr lang="en-US" sz="2800" dirty="0">
                <a:latin typeface="Times New Roman" panose="02020603050405020304" pitchFamily="18" charset="0"/>
                <a:ea typeface="Calibri" panose="020F0502020204030204" pitchFamily="34" charset="0"/>
                <a:cs typeface="Times New Roman" panose="02020603050405020304" pitchFamily="18" charset="0"/>
              </a:rPr>
              <a:t>= Wastewater Duty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Population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a:t>
            </a:r>
            <a:r>
              <a:rPr lang="en-US" sz="2800" b="1" baseline="-25000" dirty="0" err="1">
                <a:latin typeface="Times New Roman" panose="02020603050405020304" pitchFamily="18" charset="0"/>
                <a:ea typeface="Calibri" panose="020F0502020204030204" pitchFamily="34" charset="0"/>
                <a:cs typeface="Times New Roman" panose="02020603050405020304" pitchFamily="18" charset="0"/>
              </a:rPr>
              <a:t>w</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 Wastewater Treatment Plant Flow      </a:t>
            </a:r>
            <a:r>
              <a:rPr lang="en-US" sz="2800" b="1" dirty="0">
                <a:latin typeface="Times New Roman" panose="02020603050405020304" pitchFamily="18" charset="0"/>
                <a:ea typeface="Calibri" panose="020F0502020204030204" pitchFamily="34" charset="0"/>
                <a:cs typeface="Times New Roman" panose="02020603050405020304" pitchFamily="18" charset="0"/>
              </a:rPr>
              <a:t>P</a:t>
            </a:r>
            <a:r>
              <a:rPr lang="en-US" sz="2800" b="1" baseline="-25000" dirty="0">
                <a:latin typeface="Times New Roman" panose="02020603050405020304" pitchFamily="18" charset="0"/>
                <a:ea typeface="Calibri" panose="020F0502020204030204" pitchFamily="34" charset="0"/>
                <a:cs typeface="Times New Roman" panose="02020603050405020304" pitchFamily="18" charset="0"/>
              </a:rPr>
              <a:t>R</a:t>
            </a:r>
            <a:r>
              <a:rPr lang="en-US" sz="2800" dirty="0">
                <a:latin typeface="Times New Roman" panose="02020603050405020304" pitchFamily="18" charset="0"/>
                <a:ea typeface="Calibri" panose="020F0502020204030204" pitchFamily="34" charset="0"/>
                <a:cs typeface="Times New Roman" panose="02020603050405020304" pitchFamily="18" charset="0"/>
              </a:rPr>
              <a:t>= Precipitation</a:t>
            </a:r>
          </a:p>
        </p:txBody>
      </p:sp>
      <p:sp>
        <p:nvSpPr>
          <p:cNvPr id="29" name="Rectangle 28">
            <a:extLst>
              <a:ext uri="{FF2B5EF4-FFF2-40B4-BE49-F238E27FC236}">
                <a16:creationId xmlns:a16="http://schemas.microsoft.com/office/drawing/2014/main" id="{ACB433C2-65C7-4090-A49C-57D987F9DCB4}"/>
              </a:ext>
            </a:extLst>
          </p:cNvPr>
          <p:cNvSpPr/>
          <p:nvPr/>
        </p:nvSpPr>
        <p:spPr>
          <a:xfrm>
            <a:off x="19701403" y="9343566"/>
            <a:ext cx="6661627" cy="1104451"/>
          </a:xfrm>
          <a:prstGeom prst="rect">
            <a:avLst/>
          </a:prstGeom>
          <a:no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allout: Bent Line 67">
            <a:extLst>
              <a:ext uri="{FF2B5EF4-FFF2-40B4-BE49-F238E27FC236}">
                <a16:creationId xmlns:a16="http://schemas.microsoft.com/office/drawing/2014/main" id="{EB220893-DE32-44EF-BD23-7CFCABDD0E17}"/>
              </a:ext>
            </a:extLst>
          </p:cNvPr>
          <p:cNvSpPr/>
          <p:nvPr/>
        </p:nvSpPr>
        <p:spPr>
          <a:xfrm>
            <a:off x="21223645" y="10948751"/>
            <a:ext cx="5411942" cy="3016133"/>
          </a:xfrm>
          <a:prstGeom prst="borderCallout2">
            <a:avLst>
              <a:gd name="adj1" fmla="val 280"/>
              <a:gd name="adj2" fmla="val 45734"/>
              <a:gd name="adj3" fmla="val -10272"/>
              <a:gd name="adj4" fmla="val 43469"/>
              <a:gd name="adj5" fmla="val -15752"/>
              <a:gd name="adj6" fmla="val 43329"/>
            </a:avLst>
          </a:prstGeom>
          <a:noFill/>
          <a:ln w="60325">
            <a:solidFill>
              <a:srgbClr val="FF0000"/>
            </a:solidFill>
            <a:tailEnd type="triangle"/>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Dilution due to infiltration equation obtained from a TSS analysis. The TSS dilution due to precipitation relationship was assumed to affect viral biomarkers similarly.</a:t>
            </a:r>
          </a:p>
        </p:txBody>
      </p:sp>
      <p:sp>
        <p:nvSpPr>
          <p:cNvPr id="43" name="TextBox 42">
            <a:extLst>
              <a:ext uri="{FF2B5EF4-FFF2-40B4-BE49-F238E27FC236}">
                <a16:creationId xmlns:a16="http://schemas.microsoft.com/office/drawing/2014/main" id="{B9C9F834-05E2-468F-849A-52469764E253}"/>
              </a:ext>
            </a:extLst>
          </p:cNvPr>
          <p:cNvSpPr txBox="1"/>
          <p:nvPr/>
        </p:nvSpPr>
        <p:spPr>
          <a:xfrm>
            <a:off x="28166121" y="6111576"/>
            <a:ext cx="7970355" cy="4832092"/>
          </a:xfrm>
          <a:prstGeom prst="rect">
            <a:avLst/>
          </a:prstGeom>
          <a:noFill/>
        </p:spPr>
        <p:txBody>
          <a:bodyPr wrap="square" rtlCol="0">
            <a:spAutoFit/>
          </a:bodyPr>
          <a:lstStyle/>
          <a:p>
            <a:r>
              <a:rPr lang="en-US" sz="2800" u="sng" dirty="0">
                <a:latin typeface="Times New Roman" panose="02020603050405020304" pitchFamily="18" charset="0"/>
                <a:cs typeface="Times New Roman" panose="02020603050405020304" pitchFamily="18" charset="0"/>
              </a:rPr>
              <a:t>Shedding Rate: </a:t>
            </a:r>
            <a:r>
              <a:rPr lang="en-US" sz="2800" dirty="0">
                <a:latin typeface="Times New Roman" panose="02020603050405020304" pitchFamily="18" charset="0"/>
                <a:cs typeface="Times New Roman" panose="02020603050405020304" pitchFamily="18" charset="0"/>
              </a:rPr>
              <a:t>The shedding rate of the viral biomarkers was assumed to decay by 50% each day until the signal became weak (below 10 copies/100mL). As shown in the screen shot to the right, on 9/2/2020 there are three signals contributing to the overall signal. Two from cases on days prior 8/29/2020 and 8/30/2020), and one case on the day of 9/2/2020. This column was summed to obtain the total signal for this day. This is important because residual signals from cases on days prior (highlighted) can significantly increase the biomarker signal. </a:t>
            </a:r>
          </a:p>
        </p:txBody>
      </p:sp>
      <p:pic>
        <p:nvPicPr>
          <p:cNvPr id="69" name="Picture 68" descr="Graphical user interface, application, table, Excel&#10;&#10;Description automatically generated">
            <a:extLst>
              <a:ext uri="{FF2B5EF4-FFF2-40B4-BE49-F238E27FC236}">
                <a16:creationId xmlns:a16="http://schemas.microsoft.com/office/drawing/2014/main" id="{D81A8995-C16C-4B58-8B57-7E2E723CBF25}"/>
              </a:ext>
            </a:extLst>
          </p:cNvPr>
          <p:cNvPicPr/>
          <p:nvPr/>
        </p:nvPicPr>
        <p:blipFill rotWithShape="1">
          <a:blip r:embed="rId11">
            <a:extLst>
              <a:ext uri="{28A0092B-C50C-407E-A947-70E740481C1C}">
                <a14:useLocalDpi xmlns:a14="http://schemas.microsoft.com/office/drawing/2010/main" val="0"/>
              </a:ext>
            </a:extLst>
          </a:blip>
          <a:srcRect l="26250" t="35057" r="43768" b="11601"/>
          <a:stretch/>
        </p:blipFill>
        <p:spPr bwMode="auto">
          <a:xfrm>
            <a:off x="36250326" y="5857596"/>
            <a:ext cx="7339125" cy="8937887"/>
          </a:xfrm>
          <a:prstGeom prst="rect">
            <a:avLst/>
          </a:prstGeom>
          <a:ln>
            <a:noFill/>
          </a:ln>
          <a:extLst>
            <a:ext uri="{53640926-AAD7-44D8-BBD7-CCE9431645EC}">
              <a14:shadowObscured xmlns:a14="http://schemas.microsoft.com/office/drawing/2010/main"/>
            </a:ext>
          </a:extLst>
        </p:spPr>
      </p:pic>
      <p:sp>
        <p:nvSpPr>
          <p:cNvPr id="45" name="TextBox 44">
            <a:extLst>
              <a:ext uri="{FF2B5EF4-FFF2-40B4-BE49-F238E27FC236}">
                <a16:creationId xmlns:a16="http://schemas.microsoft.com/office/drawing/2014/main" id="{D1686FB5-1C15-444C-B04E-04552F1F1F0C}"/>
              </a:ext>
            </a:extLst>
          </p:cNvPr>
          <p:cNvSpPr txBox="1"/>
          <p:nvPr/>
        </p:nvSpPr>
        <p:spPr>
          <a:xfrm>
            <a:off x="41145035" y="5857596"/>
            <a:ext cx="1190081" cy="8937887"/>
          </a:xfrm>
          <a:prstGeom prst="rect">
            <a:avLst/>
          </a:prstGeom>
          <a:noFill/>
          <a:ln w="34925">
            <a:solidFill>
              <a:srgbClr val="FF0000"/>
            </a:solidFill>
          </a:ln>
        </p:spPr>
        <p:txBody>
          <a:bodyPr wrap="square" rtlCol="0">
            <a:spAutoFit/>
          </a:bodyPr>
          <a:lstStyle/>
          <a:p>
            <a:endParaRPr lang="en-US" dirty="0"/>
          </a:p>
        </p:txBody>
      </p:sp>
      <p:sp>
        <p:nvSpPr>
          <p:cNvPr id="74" name="Callout: Bent Line 73">
            <a:extLst>
              <a:ext uri="{FF2B5EF4-FFF2-40B4-BE49-F238E27FC236}">
                <a16:creationId xmlns:a16="http://schemas.microsoft.com/office/drawing/2014/main" id="{81E6B91C-8027-4858-B6C6-C7C65CDB6CA5}"/>
              </a:ext>
            </a:extLst>
          </p:cNvPr>
          <p:cNvSpPr/>
          <p:nvPr/>
        </p:nvSpPr>
        <p:spPr>
          <a:xfrm>
            <a:off x="19187862" y="5857597"/>
            <a:ext cx="5642670" cy="2999321"/>
          </a:xfrm>
          <a:prstGeom prst="borderCallout2">
            <a:avLst>
              <a:gd name="adj1" fmla="val 100246"/>
              <a:gd name="adj2" fmla="val 54228"/>
              <a:gd name="adj3" fmla="val 105905"/>
              <a:gd name="adj4" fmla="val 53178"/>
              <a:gd name="adj5" fmla="val 118049"/>
              <a:gd name="adj6" fmla="val 56408"/>
            </a:avLst>
          </a:prstGeom>
          <a:noFill/>
          <a:ln w="60325">
            <a:solidFill>
              <a:srgbClr val="FF0000"/>
            </a:solidFill>
            <a:tailEnd type="triangle"/>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Note: </a:t>
            </a:r>
            <a:r>
              <a:rPr lang="en-US" sz="2800" dirty="0">
                <a:latin typeface="Times New Roman" panose="02020603050405020304" pitchFamily="18" charset="0"/>
                <a:cs typeface="Times New Roman" panose="02020603050405020304" pitchFamily="18" charset="0"/>
              </a:rPr>
              <a:t>When precipitation is equal to zero, e.g., 1.0023-0.1863*</a:t>
            </a:r>
            <a:r>
              <a:rPr lang="en-US" sz="2800" dirty="0">
                <a:solidFill>
                  <a:srgbClr val="FF0000"/>
                </a:solidFill>
                <a:latin typeface="Times New Roman" panose="02020603050405020304" pitchFamily="18" charset="0"/>
                <a:cs typeface="Times New Roman" panose="02020603050405020304" pitchFamily="18" charset="0"/>
              </a:rPr>
              <a:t>0</a:t>
            </a:r>
            <a:r>
              <a:rPr lang="en-US" sz="2800" dirty="0">
                <a:solidFill>
                  <a:schemeClr val="tx1"/>
                </a:solidFill>
                <a:latin typeface="Times New Roman" panose="02020603050405020304" pitchFamily="18" charset="0"/>
                <a:cs typeface="Times New Roman" panose="02020603050405020304" pitchFamily="18" charset="0"/>
              </a:rPr>
              <a:t>. The dilution due to infiltration equation was set to 1, as opposed to 1.0023. This ensures that on days where no precipitation occurs, the equation has no effect. </a:t>
            </a:r>
            <a:endParaRPr lang="en-US" sz="3200" dirty="0">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819EB7BC-DD9A-4E7F-8907-71E86A400370}"/>
              </a:ext>
            </a:extLst>
          </p:cNvPr>
          <p:cNvSpPr txBox="1"/>
          <p:nvPr/>
        </p:nvSpPr>
        <p:spPr>
          <a:xfrm>
            <a:off x="28089612" y="11105760"/>
            <a:ext cx="7970354" cy="3970318"/>
          </a:xfrm>
          <a:prstGeom prst="rect">
            <a:avLst/>
          </a:prstGeom>
          <a:noFill/>
        </p:spPr>
        <p:txBody>
          <a:bodyPr wrap="square" rtlCol="0">
            <a:spAutoFit/>
          </a:bodyPr>
          <a:lstStyle/>
          <a:p>
            <a:r>
              <a:rPr lang="en-US" sz="2800" u="sng" dirty="0">
                <a:latin typeface="Times New Roman" panose="02020603050405020304" pitchFamily="18" charset="0"/>
                <a:cs typeface="Times New Roman" panose="02020603050405020304" pitchFamily="18" charset="0"/>
              </a:rPr>
              <a:t>Temporal Offset: </a:t>
            </a:r>
            <a:r>
              <a:rPr lang="en-US" sz="2800" dirty="0">
                <a:latin typeface="Times New Roman" panose="02020603050405020304" pitchFamily="18" charset="0"/>
                <a:cs typeface="Times New Roman" panose="02020603050405020304" pitchFamily="18" charset="0"/>
              </a:rPr>
              <a:t> Often times wastewater samples will pick up a signal before there is a positive test. This is because a person may be shedding the virus but have yet to receive positive test result. A temporal offset was used to remedy this is issue and was theorized to be anywhere from 4-10 days, varying with testing and sampling frequency. The models were shifted accordingly to achieve a better fit with the sampled data.</a:t>
            </a:r>
            <a:endParaRPr lang="en-US" sz="2800" u="sng" dirty="0">
              <a:latin typeface="Times New Roman" panose="02020603050405020304" pitchFamily="18" charset="0"/>
              <a:cs typeface="Times New Roman" panose="02020603050405020304" pitchFamily="18" charset="0"/>
            </a:endParaRPr>
          </a:p>
        </p:txBody>
      </p:sp>
      <p:sp>
        <p:nvSpPr>
          <p:cNvPr id="50" name="Callout: Bent Line 49">
            <a:extLst>
              <a:ext uri="{FF2B5EF4-FFF2-40B4-BE49-F238E27FC236}">
                <a16:creationId xmlns:a16="http://schemas.microsoft.com/office/drawing/2014/main" id="{E7052FC5-BF8B-4A91-8D86-C52690773EB1}"/>
              </a:ext>
            </a:extLst>
          </p:cNvPr>
          <p:cNvSpPr/>
          <p:nvPr/>
        </p:nvSpPr>
        <p:spPr>
          <a:xfrm>
            <a:off x="36250326" y="14058539"/>
            <a:ext cx="4704349" cy="1160863"/>
          </a:xfrm>
          <a:prstGeom prst="borderCallout2">
            <a:avLst>
              <a:gd name="adj1" fmla="val -1234"/>
              <a:gd name="adj2" fmla="val 49589"/>
              <a:gd name="adj3" fmla="val -10382"/>
              <a:gd name="adj4" fmla="val 18277"/>
              <a:gd name="adj5" fmla="val -36994"/>
              <a:gd name="adj6" fmla="val 17006"/>
            </a:avLst>
          </a:prstGeom>
          <a:solidFill>
            <a:srgbClr val="002060"/>
          </a:solidFill>
          <a:ln w="25400">
            <a:solidFill>
              <a:srgbClr val="002060"/>
            </a:solidFill>
            <a:miter lim="800000"/>
            <a:tailEnd type="triangle"/>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Times New Roman" panose="02020603050405020304" pitchFamily="18" charset="0"/>
                <a:cs typeface="Times New Roman" panose="02020603050405020304" pitchFamily="18" charset="0"/>
              </a:rPr>
              <a:t>Highlighted cells indicate the day a case is reported. The days following the report date (where the signal begins) represent the signal decaying</a:t>
            </a:r>
            <a:r>
              <a:rPr lang="en-US" sz="2000" dirty="0">
                <a:solidFill>
                  <a:schemeClr val="bg1"/>
                </a:solidFill>
              </a:rPr>
              <a:t>.</a:t>
            </a:r>
          </a:p>
        </p:txBody>
      </p:sp>
      <p:cxnSp>
        <p:nvCxnSpPr>
          <p:cNvPr id="72" name="Straight Arrow Connector 71">
            <a:extLst>
              <a:ext uri="{FF2B5EF4-FFF2-40B4-BE49-F238E27FC236}">
                <a16:creationId xmlns:a16="http://schemas.microsoft.com/office/drawing/2014/main" id="{F654627A-1A7C-4556-9A55-2A4919338C28}"/>
              </a:ext>
            </a:extLst>
          </p:cNvPr>
          <p:cNvCxnSpPr>
            <a:cxnSpLocks/>
            <a:stCxn id="50" idx="3"/>
          </p:cNvCxnSpPr>
          <p:nvPr/>
        </p:nvCxnSpPr>
        <p:spPr>
          <a:xfrm flipH="1" flipV="1">
            <a:off x="38338013" y="13817987"/>
            <a:ext cx="264488" cy="240552"/>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0" name="TextBox 5">
            <a:extLst>
              <a:ext uri="{FF2B5EF4-FFF2-40B4-BE49-F238E27FC236}">
                <a16:creationId xmlns:a16="http://schemas.microsoft.com/office/drawing/2014/main" id="{0501C81F-F05D-4449-A50E-EE17CE57F847}"/>
              </a:ext>
            </a:extLst>
          </p:cNvPr>
          <p:cNvSpPr txBox="1"/>
          <p:nvPr/>
        </p:nvSpPr>
        <p:spPr>
          <a:xfrm>
            <a:off x="482807" y="24123106"/>
            <a:ext cx="2504578"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Times New Roman" panose="02020603050405020304" pitchFamily="18" charset="0"/>
                <a:cs typeface="Times New Roman" panose="02020603050405020304" pitchFamily="18" charset="0"/>
              </a:rPr>
              <a:t>Polo et al, 2020. Water Research. </a:t>
            </a:r>
            <a:r>
              <a:rPr lang="en-US" sz="1600" dirty="0" err="1">
                <a:latin typeface="Times New Roman" panose="02020603050405020304" pitchFamily="18" charset="0"/>
                <a:cs typeface="Times New Roman" panose="02020603050405020304" pitchFamily="18" charset="0"/>
              </a:rPr>
              <a:t>doi</a:t>
            </a:r>
            <a:r>
              <a:rPr lang="en-US" sz="1600" dirty="0">
                <a:latin typeface="Times New Roman" panose="02020603050405020304" pitchFamily="18" charset="0"/>
                <a:cs typeface="Times New Roman" panose="02020603050405020304" pitchFamily="18" charset="0"/>
              </a:rPr>
              <a:t>: </a:t>
            </a:r>
            <a:r>
              <a:rPr lang="en-US" sz="1600" dirty="0">
                <a:hlinkClick r:id="rId12" tooltip="Persistent link using digital object identifier"/>
              </a:rPr>
              <a:t>10.1016/j.watres.2020.116404</a:t>
            </a:r>
            <a:endParaRPr lang="en-US" sz="1600" dirty="0">
              <a:latin typeface="Times New Roman" panose="02020603050405020304" pitchFamily="18" charset="0"/>
              <a:cs typeface="Times New Roman" panose="02020603050405020304" pitchFamily="18" charset="0"/>
            </a:endParaRPr>
          </a:p>
        </p:txBody>
      </p:sp>
      <p:sp>
        <p:nvSpPr>
          <p:cNvPr id="101" name="TextBox 4">
            <a:extLst>
              <a:ext uri="{FF2B5EF4-FFF2-40B4-BE49-F238E27FC236}">
                <a16:creationId xmlns:a16="http://schemas.microsoft.com/office/drawing/2014/main" id="{09FC53E1-2362-4524-B1F7-07CC40C8F2BF}"/>
              </a:ext>
            </a:extLst>
          </p:cNvPr>
          <p:cNvSpPr txBox="1"/>
          <p:nvPr/>
        </p:nvSpPr>
        <p:spPr>
          <a:xfrm>
            <a:off x="421191" y="18409123"/>
            <a:ext cx="1203009"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Times New Roman" panose="02020603050405020304" pitchFamily="18" charset="0"/>
                <a:cs typeface="Times New Roman" panose="02020603050405020304" pitchFamily="18" charset="0"/>
              </a:rPr>
              <a:t>Taken from Andrade Santos et al., (2020)</a:t>
            </a:r>
          </a:p>
        </p:txBody>
      </p:sp>
      <p:sp>
        <p:nvSpPr>
          <p:cNvPr id="96" name="TextBox 95">
            <a:extLst>
              <a:ext uri="{FF2B5EF4-FFF2-40B4-BE49-F238E27FC236}">
                <a16:creationId xmlns:a16="http://schemas.microsoft.com/office/drawing/2014/main" id="{43FB287B-064F-4034-A5EB-056E2EE8DD0E}"/>
              </a:ext>
            </a:extLst>
          </p:cNvPr>
          <p:cNvSpPr txBox="1"/>
          <p:nvPr/>
        </p:nvSpPr>
        <p:spPr>
          <a:xfrm>
            <a:off x="6354306" y="32565827"/>
            <a:ext cx="5350547" cy="338554"/>
          </a:xfrm>
          <a:prstGeom prst="rect">
            <a:avLst/>
          </a:prstGeom>
          <a:noFill/>
        </p:spPr>
        <p:txBody>
          <a:bodyPr wrap="square" rtlCol="0">
            <a:spAutoFit/>
          </a:bodyPr>
          <a:lstStyle/>
          <a:p>
            <a:r>
              <a:rPr lang="en-US" sz="1600" dirty="0"/>
              <a:t>Site map images taken from Google Maps</a:t>
            </a:r>
          </a:p>
        </p:txBody>
      </p:sp>
      <p:sp>
        <p:nvSpPr>
          <p:cNvPr id="56" name="TextBox 55">
            <a:extLst>
              <a:ext uri="{FF2B5EF4-FFF2-40B4-BE49-F238E27FC236}">
                <a16:creationId xmlns:a16="http://schemas.microsoft.com/office/drawing/2014/main" id="{4D652D73-9B36-4A66-94F1-F9B631E15011}"/>
              </a:ext>
            </a:extLst>
          </p:cNvPr>
          <p:cNvSpPr txBox="1"/>
          <p:nvPr/>
        </p:nvSpPr>
        <p:spPr>
          <a:xfrm>
            <a:off x="7165240" y="14031000"/>
            <a:ext cx="4222597" cy="3970318"/>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Nucleocapsid protein (N): </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Contains genomic RNA</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Defends genome against the environment of the host body.</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Responsible for the replication of the SARS-CoV-2 genome.</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Good biomarker</a:t>
            </a:r>
          </a:p>
        </p:txBody>
      </p:sp>
      <p:pic>
        <p:nvPicPr>
          <p:cNvPr id="55" name="Picture 54" descr="Frontiers | Antivirals Against Coronaviruses: Candidate Drugs for SARS-CoV-2  Treatment? | Microbiology">
            <a:extLst>
              <a:ext uri="{FF2B5EF4-FFF2-40B4-BE49-F238E27FC236}">
                <a16:creationId xmlns:a16="http://schemas.microsoft.com/office/drawing/2014/main" id="{249000A7-C0BA-48F5-9DD5-25F6A18C78D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7599" y="13921633"/>
            <a:ext cx="6607641" cy="451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8249</TotalTime>
  <Words>1450</Words>
  <Application>Microsoft Office PowerPoint</Application>
  <PresentationFormat>Custom</PresentationFormat>
  <Paragraphs>73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vt:lpstr>
      <vt:lpstr>Times New Roman</vt:lpstr>
      <vt:lpstr>Office Theme</vt:lpstr>
      <vt:lpstr>An analysis of SARS-CoV-2 biomarkers at the Durham and Plymouth WWTP’s Ryan Fournier,  Faculty Advisor: Dr. Paula Mouser Civil and Environmental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Fournier, Ryan</cp:lastModifiedBy>
  <cp:revision>274</cp:revision>
  <dcterms:created xsi:type="dcterms:W3CDTF">2016-03-05T16:55:12Z</dcterms:created>
  <dcterms:modified xsi:type="dcterms:W3CDTF">2021-04-26T03:46:10Z</dcterms:modified>
</cp:coreProperties>
</file>