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662600" cy="326898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296">
          <p15:clr>
            <a:srgbClr val="A4A3A4"/>
          </p15:clr>
        </p15:guide>
        <p15:guide id="2" pos="13752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/MkJlxYk89idk7btDys+SI6n+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E76941-5BD2-46B0-B6C8-31F036CA3380}">
  <a:tblStyle styleId="{EBE76941-5BD2-46B0-B6C8-31F036CA33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1536" y="91"/>
      </p:cViewPr>
      <p:guideLst>
        <p:guide orient="horz" pos="10296"/>
        <p:guide pos="137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3001804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14463236" y="30298609"/>
            <a:ext cx="14736128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30836713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001804" y="1740436"/>
            <a:ext cx="37658993" cy="631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1460612" y="243339"/>
            <a:ext cx="20741378" cy="37658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7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3001804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4463236" y="30298609"/>
            <a:ext cx="14736128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30836713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22101879" y="10884602"/>
            <a:ext cx="27703094" cy="941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999491" y="1742745"/>
            <a:ext cx="27703094" cy="276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7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3001804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4463236" y="30298609"/>
            <a:ext cx="14736128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30836713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3274695" y="5349930"/>
            <a:ext cx="37113210" cy="11380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600"/>
              <a:buFont typeface="Calibri"/>
              <a:buNone/>
              <a:defRPr sz="2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5457825" y="17169714"/>
            <a:ext cx="32746951" cy="7892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4767"/>
              </a:spcBef>
              <a:spcAft>
                <a:spcPts val="0"/>
              </a:spcAft>
              <a:buClr>
                <a:schemeClr val="dk1"/>
              </a:buClr>
              <a:buSzPts val="11440"/>
              <a:buNone/>
              <a:defRPr sz="11440"/>
            </a:lvl1pPr>
            <a:lvl2pPr lvl="1" algn="ctr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9533"/>
              <a:buNone/>
              <a:defRPr sz="9533"/>
            </a:lvl2pPr>
            <a:lvl3pPr lvl="2" algn="ctr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8580"/>
              <a:buNone/>
              <a:defRPr sz="8580"/>
            </a:lvl3pPr>
            <a:lvl4pPr lvl="3" algn="ctr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7627"/>
              <a:buNone/>
              <a:defRPr sz="7626"/>
            </a:lvl4pPr>
            <a:lvl5pPr lvl="4" algn="ctr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7627"/>
              <a:buNone/>
              <a:defRPr sz="7626"/>
            </a:lvl5pPr>
            <a:lvl6pPr lvl="5" algn="ctr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7627"/>
              <a:buNone/>
              <a:defRPr sz="7626"/>
            </a:lvl6pPr>
            <a:lvl7pPr lvl="6" algn="ctr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7627"/>
              <a:buNone/>
              <a:defRPr sz="7626"/>
            </a:lvl7pPr>
            <a:lvl8pPr lvl="7" algn="ctr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7627"/>
              <a:buNone/>
              <a:defRPr sz="7626"/>
            </a:lvl8pPr>
            <a:lvl9pPr lvl="8" algn="ctr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7627"/>
              <a:buNone/>
              <a:defRPr sz="7626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3001804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14463236" y="30298609"/>
            <a:ext cx="14736128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30836713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001804" y="1740436"/>
            <a:ext cx="37658993" cy="631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001804" y="8702146"/>
            <a:ext cx="37658993" cy="2074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7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3001804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14463236" y="30298609"/>
            <a:ext cx="14736128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30836713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2979065" y="8149758"/>
            <a:ext cx="37658993" cy="13598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600"/>
              <a:buFont typeface="Calibri"/>
              <a:buNone/>
              <a:defRPr sz="2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2979065" y="21876448"/>
            <a:ext cx="37658993" cy="715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767"/>
              </a:spcBef>
              <a:spcAft>
                <a:spcPts val="0"/>
              </a:spcAft>
              <a:buClr>
                <a:schemeClr val="dk1"/>
              </a:buClr>
              <a:buSzPts val="11440"/>
              <a:buNone/>
              <a:defRPr sz="1144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rgbClr val="888888"/>
              </a:buClr>
              <a:buSzPts val="9533"/>
              <a:buNone/>
              <a:defRPr sz="953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rgbClr val="888888"/>
              </a:buClr>
              <a:buSzPts val="8580"/>
              <a:buNone/>
              <a:defRPr sz="858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rgbClr val="888888"/>
              </a:buClr>
              <a:buSzPts val="7627"/>
              <a:buNone/>
              <a:defRPr sz="7626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rgbClr val="888888"/>
              </a:buClr>
              <a:buSzPts val="7627"/>
              <a:buNone/>
              <a:defRPr sz="7626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rgbClr val="888888"/>
              </a:buClr>
              <a:buSzPts val="7627"/>
              <a:buNone/>
              <a:defRPr sz="7626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rgbClr val="888888"/>
              </a:buClr>
              <a:buSzPts val="7627"/>
              <a:buNone/>
              <a:defRPr sz="7626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rgbClr val="888888"/>
              </a:buClr>
              <a:buSzPts val="7627"/>
              <a:buNone/>
              <a:defRPr sz="7626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rgbClr val="888888"/>
              </a:buClr>
              <a:buSzPts val="7627"/>
              <a:buNone/>
              <a:defRPr sz="7626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3001804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14463236" y="30298609"/>
            <a:ext cx="14736128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30836713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001804" y="1740436"/>
            <a:ext cx="37658993" cy="631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001804" y="8702146"/>
            <a:ext cx="18556605" cy="2074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7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2104191" y="8702146"/>
            <a:ext cx="18556605" cy="2074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7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3001804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14463236" y="30298609"/>
            <a:ext cx="14736128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30836713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3007491" y="1740436"/>
            <a:ext cx="37658993" cy="631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3007495" y="8013544"/>
            <a:ext cx="18471323" cy="392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767"/>
              </a:spcBef>
              <a:spcAft>
                <a:spcPts val="0"/>
              </a:spcAft>
              <a:buClr>
                <a:schemeClr val="dk1"/>
              </a:buClr>
              <a:buSzPts val="11440"/>
              <a:buNone/>
              <a:defRPr sz="11440" b="1"/>
            </a:lvl1pPr>
            <a:lvl2pPr marL="914400" lvl="1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9533"/>
              <a:buNone/>
              <a:defRPr sz="9533" b="1"/>
            </a:lvl2pPr>
            <a:lvl3pPr marL="1371600" lvl="2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8580"/>
              <a:buNone/>
              <a:defRPr sz="8580" b="1"/>
            </a:lvl3pPr>
            <a:lvl4pPr marL="1828800" lvl="3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7627"/>
              <a:buNone/>
              <a:defRPr sz="7626" b="1"/>
            </a:lvl4pPr>
            <a:lvl5pPr marL="2286000" lvl="4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7627"/>
              <a:buNone/>
              <a:defRPr sz="7626" b="1"/>
            </a:lvl5pPr>
            <a:lvl6pPr marL="2743200" lvl="5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7627"/>
              <a:buNone/>
              <a:defRPr sz="7626" b="1"/>
            </a:lvl6pPr>
            <a:lvl7pPr marL="3200400" lvl="6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7627"/>
              <a:buNone/>
              <a:defRPr sz="7626" b="1"/>
            </a:lvl7pPr>
            <a:lvl8pPr marL="3657600" lvl="7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7627"/>
              <a:buNone/>
              <a:defRPr sz="7626" b="1"/>
            </a:lvl8pPr>
            <a:lvl9pPr marL="4114800" lvl="8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7627"/>
              <a:buNone/>
              <a:defRPr sz="7626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3007495" y="11940857"/>
            <a:ext cx="18471323" cy="1756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7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22104194" y="8013544"/>
            <a:ext cx="18562293" cy="392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767"/>
              </a:spcBef>
              <a:spcAft>
                <a:spcPts val="0"/>
              </a:spcAft>
              <a:buClr>
                <a:schemeClr val="dk1"/>
              </a:buClr>
              <a:buSzPts val="11440"/>
              <a:buNone/>
              <a:defRPr sz="11440" b="1"/>
            </a:lvl1pPr>
            <a:lvl2pPr marL="914400" lvl="1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9533"/>
              <a:buNone/>
              <a:defRPr sz="9533" b="1"/>
            </a:lvl2pPr>
            <a:lvl3pPr marL="1371600" lvl="2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8580"/>
              <a:buNone/>
              <a:defRPr sz="8580" b="1"/>
            </a:lvl3pPr>
            <a:lvl4pPr marL="1828800" lvl="3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7627"/>
              <a:buNone/>
              <a:defRPr sz="7626" b="1"/>
            </a:lvl4pPr>
            <a:lvl5pPr marL="2286000" lvl="4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7627"/>
              <a:buNone/>
              <a:defRPr sz="7626" b="1"/>
            </a:lvl5pPr>
            <a:lvl6pPr marL="2743200" lvl="5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7627"/>
              <a:buNone/>
              <a:defRPr sz="7626" b="1"/>
            </a:lvl6pPr>
            <a:lvl7pPr marL="3200400" lvl="6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7627"/>
              <a:buNone/>
              <a:defRPr sz="7626" b="1"/>
            </a:lvl7pPr>
            <a:lvl8pPr marL="3657600" lvl="7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7627"/>
              <a:buNone/>
              <a:defRPr sz="7626" b="1"/>
            </a:lvl8pPr>
            <a:lvl9pPr marL="4114800" lvl="8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7627"/>
              <a:buNone/>
              <a:defRPr sz="7626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22104194" y="11940857"/>
            <a:ext cx="18562293" cy="1756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7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3001804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14463236" y="30298609"/>
            <a:ext cx="14736128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30836713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001804" y="1740436"/>
            <a:ext cx="37658993" cy="631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3001804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4463236" y="30298609"/>
            <a:ext cx="14736128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30836713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007491" y="2179320"/>
            <a:ext cx="14082325" cy="762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53"/>
              <a:buFont typeface="Calibri"/>
              <a:buNone/>
              <a:defRPr sz="1525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8562292" y="4706733"/>
            <a:ext cx="22104190" cy="2323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1197165" algn="l">
              <a:lnSpc>
                <a:spcPct val="90000"/>
              </a:lnSpc>
              <a:spcBef>
                <a:spcPts val="4767"/>
              </a:spcBef>
              <a:spcAft>
                <a:spcPts val="0"/>
              </a:spcAft>
              <a:buClr>
                <a:schemeClr val="dk1"/>
              </a:buClr>
              <a:buSzPts val="15253"/>
              <a:buChar char="•"/>
              <a:defRPr sz="15253"/>
            </a:lvl1pPr>
            <a:lvl2pPr marL="914400" lvl="1" indent="-1076134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3347"/>
              <a:buChar char="•"/>
              <a:defRPr sz="13347"/>
            </a:lvl2pPr>
            <a:lvl3pPr marL="1371600" lvl="2" indent="-955039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1440"/>
              <a:buChar char="•"/>
              <a:defRPr sz="11440"/>
            </a:lvl3pPr>
            <a:lvl4pPr marL="1828800" lvl="3" indent="-833945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9533"/>
              <a:buChar char="•"/>
              <a:defRPr sz="9533"/>
            </a:lvl4pPr>
            <a:lvl5pPr marL="2286000" lvl="4" indent="-833945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9533"/>
              <a:buChar char="•"/>
              <a:defRPr sz="9533"/>
            </a:lvl5pPr>
            <a:lvl6pPr marL="2743200" lvl="5" indent="-833945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9533"/>
              <a:buChar char="•"/>
              <a:defRPr sz="9533"/>
            </a:lvl6pPr>
            <a:lvl7pPr marL="3200400" lvl="6" indent="-833945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9533"/>
              <a:buChar char="•"/>
              <a:defRPr sz="9533"/>
            </a:lvl7pPr>
            <a:lvl8pPr marL="3657600" lvl="7" indent="-833945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9533"/>
              <a:buChar char="•"/>
              <a:defRPr sz="9533"/>
            </a:lvl8pPr>
            <a:lvl9pPr marL="4114800" lvl="8" indent="-833945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9533"/>
              <a:buChar char="•"/>
              <a:defRPr sz="9533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3007491" y="9806940"/>
            <a:ext cx="14082325" cy="1816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767"/>
              </a:spcBef>
              <a:spcAft>
                <a:spcPts val="0"/>
              </a:spcAft>
              <a:buClr>
                <a:schemeClr val="dk1"/>
              </a:buClr>
              <a:buSzPts val="7627"/>
              <a:buNone/>
              <a:defRPr sz="7626"/>
            </a:lvl1pPr>
            <a:lvl2pPr marL="914400" lvl="1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6673"/>
              <a:buNone/>
              <a:defRPr sz="6673"/>
            </a:lvl2pPr>
            <a:lvl3pPr marL="1371600" lvl="2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5720"/>
              <a:buNone/>
              <a:defRPr sz="5720"/>
            </a:lvl3pPr>
            <a:lvl4pPr marL="1828800" lvl="3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4767"/>
              <a:buNone/>
              <a:defRPr sz="4767"/>
            </a:lvl4pPr>
            <a:lvl5pPr marL="2286000" lvl="4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4767"/>
              <a:buNone/>
              <a:defRPr sz="4767"/>
            </a:lvl5pPr>
            <a:lvl6pPr marL="2743200" lvl="5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4767"/>
              <a:buNone/>
              <a:defRPr sz="4767"/>
            </a:lvl6pPr>
            <a:lvl7pPr marL="3200400" lvl="6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4767"/>
              <a:buNone/>
              <a:defRPr sz="4767"/>
            </a:lvl7pPr>
            <a:lvl8pPr marL="3657600" lvl="7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4767"/>
              <a:buNone/>
              <a:defRPr sz="4767"/>
            </a:lvl8pPr>
            <a:lvl9pPr marL="4114800" lvl="8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4767"/>
              <a:buNone/>
              <a:defRPr sz="4767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3001804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4463236" y="30298609"/>
            <a:ext cx="14736128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30836713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007491" y="2179320"/>
            <a:ext cx="14082325" cy="762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53"/>
              <a:buFont typeface="Calibri"/>
              <a:buNone/>
              <a:defRPr sz="1525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8562292" y="4706733"/>
            <a:ext cx="22104190" cy="2323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4767"/>
              </a:spcBef>
              <a:spcAft>
                <a:spcPts val="0"/>
              </a:spcAft>
              <a:buClr>
                <a:schemeClr val="dk1"/>
              </a:buClr>
              <a:buSzPts val="15253"/>
              <a:buFont typeface="Arial"/>
              <a:buNone/>
              <a:defRPr sz="152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3347"/>
              <a:buFont typeface="Arial"/>
              <a:buNone/>
              <a:defRPr sz="133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1440"/>
              <a:buFont typeface="Arial"/>
              <a:buNone/>
              <a:defRPr sz="1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9533"/>
              <a:buFont typeface="Arial"/>
              <a:buNone/>
              <a:defRPr sz="95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9533"/>
              <a:buFont typeface="Arial"/>
              <a:buNone/>
              <a:defRPr sz="95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9533"/>
              <a:buFont typeface="Arial"/>
              <a:buNone/>
              <a:defRPr sz="95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9533"/>
              <a:buFont typeface="Arial"/>
              <a:buNone/>
              <a:defRPr sz="95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9533"/>
              <a:buFont typeface="Arial"/>
              <a:buNone/>
              <a:defRPr sz="95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9533"/>
              <a:buFont typeface="Arial"/>
              <a:buNone/>
              <a:defRPr sz="95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3007491" y="9806940"/>
            <a:ext cx="14082325" cy="1816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767"/>
              </a:spcBef>
              <a:spcAft>
                <a:spcPts val="0"/>
              </a:spcAft>
              <a:buClr>
                <a:schemeClr val="dk1"/>
              </a:buClr>
              <a:buSzPts val="7627"/>
              <a:buNone/>
              <a:defRPr sz="7626"/>
            </a:lvl1pPr>
            <a:lvl2pPr marL="914400" lvl="1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6673"/>
              <a:buNone/>
              <a:defRPr sz="6673"/>
            </a:lvl2pPr>
            <a:lvl3pPr marL="1371600" lvl="2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5720"/>
              <a:buNone/>
              <a:defRPr sz="5720"/>
            </a:lvl3pPr>
            <a:lvl4pPr marL="1828800" lvl="3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4767"/>
              <a:buNone/>
              <a:defRPr sz="4767"/>
            </a:lvl4pPr>
            <a:lvl5pPr marL="2286000" lvl="4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4767"/>
              <a:buNone/>
              <a:defRPr sz="4767"/>
            </a:lvl5pPr>
            <a:lvl6pPr marL="2743200" lvl="5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4767"/>
              <a:buNone/>
              <a:defRPr sz="4767"/>
            </a:lvl6pPr>
            <a:lvl7pPr marL="3200400" lvl="6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4767"/>
              <a:buNone/>
              <a:defRPr sz="4767"/>
            </a:lvl7pPr>
            <a:lvl8pPr marL="3657600" lvl="7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4767"/>
              <a:buNone/>
              <a:defRPr sz="4767"/>
            </a:lvl8pPr>
            <a:lvl9pPr marL="4114800" lvl="8" indent="-228600" algn="l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4767"/>
              <a:buNone/>
              <a:defRPr sz="4767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3001804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4463236" y="30298609"/>
            <a:ext cx="14736128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30836713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001804" y="1740436"/>
            <a:ext cx="37658993" cy="631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73"/>
              <a:buFont typeface="Calibri"/>
              <a:buNone/>
              <a:defRPr sz="2097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001804" y="8702146"/>
            <a:ext cx="37658993" cy="2074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1076134" algn="l" rtl="0">
              <a:lnSpc>
                <a:spcPct val="90000"/>
              </a:lnSpc>
              <a:spcBef>
                <a:spcPts val="4767"/>
              </a:spcBef>
              <a:spcAft>
                <a:spcPts val="0"/>
              </a:spcAft>
              <a:buClr>
                <a:schemeClr val="dk1"/>
              </a:buClr>
              <a:buSzPts val="13347"/>
              <a:buFont typeface="Arial"/>
              <a:buChar char="•"/>
              <a:defRPr sz="133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55039" algn="l" rtl="0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11440"/>
              <a:buFont typeface="Arial"/>
              <a:buChar char="•"/>
              <a:defRPr sz="1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3945" algn="l" rtl="0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9533"/>
              <a:buFont typeface="Arial"/>
              <a:buChar char="•"/>
              <a:defRPr sz="95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3430" algn="l" rtl="0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8580"/>
              <a:buFont typeface="Arial"/>
              <a:buChar char="•"/>
              <a:defRPr sz="85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3430" algn="l" rtl="0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8580"/>
              <a:buFont typeface="Arial"/>
              <a:buChar char="•"/>
              <a:defRPr sz="85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3429" algn="l" rtl="0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8580"/>
              <a:buFont typeface="Arial"/>
              <a:buChar char="•"/>
              <a:defRPr sz="85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3429" algn="l" rtl="0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8580"/>
              <a:buFont typeface="Arial"/>
              <a:buChar char="•"/>
              <a:defRPr sz="85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3429" algn="l" rtl="0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8580"/>
              <a:buFont typeface="Arial"/>
              <a:buChar char="•"/>
              <a:defRPr sz="85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3429" algn="l" rtl="0">
              <a:lnSpc>
                <a:spcPct val="90000"/>
              </a:lnSpc>
              <a:spcBef>
                <a:spcPts val="2383"/>
              </a:spcBef>
              <a:spcAft>
                <a:spcPts val="0"/>
              </a:spcAft>
              <a:buClr>
                <a:schemeClr val="dk1"/>
              </a:buClr>
              <a:buSzPts val="8580"/>
              <a:buFont typeface="Arial"/>
              <a:buChar char="•"/>
              <a:defRPr sz="85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3001804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4463236" y="30298609"/>
            <a:ext cx="14736128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30836713" y="30298609"/>
            <a:ext cx="9824085" cy="17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0"/>
              <a:buFont typeface="Arial"/>
              <a:buNone/>
              <a:defRPr sz="57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6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4263175" y="17030300"/>
            <a:ext cx="18743700" cy="1486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nnn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6451138" y="596350"/>
            <a:ext cx="10809600" cy="7998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79125" y="5599526"/>
            <a:ext cx="2125881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40250" y="4963723"/>
            <a:ext cx="5311575" cy="40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884175" y="458175"/>
            <a:ext cx="15068700" cy="16087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28197325" y="610125"/>
            <a:ext cx="14630400" cy="15748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fl;jf;adladalkadddddddd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6397975" y="9096850"/>
            <a:ext cx="10809600" cy="7265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570100" y="17030400"/>
            <a:ext cx="22824300" cy="1486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6693400" y="9479428"/>
            <a:ext cx="10325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1" u="none" strike="noStrike" cap="none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Background and Objectives</a:t>
            </a:r>
            <a:endParaRPr sz="4400" b="1" i="1" u="none" strike="noStrike" cap="none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7144800" y="10373800"/>
            <a:ext cx="94929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Objective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design and fabricate a prototype single seat, all terrain sporting vehicle to service the recreational market. 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6654900" y="13498645"/>
            <a:ext cx="10472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Whelen Engineering, Sparton Technology, UNH Parents Association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&amp;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Watts Water Technology. 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6517075" y="12534456"/>
            <a:ext cx="10325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1" u="none" strike="noStrike" cap="none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 Thank You to Our Sponsors</a:t>
            </a:r>
            <a:endParaRPr sz="4400" b="1" i="1" u="none" strike="noStrike" cap="none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6619600" y="15147123"/>
            <a:ext cx="10472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thanks is owed to Kelly Danforth, Scott Campbell, and Mike Locke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2987537" y="741307"/>
            <a:ext cx="10325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1" u="none" strike="noStrike" cap="none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Drivetrain</a:t>
            </a:r>
            <a:endParaRPr sz="6000" b="1" i="1" u="none" strike="noStrike" cap="none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0349963" y="741307"/>
            <a:ext cx="103251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1" u="none" strike="noStrike" cap="none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Controls</a:t>
            </a:r>
            <a:endParaRPr sz="6000" b="1" i="1" u="none" strike="noStrike" cap="none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6819707" y="17141127"/>
            <a:ext cx="10325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1" u="none" strike="noStrike" cap="none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Suspension</a:t>
            </a:r>
            <a:r>
              <a:rPr lang="en-US" sz="5400" b="1" i="1" u="none" strike="noStrike" cap="none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5400" b="1" i="1" u="none" strike="noStrike" cap="none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8472466" y="17030339"/>
            <a:ext cx="10325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1" u="none" strike="noStrike" cap="none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Frame</a:t>
            </a:r>
            <a:endParaRPr sz="6000" b="1" i="1" u="none" strike="noStrike" cap="none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2188029" y="17956852"/>
            <a:ext cx="4016828" cy="90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24756375" y="18338200"/>
            <a:ext cx="17757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design and fabricate a frame roll cage to house all components of the vehicle while fully protecting the driver and maximizing driver comfortability and ergonomics.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8590675" y="851425"/>
            <a:ext cx="66558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2020–2021 UNH Mini Baja Racing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17303177" y="3364068"/>
            <a:ext cx="8999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Andrew Williams, Tom Cote, Matt Dostie, Ryan Suttmeier, Matt Weaver, Derek Ramsey, Divyamsh Nepal</a:t>
            </a:r>
            <a:endParaRPr sz="1600"/>
          </a:p>
        </p:txBody>
      </p:sp>
      <p:sp>
        <p:nvSpPr>
          <p:cNvPr id="105" name="Google Shape;105;p1"/>
          <p:cNvSpPr txBox="1"/>
          <p:nvPr/>
        </p:nvSpPr>
        <p:spPr>
          <a:xfrm>
            <a:off x="1572550" y="18661125"/>
            <a:ext cx="20475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Calibri"/>
                <a:ea typeface="Calibri"/>
                <a:cs typeface="Calibri"/>
                <a:sym typeface="Calibri"/>
              </a:rPr>
              <a:t>Objectives</a:t>
            </a: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: To design and fabricate front and rear suspension members  to optimize performance with a precedence set on turning ability and obstacle handling.</a:t>
            </a:r>
            <a:endParaRPr sz="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026638" y="26091825"/>
            <a:ext cx="6438300" cy="43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latin typeface="Calibri"/>
                <a:ea typeface="Calibri"/>
                <a:cs typeface="Calibri"/>
                <a:sym typeface="Calibri"/>
              </a:rPr>
              <a:t>Front Suspension</a:t>
            </a:r>
            <a:endParaRPr sz="4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SzPts val="3700"/>
              <a:buFont typeface="Calibri"/>
              <a:buChar char="●"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Short Long Arm (SLA) suspension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SzPts val="3700"/>
              <a:buFont typeface="Calibri"/>
              <a:buChar char="●"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Lower A-arm mounted shock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SzPts val="3700"/>
              <a:buFont typeface="Calibri"/>
              <a:buChar char="●"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Creates Low Roll center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SzPts val="3700"/>
              <a:buFont typeface="Calibri"/>
              <a:buChar char="●"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Customizable Design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11904525" y="26039350"/>
            <a:ext cx="5730300" cy="54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4400" b="1">
                <a:latin typeface="Calibri"/>
                <a:ea typeface="Calibri"/>
                <a:cs typeface="Calibri"/>
                <a:sym typeface="Calibri"/>
              </a:rPr>
              <a:t>ear  Suspension</a:t>
            </a:r>
            <a:endParaRPr sz="4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SzPts val="3700"/>
              <a:buFont typeface="Calibri"/>
              <a:buChar char="●"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Three Link trailing arm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SzPts val="3700"/>
              <a:buFont typeface="Calibri"/>
              <a:buChar char="●"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Allows for superior cornering  due to lowered roll center and lateral force control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4990" y="26373858"/>
            <a:ext cx="4368051" cy="4947891"/>
          </a:xfrm>
          <a:prstGeom prst="rect">
            <a:avLst/>
          </a:prstGeom>
          <a:noFill/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09" name="Google Shape;10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34825" y="26517376"/>
            <a:ext cx="5311575" cy="4269000"/>
          </a:xfrm>
          <a:prstGeom prst="rect">
            <a:avLst/>
          </a:prstGeom>
          <a:noFill/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10" name="Google Shape;110;p1"/>
          <p:cNvSpPr txBox="1"/>
          <p:nvPr/>
        </p:nvSpPr>
        <p:spPr>
          <a:xfrm>
            <a:off x="1572550" y="20377325"/>
            <a:ext cx="94929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Components</a:t>
            </a:r>
            <a:endParaRPr sz="4800" b="1" i="1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SzPts val="3700"/>
              <a:buFont typeface="Calibri"/>
              <a:buChar char="●"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4130 Chromoly Tubing/ Sheet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SzPts val="3700"/>
              <a:buFont typeface="Calibri"/>
              <a:buChar char="●"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Fox Float 3 Evol Shocks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SzPts val="3700"/>
              <a:buFont typeface="Calibri"/>
              <a:buChar char="●"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Heim Joints 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SzPts val="3700"/>
              <a:buFont typeface="Calibri"/>
              <a:buChar char="●"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Constant Velocity Axles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SzPts val="3700"/>
              <a:buFont typeface="Calibri"/>
              <a:buChar char="●"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Polaris Hub Assembly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SzPts val="3700"/>
              <a:buFont typeface="Calibri"/>
              <a:buChar char="●"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Maxxis Big Horn 2.0 Wheels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12226025" y="20511138"/>
            <a:ext cx="10325100" cy="6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Vehicle  Characteristics/</a:t>
            </a:r>
            <a:endParaRPr sz="4800" b="1" i="1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Performance</a:t>
            </a:r>
            <a:endParaRPr sz="4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SzPts val="3700"/>
              <a:buFont typeface="Calibri"/>
              <a:buChar char="●"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Camber Angle of -3 degrees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SzPts val="3700"/>
              <a:buFont typeface="Calibri"/>
              <a:buChar char="●"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Roll Center is 11.8 inches from ground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SzPts val="3700"/>
              <a:buFont typeface="Calibri"/>
              <a:buChar char="●"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Designed for oversteer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SzPts val="3700"/>
              <a:buFont typeface="Calibri"/>
              <a:buChar char="●"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Offset lower shock mount to allow 4WD capability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SzPts val="3700"/>
              <a:buFont typeface="Calibri"/>
              <a:buChar char="●"/>
            </a:pPr>
            <a:r>
              <a:rPr lang="en-US" sz="3700">
                <a:latin typeface="Calibri"/>
                <a:ea typeface="Calibri"/>
                <a:cs typeface="Calibri"/>
                <a:sym typeface="Calibri"/>
              </a:rPr>
              <a:t>Design created using LOTUS and SolidWorks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6819700" y="25077613"/>
            <a:ext cx="10325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Suspension Types</a:t>
            </a:r>
            <a:endParaRPr sz="4800" b="1" i="1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24577175" y="20082525"/>
            <a:ext cx="9673200" cy="6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Design Criteria</a:t>
            </a:r>
            <a:endParaRPr sz="4800" b="1" i="1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designed using triangulation geometry to maximize strength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Designed around suspension geometry and mounting points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crash scenarios tested using solidworks finite element analysis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1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○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Front, side, bump and rollover impacts tested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34636400" y="20069875"/>
            <a:ext cx="7394100" cy="4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Manufacturing</a:t>
            </a:r>
            <a:endParaRPr sz="4800" b="1" i="1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1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 jigs to refabricate front end of car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 welded members together before fully welding all members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welding completed by TIG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24577175" y="26503338"/>
            <a:ext cx="9860100" cy="3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Material Selection</a:t>
            </a:r>
            <a:endParaRPr sz="4800" b="1" i="1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i="1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SzPts val="3700"/>
              <a:buFont typeface="Tahoma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Selected 4130 Chromoly as frame material as compared to other low carbon steels due to its higher yield strength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Stronger material allowed for thinner walled material and reduced overall frame weight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250327" y="26494300"/>
            <a:ext cx="4368049" cy="418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618366" y="26067409"/>
            <a:ext cx="4016824" cy="429872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 txBox="1"/>
          <p:nvPr/>
        </p:nvSpPr>
        <p:spPr>
          <a:xfrm>
            <a:off x="1197225" y="1856025"/>
            <a:ext cx="14442600" cy="14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design and fabricate a safe, reliable, and high performance AWD system per competition rules.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"/>
          <p:cNvPicPr preferRelativeResize="0"/>
          <p:nvPr/>
        </p:nvPicPr>
        <p:blipFill rotWithShape="1">
          <a:blip r:embed="rId9">
            <a:alphaModFix/>
          </a:blip>
          <a:srcRect l="11948"/>
          <a:stretch/>
        </p:blipFill>
        <p:spPr>
          <a:xfrm>
            <a:off x="2366400" y="13399588"/>
            <a:ext cx="4848600" cy="292417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20" name="Google Shape;120;p1"/>
          <p:cNvSpPr txBox="1"/>
          <p:nvPr/>
        </p:nvSpPr>
        <p:spPr>
          <a:xfrm>
            <a:off x="2012438" y="3364075"/>
            <a:ext cx="4368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Engine</a:t>
            </a:r>
            <a:endParaRPr sz="4800" b="1" i="1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" name="Google Shape;121;p1"/>
          <p:cNvSpPr txBox="1"/>
          <p:nvPr/>
        </p:nvSpPr>
        <p:spPr>
          <a:xfrm>
            <a:off x="1281600" y="4332688"/>
            <a:ext cx="7018200" cy="46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Briggs and Stratton motor</a:t>
            </a:r>
            <a:endParaRPr sz="3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Specs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○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305cc, 10 horsepower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○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 RPM @ 3600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○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Carbureted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*cannot be altered in any way*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8991488" y="3329063"/>
            <a:ext cx="4848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Transmission</a:t>
            </a:r>
            <a:endParaRPr sz="4800" b="1" i="1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7542412" y="4316363"/>
            <a:ext cx="8535900" cy="46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Gaged GX-9 CVT</a:t>
            </a:r>
            <a:endParaRPr sz="3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Specs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○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drive ratio - 3.1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○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drive ratio - 0.9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 to maintain peak torque during shifting process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28497163" y="1604600"/>
            <a:ext cx="14030700" cy="27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design and fabricate a robust, driver friendly front panel assembly with accessible components and comfortable driving position, along with maximizing the performance of the vehicles steering and braking system.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9395538" y="13276763"/>
            <a:ext cx="401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Capabilities</a:t>
            </a:r>
            <a:endParaRPr sz="4800" b="1" i="1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1026650" y="9373425"/>
            <a:ext cx="6438300" cy="46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endParaRPr sz="3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○"/>
            </a:pPr>
            <a:r>
              <a:rPr lang="en-US" sz="3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 and rear Polaris differentials</a:t>
            </a:r>
            <a:endParaRPr sz="3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○"/>
            </a:pPr>
            <a:r>
              <a:rPr lang="en-US" sz="3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Sprocket and chain reduction for further gear reduction</a:t>
            </a:r>
            <a:endParaRPr sz="3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"/>
          <p:cNvSpPr txBox="1"/>
          <p:nvPr/>
        </p:nvSpPr>
        <p:spPr>
          <a:xfrm>
            <a:off x="28497175" y="4341975"/>
            <a:ext cx="7018200" cy="60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Steering </a:t>
            </a:r>
            <a:endParaRPr sz="4800" b="1" i="1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Rack and Pinion 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○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Ratio 2:1 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(Rotations of the wheel from lock-to-lock)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Ridgid Tie-Rod Linkage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Release Steering Wheel</a:t>
            </a:r>
            <a:endParaRPr sz="3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○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Momo Racing Steering Wheel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7398825" y="14250600"/>
            <a:ext cx="7763100" cy="2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‘On the fly’ all wheel drive activation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chain reduction sprocket swapping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35600050" y="11000488"/>
            <a:ext cx="7018200" cy="3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 Front Panel Assembly</a:t>
            </a:r>
            <a:endParaRPr sz="3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 Kill Switch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Master cylinders and Pedal Assembly mounting position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Steering Column Attachment </a:t>
            </a:r>
            <a:endParaRPr sz="4800" b="1" i="1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Google Shape;130;p1"/>
          <p:cNvSpPr txBox="1"/>
          <p:nvPr/>
        </p:nvSpPr>
        <p:spPr>
          <a:xfrm>
            <a:off x="35412100" y="3960975"/>
            <a:ext cx="7394100" cy="6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Braking System</a:t>
            </a:r>
            <a:endParaRPr sz="4800" b="1" i="1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independent hydraulic braking circuits (Front &amp; Back) operated with one brake pedal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○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Master Cylinders: Wilwood ¾” in. bore with adjustable bias bar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Calipers with custom mounting brackets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○"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Calipers: 1” Dual Piston Polaris Outlaw 525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"/>
          <p:cNvSpPr txBox="1"/>
          <p:nvPr/>
        </p:nvSpPr>
        <p:spPr>
          <a:xfrm>
            <a:off x="2012450" y="8594938"/>
            <a:ext cx="4368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AWD System</a:t>
            </a:r>
            <a:endParaRPr sz="4800" b="1" i="1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132" name="Google Shape;132;p1"/>
          <p:cNvGraphicFramePr/>
          <p:nvPr/>
        </p:nvGraphicFramePr>
        <p:xfrm>
          <a:off x="7293188" y="9818850"/>
          <a:ext cx="8221375" cy="2814320"/>
        </p:xfrm>
        <a:graphic>
          <a:graphicData uri="http://schemas.openxmlformats.org/drawingml/2006/table">
            <a:tbl>
              <a:tblPr>
                <a:noFill/>
                <a:tableStyleId>{EBE76941-5BD2-46B0-B6C8-31F036CA3380}</a:tableStyleId>
              </a:tblPr>
              <a:tblGrid>
                <a:gridCol w="16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4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4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CVT Make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Drivetrain Low Gear Ratio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Drivetrain High Gear Ratio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Torque at Driveshaft (Low Ratio)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Torque at Driveshaft (High Ratio)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Caged GX-9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7.1:1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30.8:1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76.6 ft-lb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332.5 ft-lb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" name="Google Shape;133;p1"/>
          <p:cNvSpPr txBox="1"/>
          <p:nvPr/>
        </p:nvSpPr>
        <p:spPr>
          <a:xfrm>
            <a:off x="9085663" y="8520300"/>
            <a:ext cx="4607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Gear Ratios</a:t>
            </a:r>
            <a:endParaRPr sz="4800" b="1" i="1">
              <a:solidFill>
                <a:srgbClr val="CC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4" name="Google Shape;134;p1" descr="A picture containing transport, wheel, disk brake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19760" t="7429" r="20934" b="7078"/>
          <a:stretch/>
        </p:blipFill>
        <p:spPr>
          <a:xfrm>
            <a:off x="28713775" y="10123650"/>
            <a:ext cx="3628681" cy="34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"/>
          <p:cNvPicPr preferRelativeResize="0"/>
          <p:nvPr/>
        </p:nvPicPr>
        <p:blipFill rotWithShape="1">
          <a:blip r:embed="rId11">
            <a:alphaModFix/>
          </a:blip>
          <a:srcRect l="20409" r="26470" b="11166"/>
          <a:stretch/>
        </p:blipFill>
        <p:spPr>
          <a:xfrm>
            <a:off x="32342438" y="12306755"/>
            <a:ext cx="3211824" cy="3763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Office PowerPoint</Application>
  <PresentationFormat>Custom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Tahoma</vt:lpstr>
      <vt:lpstr>Times New Roman</vt:lpstr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Koskela, Samuel A</dc:creator>
  <cp:lastModifiedBy>Cote, Thomas</cp:lastModifiedBy>
  <cp:revision>1</cp:revision>
  <dcterms:created xsi:type="dcterms:W3CDTF">2020-02-27T20:58:39Z</dcterms:created>
  <dcterms:modified xsi:type="dcterms:W3CDTF">2021-04-26T03:03:07Z</dcterms:modified>
</cp:coreProperties>
</file>